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3"/>
  </p:notesMasterIdLst>
  <p:sldIdLst>
    <p:sldId id="256" r:id="rId2"/>
    <p:sldId id="284" r:id="rId3"/>
    <p:sldId id="450" r:id="rId4"/>
    <p:sldId id="449" r:id="rId5"/>
    <p:sldId id="469" r:id="rId6"/>
    <p:sldId id="471" r:id="rId7"/>
    <p:sldId id="473" r:id="rId8"/>
    <p:sldId id="472" r:id="rId9"/>
    <p:sldId id="474" r:id="rId10"/>
    <p:sldId id="476" r:id="rId11"/>
    <p:sldId id="454" r:id="rId12"/>
    <p:sldId id="455" r:id="rId13"/>
    <p:sldId id="435" r:id="rId14"/>
    <p:sldId id="480" r:id="rId15"/>
    <p:sldId id="478" r:id="rId16"/>
    <p:sldId id="479" r:id="rId17"/>
    <p:sldId id="481" r:id="rId18"/>
    <p:sldId id="458" r:id="rId19"/>
    <p:sldId id="439" r:id="rId20"/>
    <p:sldId id="468" r:id="rId21"/>
    <p:sldId id="464" r:id="rId22"/>
    <p:sldId id="465" r:id="rId23"/>
    <p:sldId id="442" r:id="rId24"/>
    <p:sldId id="482" r:id="rId25"/>
    <p:sldId id="444" r:id="rId26"/>
    <p:sldId id="483" r:id="rId27"/>
    <p:sldId id="484" r:id="rId28"/>
    <p:sldId id="445" r:id="rId29"/>
    <p:sldId id="485" r:id="rId30"/>
    <p:sldId id="447" r:id="rId31"/>
    <p:sldId id="42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00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88147" autoAdjust="0"/>
  </p:normalViewPr>
  <p:slideViewPr>
    <p:cSldViewPr>
      <p:cViewPr varScale="1">
        <p:scale>
          <a:sx n="102" d="100"/>
          <a:sy n="102" d="100"/>
        </p:scale>
        <p:origin x="19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9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9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0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0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5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hyperlink" Target="http://www.ecc.itu.edu.t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9.emf"/><Relationship Id="rId9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9.png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_izimi2.vsdx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image" Target="../media/image18.png"/><Relationship Id="rId5" Type="http://schemas.openxmlformats.org/officeDocument/2006/relationships/package" Target="../embeddings/Microsoft_Visio__izimi1.vsdx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4970" y="609600"/>
            <a:ext cx="8915400" cy="1781828"/>
          </a:xfrm>
        </p:spPr>
        <p:txBody>
          <a:bodyPr>
            <a:noAutofit/>
          </a:bodyPr>
          <a:lstStyle/>
          <a:p>
            <a:pPr algn="ctr"/>
            <a:r>
              <a:rPr lang="en-US" sz="36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 and Emerging Computing Paradigms in Electronics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pPr algn="ctr"/>
            <a:r>
              <a:rPr lang="tr-TR" sz="2000" dirty="0"/>
              <a:t>24th </a:t>
            </a:r>
            <a:r>
              <a:rPr lang="en-US" sz="2000" dirty="0"/>
              <a:t>IEEE International Conference on Electronics, Circuits and Systems (ICECS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100" dirty="0" err="1" smtClean="0">
                <a:solidFill>
                  <a:srgbClr val="FFFFFF"/>
                </a:solidFill>
              </a:rPr>
              <a:t>Dec</a:t>
            </a:r>
            <a:r>
              <a:rPr lang="tr-TR" sz="2100" dirty="0" smtClean="0">
                <a:solidFill>
                  <a:srgbClr val="FFFFFF"/>
                </a:solidFill>
              </a:rPr>
              <a:t>. 7th,  2017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219200" y="2666999"/>
            <a:ext cx="6324600" cy="2286000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3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Electronics &amp; Communication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Istanbul Technical University</a:t>
            </a: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4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9" descr="http://www.iieom.org/ITU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86074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Nesne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038497"/>
              </p:ext>
            </p:extLst>
          </p:nvPr>
        </p:nvGraphicFramePr>
        <p:xfrm>
          <a:off x="7010400" y="2673388"/>
          <a:ext cx="1971306" cy="211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8" name="Visio" r:id="rId6" imgW="1672824" imgH="1803426" progId="Visio.Drawing.11">
                  <p:embed/>
                </p:oleObj>
              </mc:Choice>
              <mc:Fallback>
                <p:oleObj name="Visio" r:id="rId6" imgW="1672824" imgH="18034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673388"/>
                        <a:ext cx="1971306" cy="2111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Computing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4708" y="1600200"/>
            <a:ext cx="373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4800" y="2770571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2438400" y="2154038"/>
            <a:ext cx="1219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2766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2484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aradigms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adaptable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4572000" y="2198522"/>
            <a:ext cx="0" cy="39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562600" y="2154038"/>
            <a:ext cx="1676400" cy="441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Yuvarlatılmış Dikdörtgen 4"/>
          <p:cNvSpPr/>
          <p:nvPr/>
        </p:nvSpPr>
        <p:spPr>
          <a:xfrm>
            <a:off x="6086573" y="2667000"/>
            <a:ext cx="2933700" cy="115905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kdörtgen 23"/>
          <p:cNvSpPr/>
          <p:nvPr/>
        </p:nvSpPr>
        <p:spPr>
          <a:xfrm>
            <a:off x="2212848" y="4088535"/>
            <a:ext cx="4953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“It Is </a:t>
            </a:r>
            <a:r>
              <a:rPr lang="tr-TR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ot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the Strongest of the Species that Survives </a:t>
            </a:r>
            <a:r>
              <a:rPr lang="tr-TR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ut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the Most Adaptable” </a:t>
            </a:r>
            <a:r>
              <a:rPr lang="tr-TR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1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Charles 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Darwin</a:t>
            </a:r>
            <a:endParaRPr lang="en-US" sz="1600" b="1" i="1" dirty="0"/>
          </a:p>
        </p:txBody>
      </p:sp>
      <p:sp>
        <p:nvSpPr>
          <p:cNvPr id="6" name="Dikdörtgen 5"/>
          <p:cNvSpPr/>
          <p:nvPr/>
        </p:nvSpPr>
        <p:spPr>
          <a:xfrm>
            <a:off x="2273463" y="4925958"/>
            <a:ext cx="491450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PROPOSED COMPUTING PARADIGM: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tr-TR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t </a:t>
            </a:r>
            <a:r>
              <a:rPr lang="en-US" sz="2400" b="1" dirty="0">
                <a:solidFill>
                  <a:srgbClr val="FF0000"/>
                </a:solidFill>
              </a:rPr>
              <a:t>Stream </a:t>
            </a:r>
            <a:r>
              <a:rPr lang="en-US" sz="2400" b="1" dirty="0" err="1" smtClean="0">
                <a:solidFill>
                  <a:srgbClr val="FF0000"/>
                </a:solidFill>
              </a:rPr>
              <a:t>Comput</a:t>
            </a:r>
            <a:r>
              <a:rPr lang="tr-TR" sz="2400" b="1" dirty="0" err="1" smtClean="0">
                <a:solidFill>
                  <a:srgbClr val="FF0000"/>
                </a:solidFill>
              </a:rPr>
              <a:t>ing</a:t>
            </a:r>
            <a:r>
              <a:rPr lang="tr-TR" sz="2400" b="1" dirty="0" smtClean="0">
                <a:solidFill>
                  <a:srgbClr val="FF0000"/>
                </a:solidFill>
              </a:rPr>
              <a:t> (BSC)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sz="2400" dirty="0" err="1" smtClean="0"/>
              <a:t>inspired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Stochastic</a:t>
            </a:r>
            <a:r>
              <a:rPr lang="tr-TR" sz="2400" dirty="0" smtClean="0">
                <a:solidFill>
                  <a:srgbClr val="FF0000"/>
                </a:solidFill>
              </a:rPr>
              <a:t> Computing (SC)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2" grpId="0" animBg="1"/>
      <p:bldP spid="5" grpId="0" animBg="1"/>
      <p:bldP spid="2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11175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Deterministic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91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Probabilistic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probabilistically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352800"/>
          <a:ext cx="359504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26" name="Visio" r:id="rId3" imgW="3112418" imgH="1910320" progId="Visio.Drawing.11">
                  <p:embed/>
                </p:oleObj>
              </mc:Choice>
              <mc:Fallback>
                <p:oleObj name="Visio" r:id="rId3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59504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014912" y="3352800"/>
          <a:ext cx="35956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27" name="Visio" r:id="rId5" imgW="3112418" imgH="1910320" progId="Visio.Drawing.11">
                  <p:embed/>
                </p:oleObj>
              </mc:Choice>
              <mc:Fallback>
                <p:oleObj name="Visio" r:id="rId5" imgW="311241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352800"/>
                        <a:ext cx="359568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0194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2794" y="5712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6388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28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763588" y="3343275"/>
          <a:ext cx="373221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29" name="Visio" r:id="rId8" imgW="3217695" imgH="1910320" progId="Visio.Drawing.11">
                  <p:embed/>
                </p:oleObj>
              </mc:Choice>
              <mc:Fallback>
                <p:oleObj name="Visio" r:id="rId8" imgW="32176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343275"/>
                        <a:ext cx="3732212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991637" y="3352800"/>
          <a:ext cx="4038600" cy="22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30" name="Visio" r:id="rId10" imgW="3445795" imgH="1910320" progId="Visio.Drawing.11">
                  <p:embed/>
                </p:oleObj>
              </mc:Choice>
              <mc:Fallback>
                <p:oleObj name="Visio" r:id="rId10" imgW="3445795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37" y="3352800"/>
                        <a:ext cx="4038600" cy="224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/>
          </p:nvPr>
        </p:nvGraphicFramePr>
        <p:xfrm>
          <a:off x="67056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31" name="Visio" r:id="rId12" imgW="120777" imgH="212217" progId="Visio.Drawing.11">
                  <p:embed/>
                </p:oleObj>
              </mc:Choice>
              <mc:Fallback>
                <p:oleObj name="Visio" r:id="rId12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356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Strengths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Easier to implement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arithmetic operations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 smtClean="0">
                <a:latin typeface="Arial" pitchFamily="34" charset="0"/>
                <a:cs typeface="Arial" pitchFamily="34" charset="0"/>
              </a:rPr>
              <a:t>Circuit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size is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independent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dirty="0" err="1" smtClean="0">
                <a:latin typeface="Arial" pitchFamily="34" charset="0"/>
                <a:cs typeface="Arial" pitchFamily="34" charset="0"/>
              </a:rPr>
              <a:t>Suitable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dirty="0">
                <a:latin typeface="Arial" pitchFamily="34" charset="0"/>
                <a:cs typeface="Arial" pitchFamily="34" charset="0"/>
              </a:rPr>
              <a:t>applications not requiring high accuracy (image processing, learning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Weaknesses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problems.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Long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computational times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dirty="0" err="1" smtClean="0">
                <a:latin typeface="Arial" pitchFamily="34" charset="0"/>
                <a:cs typeface="Arial" pitchFamily="34" charset="0"/>
              </a:rPr>
              <a:t>Costly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andom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generators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3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Easier to implement arithmetic operations.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187160" y="2057400"/>
            <a:ext cx="4648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Stochastic computing (SC)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depends on 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randomly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Binomially distributed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 streams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447337" y="3581400"/>
            <a:ext cx="2053368" cy="527050"/>
            <a:chOff x="3443493" y="2828652"/>
            <a:chExt cx="2055445" cy="525732"/>
          </a:xfrm>
        </p:grpSpPr>
        <p:cxnSp>
          <p:nvCxnSpPr>
            <p:cNvPr id="6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Box 10"/>
          <p:cNvSpPr txBox="1"/>
          <p:nvPr/>
        </p:nvSpPr>
        <p:spPr>
          <a:xfrm>
            <a:off x="914400" y="3124200"/>
            <a:ext cx="30124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006600"/>
                </a:solidFill>
              </a:rPr>
              <a:t>Random</a:t>
            </a:r>
            <a:r>
              <a:rPr lang="en-US" sz="2800" b="0" i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Bit Streams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524000" y="4523443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x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420150" y="3803650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447800" y="5181600"/>
            <a:ext cx="1976422" cy="527050"/>
            <a:chOff x="3443493" y="2828652"/>
            <a:chExt cx="1978421" cy="525732"/>
          </a:xfrm>
        </p:grpSpPr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465557" y="2828652"/>
              <a:ext cx="1956357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564538" y="61722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y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443054" y="540385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5099538" y="3124200"/>
            <a:ext cx="3206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Stochastic </a:t>
            </a:r>
            <a:r>
              <a:rPr lang="tr-TR" sz="2800" b="0" i="0" dirty="0" err="1" smtClean="0">
                <a:solidFill>
                  <a:srgbClr val="006600"/>
                </a:solidFill>
                <a:latin typeface="+mn-lt"/>
              </a:rPr>
              <a:t>Computing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72737"/>
              </p:ext>
            </p:extLst>
          </p:nvPr>
        </p:nvGraphicFramePr>
        <p:xfrm>
          <a:off x="5441121" y="41148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78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21" y="41148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414530" y="4368225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6971" y="502920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229600" y="47244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199244"/>
              </p:ext>
            </p:extLst>
          </p:nvPr>
        </p:nvGraphicFramePr>
        <p:xfrm>
          <a:off x="8610600" y="47244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79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7244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8"/>
          <p:cNvSpPr txBox="1"/>
          <p:nvPr/>
        </p:nvSpPr>
        <p:spPr>
          <a:xfrm>
            <a:off x="6164667" y="467302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752600" y="4233288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52600" y="4243567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4231150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209800" y="4241423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4251702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81200" y="4533810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44548" y="4544085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38400" y="4251702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67000" y="4239285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895600" y="4249558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95600" y="4259837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67000" y="4541945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118208" y="4266255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18208" y="4558641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752600" y="5836573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5846852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81200" y="5834435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09800" y="6137096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81200" y="6137095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44548" y="6147370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38400" y="6131104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667000" y="5842570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895600" y="5852843"/>
            <a:ext cx="0" cy="2923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895600" y="6151652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67000" y="5857126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18208" y="6151652"/>
            <a:ext cx="228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80772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8723" y="4950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4950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794" y="4950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9498" name="Object 10"/>
          <p:cNvGraphicFramePr>
            <a:graphicFrameLocks noChangeAspect="1"/>
          </p:cNvGraphicFramePr>
          <p:nvPr/>
        </p:nvGraphicFramePr>
        <p:xfrm>
          <a:off x="1681091" y="2590800"/>
          <a:ext cx="615007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0" name="Visio" r:id="rId3" imgW="5304608" imgH="1910320" progId="Visio.Drawing.11">
                  <p:embed/>
                </p:oleObj>
              </mc:Choice>
              <mc:Fallback>
                <p:oleObj name="Visio" r:id="rId3" imgW="5304608" imgH="1910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91" y="2590800"/>
                        <a:ext cx="615007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752600" y="2971800"/>
            <a:ext cx="2286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75042" y="2971800"/>
            <a:ext cx="2286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9500" name="Object 12"/>
          <p:cNvGraphicFramePr>
            <a:graphicFrameLocks noChangeAspect="1"/>
          </p:cNvGraphicFramePr>
          <p:nvPr/>
        </p:nvGraphicFramePr>
        <p:xfrm>
          <a:off x="1066800" y="2883795"/>
          <a:ext cx="533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1" name="Visio" r:id="rId5" imgW="441623" imgH="1538082" progId="Visio.Drawing.11">
                  <p:embed/>
                </p:oleObj>
              </mc:Choice>
              <mc:Fallback>
                <p:oleObj name="Visio" r:id="rId5" imgW="441623" imgH="15380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83795"/>
                        <a:ext cx="5334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04" name="Object 16"/>
          <p:cNvGraphicFramePr>
            <a:graphicFrameLocks noChangeAspect="1"/>
          </p:cNvGraphicFramePr>
          <p:nvPr/>
        </p:nvGraphicFramePr>
        <p:xfrm>
          <a:off x="7848600" y="2895600"/>
          <a:ext cx="533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12" name="Visio" r:id="rId7" imgW="441623" imgH="1538082" progId="Visio.Drawing.11">
                  <p:embed/>
                </p:oleObj>
              </mc:Choice>
              <mc:Fallback>
                <p:oleObj name="Visio" r:id="rId7" imgW="441623" imgH="15380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95600"/>
                        <a:ext cx="5334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828800" y="5562600"/>
            <a:ext cx="59650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=1/6,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=5/6,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8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8" grpId="0" autoUpdateAnimBg="0"/>
      <p:bldP spid="19" grpId="0" autoUpdateAnimBg="0"/>
      <p:bldP spid="20" grpId="0" autoUpdateAnimBg="0"/>
      <p:bldP spid="27" grpId="0" animBg="1"/>
      <p:bldP spid="2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495800" y="2514600"/>
            <a:ext cx="44196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8600" y="2514600"/>
            <a:ext cx="41148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2561" name="Object 1"/>
          <p:cNvGraphicFramePr>
            <a:graphicFrameLocks noChangeAspect="1"/>
          </p:cNvGraphicFramePr>
          <p:nvPr/>
        </p:nvGraphicFramePr>
        <p:xfrm>
          <a:off x="685800" y="2590800"/>
          <a:ext cx="3581400" cy="433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64" name="Visio" r:id="rId3" imgW="3119167" imgH="3771512" progId="Visio.Drawing.11">
                  <p:embed/>
                </p:oleObj>
              </mc:Choice>
              <mc:Fallback>
                <p:oleObj name="Visio" r:id="rId3" imgW="3119167" imgH="37715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3581400" cy="4337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1516559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Multiplication</a:t>
            </a:r>
            <a:r>
              <a:rPr lang="tr-TR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4400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tr-TR" sz="4400" dirty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tr-TR" sz="4400" dirty="0" smtClean="0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n-US" sz="4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23402" y="3276600"/>
          <a:ext cx="1986721" cy="135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65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402" y="3276600"/>
                        <a:ext cx="1986721" cy="1357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85881" y="363879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6024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3-bit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deterministic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6670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3-bit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652862" y="3429000"/>
            <a:ext cx="129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 smtClean="0">
                <a:solidFill>
                  <a:srgbClr val="000000"/>
                </a:solidFill>
              </a:rPr>
              <a:t>x=</a:t>
            </a:r>
            <a:r>
              <a:rPr lang="tr-TR" sz="2000" b="0" i="0" dirty="0" smtClean="0">
                <a:solidFill>
                  <a:srgbClr val="000000"/>
                </a:solidFill>
              </a:rPr>
              <a:t>(0.100)</a:t>
            </a:r>
            <a:r>
              <a:rPr lang="tr-TR" sz="2000" b="0" i="0" baseline="-25000" dirty="0" smtClean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673220" y="3943290"/>
            <a:ext cx="1276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 smtClean="0">
                <a:solidFill>
                  <a:srgbClr val="000000"/>
                </a:solidFill>
              </a:rPr>
              <a:t>y=</a:t>
            </a:r>
            <a:r>
              <a:rPr lang="tr-TR" sz="2000" b="0" i="0" dirty="0" smtClean="0">
                <a:solidFill>
                  <a:srgbClr val="000000"/>
                </a:solidFill>
              </a:rPr>
              <a:t>(0.100)</a:t>
            </a:r>
            <a:r>
              <a:rPr lang="tr-TR" sz="2000" b="0" i="0" baseline="-25000" dirty="0" smtClean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96200" y="3657600"/>
            <a:ext cx="1261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 smtClean="0">
                <a:solidFill>
                  <a:srgbClr val="000000"/>
                </a:solidFill>
              </a:rPr>
              <a:t>z=</a:t>
            </a:r>
            <a:r>
              <a:rPr lang="tr-TR" sz="2000" b="0" i="0" dirty="0" smtClean="0">
                <a:solidFill>
                  <a:srgbClr val="000000"/>
                </a:solidFill>
              </a:rPr>
              <a:t>(0.010)</a:t>
            </a:r>
            <a:r>
              <a:rPr lang="tr-TR" sz="2000" b="0" i="0" baseline="-25000" dirty="0" smtClean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4648200"/>
            <a:ext cx="37338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Area cost of an </a:t>
            </a:r>
            <a:r>
              <a:rPr lang="tr-T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multiplier?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5631359"/>
            <a:ext cx="41910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least how many 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 bits for an </a:t>
            </a:r>
            <a:r>
              <a:rPr lang="tr-TR" sz="2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multiplier?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3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276600" y="3048000"/>
            <a:ext cx="5715000" cy="350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4800" y="3276600"/>
            <a:ext cx="27432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1516559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tr-TR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Scaled addition: </a:t>
            </a:r>
            <a:r>
              <a:rPr lang="tr-TR" sz="1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800" i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z=x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i="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tr-TR" sz="3600" i="0" dirty="0" smtClean="0">
                <a:solidFill>
                  <a:srgbClr val="000000"/>
                </a:solidFill>
                <a:cs typeface="Times New Roman" pitchFamily="18" charset="0"/>
              </a:rPr>
              <a:t>1-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tr-TR" sz="3600" dirty="0">
                <a:solidFill>
                  <a:srgbClr val="000000"/>
                </a:solidFill>
                <a:cs typeface="Times New Roman" pitchFamily="18" charset="0"/>
              </a:rPr>
              <a:t>s=</a:t>
            </a:r>
            <a:r>
              <a:rPr lang="tr-TR" sz="3600" i="0" dirty="0">
                <a:solidFill>
                  <a:srgbClr val="000000"/>
                </a:solidFill>
                <a:cs typeface="Times New Roman" pitchFamily="18" charset="0"/>
              </a:rPr>
              <a:t>0.5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7520" y="4038600"/>
            <a:ext cx="3571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x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15703" y="4932402"/>
            <a:ext cx="337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y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588821" y="5791200"/>
            <a:ext cx="316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s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608366" y="4471890"/>
            <a:ext cx="316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z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734433"/>
              </p:ext>
            </p:extLst>
          </p:nvPr>
        </p:nvGraphicFramePr>
        <p:xfrm>
          <a:off x="5383381" y="3124200"/>
          <a:ext cx="1752600" cy="22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8" name="Visio" r:id="rId3" imgW="883516" imgH="1112126" progId="Visio.Drawing.11">
                  <p:embed/>
                </p:oleObj>
              </mc:Choice>
              <mc:Fallback>
                <p:oleObj name="Visio" r:id="rId3" imgW="883516" imgH="11121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381" y="3124200"/>
                        <a:ext cx="1752600" cy="220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23446" y="39293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9000" y="3419619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,1,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en-US" sz="240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,1,</a:t>
            </a:r>
            <a:r>
              <a:rPr lang="en-US" sz="2400" i="0" dirty="0" smtClean="0">
                <a:solidFill>
                  <a:srgbClr val="C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tr-TR" sz="2400" i="0" dirty="0" smtClean="0">
                <a:solidFill>
                  <a:srgbClr val="C00000"/>
                </a:solidFill>
              </a:rPr>
              <a:t>1</a:t>
            </a:r>
            <a:endParaRPr lang="en-US" sz="1600" i="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43384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1</a:t>
            </a:r>
            <a:r>
              <a:rPr lang="tr-TR" sz="2400" b="0" i="0" dirty="0" smtClean="0">
                <a:solidFill>
                  <a:srgbClr val="000000"/>
                </a:solidFill>
              </a:rPr>
              <a:t>,0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07181" y="53290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/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/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tr-TR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endParaRPr lang="en-US" sz="1600" b="0" i="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10400" y="38812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1</a:t>
            </a:r>
            <a:r>
              <a:rPr lang="tr-TR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endParaRPr lang="en-US" sz="1600" b="0" i="0" dirty="0">
              <a:solidFill>
                <a:srgbClr val="C00000"/>
              </a:solidFill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94589"/>
              </p:ext>
            </p:extLst>
          </p:nvPr>
        </p:nvGraphicFramePr>
        <p:xfrm>
          <a:off x="930442" y="3814916"/>
          <a:ext cx="1660358" cy="22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89" name="Visio" r:id="rId5" imgW="883516" imgH="1112126" progId="Visio.Drawing.11">
                  <p:embed/>
                </p:oleObj>
              </mc:Choice>
              <mc:Fallback>
                <p:oleObj name="Visio" r:id="rId5" imgW="883516" imgH="11121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42" y="3814916"/>
                        <a:ext cx="1660358" cy="220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97358" y="4632991"/>
            <a:ext cx="70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8924" y="5939135"/>
            <a:ext cx="34996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=7/8,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=3/8,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=4/8,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=5/8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71600" y="4110335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1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372026" y="5024735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0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67400" y="3391437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1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867826" y="4305837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0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2337403" y="2241733"/>
            <a:ext cx="4137574" cy="5847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Averaging the inputs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8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3" grpId="0"/>
      <p:bldP spid="21" grpId="0"/>
      <p:bldP spid="22" grpId="0"/>
      <p:bldP spid="2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5" grpId="0" animBg="1"/>
      <p:bldP spid="46" grpId="0"/>
      <p:bldP spid="47" grpId="0"/>
      <p:bldP spid="48" grpId="0"/>
      <p:bldP spid="49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Circuit size is small and independent of the number of input bits.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How about considering the cost of random number generators?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Each input needs a separate generator, generally LFSR based.</a:t>
            </a:r>
          </a:p>
          <a:p>
            <a:pPr marL="0" indent="0">
              <a:buNone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914400" y="2057400"/>
            <a:ext cx="27048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dirty="0" err="1" smtClean="0">
                <a:solidFill>
                  <a:srgbClr val="006600"/>
                </a:solidFill>
              </a:rPr>
              <a:t>Conventional</a:t>
            </a:r>
            <a:r>
              <a:rPr lang="tr-TR" sz="2400" dirty="0" smtClean="0">
                <a:solidFill>
                  <a:srgbClr val="006600"/>
                </a:solidFill>
              </a:rPr>
              <a:t> </a:t>
            </a:r>
            <a:r>
              <a:rPr lang="tr-TR" sz="2400" dirty="0" err="1" smtClean="0">
                <a:solidFill>
                  <a:srgbClr val="006600"/>
                </a:solidFill>
              </a:rPr>
              <a:t>Binary</a:t>
            </a:r>
            <a:r>
              <a:rPr lang="tr-TR" sz="2400" dirty="0" smtClean="0">
                <a:solidFill>
                  <a:srgbClr val="006600"/>
                </a:solidFill>
              </a:rPr>
              <a:t> 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006600"/>
                </a:solidFill>
              </a:rPr>
              <a:t>Computing</a:t>
            </a:r>
            <a:endParaRPr lang="en-US" sz="2400" b="0" i="0" dirty="0">
              <a:solidFill>
                <a:srgbClr val="006600"/>
              </a:solidFill>
            </a:endParaRPr>
          </a:p>
        </p:txBody>
      </p:sp>
      <p:cxnSp>
        <p:nvCxnSpPr>
          <p:cNvPr id="12" name="Straight Arrow Connector 15"/>
          <p:cNvCxnSpPr>
            <a:cxnSpLocks noChangeShapeType="1"/>
          </p:cNvCxnSpPr>
          <p:nvPr/>
        </p:nvCxnSpPr>
        <p:spPr bwMode="auto">
          <a:xfrm>
            <a:off x="1447800" y="4487923"/>
            <a:ext cx="18669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20"/>
          <p:cNvSpPr txBox="1"/>
          <p:nvPr/>
        </p:nvSpPr>
        <p:spPr>
          <a:xfrm>
            <a:off x="5099538" y="2057400"/>
            <a:ext cx="27730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i="0" dirty="0">
                <a:solidFill>
                  <a:srgbClr val="006600"/>
                </a:solidFill>
                <a:latin typeface="+mn-lt"/>
              </a:rPr>
              <a:t>Stochastic </a:t>
            </a:r>
            <a:r>
              <a:rPr lang="tr-TR" sz="2400" b="0" i="0" dirty="0" err="1" smtClean="0">
                <a:solidFill>
                  <a:srgbClr val="006600"/>
                </a:solidFill>
                <a:latin typeface="+mn-lt"/>
              </a:rPr>
              <a:t>Computing</a:t>
            </a:r>
            <a:endParaRPr lang="en-US" sz="2400" b="0" i="0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23" name="Straight Arrow Connector 15"/>
          <p:cNvCxnSpPr>
            <a:cxnSpLocks noChangeShapeType="1"/>
          </p:cNvCxnSpPr>
          <p:nvPr/>
        </p:nvCxnSpPr>
        <p:spPr bwMode="auto">
          <a:xfrm flipV="1">
            <a:off x="1447800" y="2943519"/>
            <a:ext cx="4922" cy="156476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Yay 26"/>
          <p:cNvSpPr/>
          <p:nvPr/>
        </p:nvSpPr>
        <p:spPr>
          <a:xfrm rot="5400000">
            <a:off x="740784" y="1850017"/>
            <a:ext cx="2061340" cy="2476107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762000" y="2630507"/>
            <a:ext cx="932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Area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2381250" y="4535220"/>
            <a:ext cx="1400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Resolution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15"/>
          <p:cNvCxnSpPr>
            <a:cxnSpLocks noChangeShapeType="1"/>
          </p:cNvCxnSpPr>
          <p:nvPr/>
        </p:nvCxnSpPr>
        <p:spPr bwMode="auto">
          <a:xfrm>
            <a:off x="5948365" y="4518823"/>
            <a:ext cx="18669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15"/>
          <p:cNvCxnSpPr>
            <a:cxnSpLocks noChangeShapeType="1"/>
          </p:cNvCxnSpPr>
          <p:nvPr/>
        </p:nvCxnSpPr>
        <p:spPr bwMode="auto">
          <a:xfrm flipV="1">
            <a:off x="5948365" y="2974419"/>
            <a:ext cx="4922" cy="1564761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Dikdörtgen 32"/>
          <p:cNvSpPr/>
          <p:nvPr/>
        </p:nvSpPr>
        <p:spPr>
          <a:xfrm>
            <a:off x="5262565" y="2661407"/>
            <a:ext cx="932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Area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6881815" y="4566120"/>
            <a:ext cx="1400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Resolution</a:t>
            </a: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Düz Bağlayıcı 35"/>
          <p:cNvCxnSpPr/>
          <p:nvPr/>
        </p:nvCxnSpPr>
        <p:spPr>
          <a:xfrm>
            <a:off x="6119815" y="4267200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/>
          <p:cNvCxnSpPr/>
          <p:nvPr/>
        </p:nvCxnSpPr>
        <p:spPr>
          <a:xfrm>
            <a:off x="6151652" y="3502297"/>
            <a:ext cx="152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/>
          <p:nvPr/>
        </p:nvCxnSpPr>
        <p:spPr>
          <a:xfrm flipV="1">
            <a:off x="6937467" y="3654697"/>
            <a:ext cx="0" cy="4640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60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6" grpId="0"/>
      <p:bldP spid="16" grpId="1"/>
      <p:bldP spid="27" grpId="0" animBg="1"/>
      <p:bldP spid="28" grpId="0"/>
      <p:bldP spid="29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447800" y="3098031"/>
            <a:ext cx="6248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Dependency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078921" y="13716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6" name="Visio" r:id="rId4" imgW="957210" imgH="655129" progId="Visio.Drawing.11">
                  <p:embed/>
                </p:oleObj>
              </mc:Choice>
              <mc:Fallback>
                <p:oleObj name="Visio" r:id="rId4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921" y="13716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57401" y="1600200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7400" y="226117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tr-TR" sz="3200" dirty="0" smtClean="0">
                <a:solidFill>
                  <a:srgbClr val="000000"/>
                </a:solidFill>
              </a:rPr>
              <a:t>=</a:t>
            </a:r>
            <a:r>
              <a:rPr lang="en-US" sz="3200" b="0" i="0" dirty="0" smtClean="0">
                <a:solidFill>
                  <a:srgbClr val="000000"/>
                </a:solidFill>
              </a:rPr>
              <a:t>4</a:t>
            </a:r>
            <a:r>
              <a:rPr lang="tr-TR" sz="3200" b="0" i="0" dirty="0" smtClean="0">
                <a:solidFill>
                  <a:srgbClr val="000000"/>
                </a:solidFill>
              </a:rPr>
              <a:t>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872471" y="1905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253471" y="1905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7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471" y="1905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6201" y="1905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3429000" y="3048000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8" name="Visio" r:id="rId8" imgW="957210" imgH="655129" progId="Visio.Drawing.11">
                  <p:embed/>
                </p:oleObj>
              </mc:Choice>
              <mc:Fallback>
                <p:oleObj name="Visio" r:id="rId8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33398" y="324015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886200" y="4419600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en-US" sz="3200" b="0" i="0" dirty="0" smtClean="0">
                <a:solidFill>
                  <a:srgbClr val="000000"/>
                </a:solidFill>
              </a:rPr>
              <a:t>4</a:t>
            </a:r>
            <a:r>
              <a:rPr lang="tr-TR" sz="3200" b="0" i="0" dirty="0" smtClean="0">
                <a:solidFill>
                  <a:srgbClr val="000000"/>
                </a:solidFill>
              </a:rPr>
              <a:t>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0" y="3729335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14116" y="348051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17" name="TextBox 59"/>
          <p:cNvSpPr txBox="1"/>
          <p:nvPr/>
        </p:nvSpPr>
        <p:spPr>
          <a:xfrm>
            <a:off x="1627632" y="4977824"/>
            <a:ext cx="5888736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nput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independent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59"/>
          <p:cNvSpPr txBox="1"/>
          <p:nvPr/>
        </p:nvSpPr>
        <p:spPr>
          <a:xfrm>
            <a:off x="762000" y="5798252"/>
            <a:ext cx="777240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input requires a separate generator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74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4" grpId="0"/>
      <p:bldP spid="25" grpId="0"/>
      <p:bldP spid="26" grpId="0"/>
      <p:bldP spid="28" grpId="0"/>
      <p:bldP spid="29" grpId="0"/>
      <p:bldP spid="39" grpId="0"/>
      <p:bldP spid="30" grpId="0"/>
      <p:bldP spid="31" grpId="0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81000" y="54602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" y="42410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000" y="30218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459921" y="13716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2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921" y="13716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3330" y="1600200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455771" y="2261175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248400" y="1905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629400" y="1905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3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05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262130" y="1905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2362200" y="2971800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4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6598" y="3621156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8" y="316395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2362200" y="4164831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5" name="Visio" r:id="rId8" imgW="957210" imgH="655129" progId="Visio.Drawing.11">
                  <p:embed/>
                </p:oleObj>
              </mc:Choice>
              <mc:Fallback>
                <p:oleObj name="Visio" r:id="rId8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64831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6598" y="4814187"/>
            <a:ext cx="195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,1,0,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6598" y="435698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35613" y="3301425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1/8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495800" y="4545831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2362200" y="5384031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26" name="Visio" r:id="rId9" imgW="957210" imgH="655129" progId="Visio.Drawing.11">
                  <p:embed/>
                </p:oleObj>
              </mc:Choice>
              <mc:Fallback>
                <p:oleObj name="Visio" r:id="rId9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84031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6033387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7200" y="557618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486402" y="5765031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0/8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0" y="3962400"/>
            <a:ext cx="2514600" cy="10772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5408415"/>
            <a:ext cx="3124200" cy="5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9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3" grpId="0" animBg="1"/>
      <p:bldP spid="24" grpId="0"/>
      <p:bldP spid="25" grpId="0"/>
      <p:bldP spid="26" grpId="0"/>
      <p:bldP spid="28" grpId="0"/>
      <p:bldP spid="27" grpId="0"/>
      <p:bldP spid="29" grpId="0"/>
      <p:bldP spid="34" grpId="0"/>
      <p:bldP spid="35" grpId="0"/>
      <p:bldP spid="39" grpId="0"/>
      <p:bldP spid="40" grpId="0"/>
      <p:bldP spid="50" grpId="0"/>
      <p:bldP spid="51" grpId="0"/>
      <p:bldP spid="52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err="1">
                <a:latin typeface="Arial" charset="0"/>
              </a:rPr>
              <a:t>Challenges</a:t>
            </a:r>
            <a:r>
              <a:rPr lang="tr-TR" sz="2800" dirty="0">
                <a:latin typeface="Arial" charset="0"/>
              </a:rPr>
              <a:t> in CMOS</a:t>
            </a:r>
          </a:p>
          <a:p>
            <a:r>
              <a:rPr lang="tr-TR" sz="2800" dirty="0" smtClean="0">
                <a:latin typeface="Arial" charset="0"/>
              </a:rPr>
              <a:t>How </a:t>
            </a:r>
            <a:r>
              <a:rPr lang="tr-TR" sz="2800" dirty="0" err="1" smtClean="0">
                <a:latin typeface="Arial" charset="0"/>
              </a:rPr>
              <a:t>to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beat</a:t>
            </a:r>
            <a:r>
              <a:rPr lang="tr-TR" sz="2800" dirty="0" smtClean="0">
                <a:latin typeface="Arial" charset="0"/>
              </a:rPr>
              <a:t> CMOS</a:t>
            </a:r>
            <a:endParaRPr lang="en-US" sz="2500" dirty="0" smtClean="0">
              <a:latin typeface="Arial" charset="0"/>
            </a:endParaRPr>
          </a:p>
          <a:p>
            <a:pPr lvl="1"/>
            <a:r>
              <a:rPr lang="tr-TR" sz="2400" dirty="0" err="1" smtClean="0">
                <a:latin typeface="Arial" charset="0"/>
              </a:rPr>
              <a:t>Emerging</a:t>
            </a:r>
            <a:r>
              <a:rPr lang="tr-TR" sz="2400" dirty="0" smtClean="0">
                <a:latin typeface="Arial" charset="0"/>
              </a:rPr>
              <a:t> Technologies</a:t>
            </a:r>
          </a:p>
          <a:p>
            <a:pPr lvl="1"/>
            <a:r>
              <a:rPr lang="tr-TR" sz="2400" dirty="0" err="1" smtClean="0">
                <a:latin typeface="Arial" charset="0"/>
              </a:rPr>
              <a:t>Emerging</a:t>
            </a:r>
            <a:r>
              <a:rPr lang="tr-TR" sz="2400" dirty="0" smtClean="0">
                <a:latin typeface="Arial" charset="0"/>
              </a:rPr>
              <a:t> Computing</a:t>
            </a:r>
          </a:p>
          <a:p>
            <a:r>
              <a:rPr lang="tr-TR" sz="2800" dirty="0" err="1" smtClean="0">
                <a:latin typeface="Arial" charset="0"/>
              </a:rPr>
              <a:t>Proposed</a:t>
            </a:r>
            <a:r>
              <a:rPr lang="tr-TR" sz="2800" dirty="0" smtClean="0">
                <a:latin typeface="Arial" charset="0"/>
              </a:rPr>
              <a:t>: </a:t>
            </a:r>
            <a:r>
              <a:rPr lang="tr-TR" sz="2800" dirty="0" smtClean="0">
                <a:solidFill>
                  <a:srgbClr val="FF0000"/>
                </a:solidFill>
                <a:latin typeface="Arial" charset="0"/>
              </a:rPr>
              <a:t>bit </a:t>
            </a:r>
            <a:r>
              <a:rPr lang="tr-TR" sz="2800" dirty="0" err="1" smtClean="0">
                <a:solidFill>
                  <a:srgbClr val="FF0000"/>
                </a:solidFill>
                <a:latin typeface="Arial" charset="0"/>
              </a:rPr>
              <a:t>stream</a:t>
            </a:r>
            <a:r>
              <a:rPr lang="tr-TR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computing </a:t>
            </a:r>
            <a:endParaRPr lang="tr-TR" sz="2800" dirty="0" smtClean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tr-TR" sz="2400" dirty="0" err="1" smtClean="0">
                <a:latin typeface="Arial" charset="0"/>
              </a:rPr>
              <a:t>Inspired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by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stochastic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computing</a:t>
            </a:r>
            <a:endParaRPr lang="tr-TR" sz="2400" dirty="0" smtClean="0">
              <a:latin typeface="Arial" charset="0"/>
            </a:endParaRPr>
          </a:p>
          <a:p>
            <a:pPr lvl="1"/>
            <a:r>
              <a:rPr lang="tr-TR" sz="2400" dirty="0" err="1" smtClean="0">
                <a:latin typeface="Arial" charset="0"/>
              </a:rPr>
              <a:t>Smaller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number</a:t>
            </a:r>
            <a:r>
              <a:rPr lang="tr-TR" sz="2400" dirty="0" smtClean="0">
                <a:latin typeface="Arial" charset="0"/>
              </a:rPr>
              <a:t> of </a:t>
            </a:r>
            <a:r>
              <a:rPr lang="tr-TR" sz="2400" dirty="0" err="1" smtClean="0">
                <a:latin typeface="Arial" charset="0"/>
              </a:rPr>
              <a:t>transistors</a:t>
            </a:r>
            <a:endParaRPr lang="tr-TR" sz="2400" dirty="0" smtClean="0">
              <a:latin typeface="Arial" charset="0"/>
            </a:endParaRPr>
          </a:p>
          <a:p>
            <a:pPr lvl="1"/>
            <a:r>
              <a:rPr lang="tr-TR" sz="2400" dirty="0" err="1">
                <a:latin typeface="Arial" charset="0"/>
              </a:rPr>
              <a:t>Applicable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err="1">
                <a:latin typeface="Arial" charset="0"/>
              </a:rPr>
              <a:t>to</a:t>
            </a:r>
            <a:r>
              <a:rPr lang="tr-TR" sz="2400" dirty="0">
                <a:latin typeface="Arial" charset="0"/>
              </a:rPr>
              <a:t> </a:t>
            </a:r>
            <a:r>
              <a:rPr lang="tr-TR" sz="2400" dirty="0" smtClean="0">
                <a:latin typeface="Arial" charset="0"/>
              </a:rPr>
              <a:t>CMOS</a:t>
            </a:r>
            <a:endParaRPr lang="tr-TR" sz="2400" dirty="0">
              <a:latin typeface="Arial" charset="0"/>
            </a:endParaRPr>
          </a:p>
          <a:p>
            <a:pPr lvl="1"/>
            <a:r>
              <a:rPr lang="tr-TR" sz="2400" dirty="0" err="1" smtClean="0">
                <a:latin typeface="Arial" charset="0"/>
              </a:rPr>
              <a:t>Applicable</a:t>
            </a:r>
            <a:r>
              <a:rPr lang="tr-TR" sz="2400" dirty="0" smtClean="0">
                <a:latin typeface="Arial" charset="0"/>
              </a:rPr>
              <a:t> </a:t>
            </a:r>
            <a:r>
              <a:rPr lang="tr-TR" sz="2400" dirty="0" err="1" smtClean="0">
                <a:latin typeface="Arial" charset="0"/>
              </a:rPr>
              <a:t>to</a:t>
            </a:r>
            <a:r>
              <a:rPr lang="tr-TR" sz="2400" dirty="0" smtClean="0">
                <a:latin typeface="Arial" charset="0"/>
              </a:rPr>
              <a:t> l</a:t>
            </a:r>
            <a:r>
              <a:rPr lang="en-US" sz="2400" dirty="0" err="1" smtClean="0">
                <a:latin typeface="Arial" charset="0"/>
              </a:rPr>
              <a:t>arge</a:t>
            </a:r>
            <a:r>
              <a:rPr lang="en-US" sz="2400" dirty="0" smtClean="0">
                <a:latin typeface="Arial" charset="0"/>
              </a:rPr>
              <a:t>-area electronics</a:t>
            </a:r>
            <a:endParaRPr lang="tr-TR" sz="2400" dirty="0" smtClean="0">
              <a:latin typeface="Arial" charset="0"/>
            </a:endParaRPr>
          </a:p>
          <a:p>
            <a:r>
              <a:rPr lang="tr-TR" sz="2800" dirty="0" err="1" smtClean="0">
                <a:latin typeface="Arial" charset="0"/>
              </a:rPr>
              <a:t>Concluding</a:t>
            </a:r>
            <a:r>
              <a:rPr lang="tr-TR" sz="2800" dirty="0" smtClean="0">
                <a:latin typeface="Arial" charset="0"/>
              </a:rPr>
              <a:t> </a:t>
            </a:r>
            <a:r>
              <a:rPr lang="tr-TR" sz="2800" dirty="0" err="1" smtClean="0">
                <a:latin typeface="Arial" charset="0"/>
              </a:rPr>
              <a:t>remarks</a:t>
            </a:r>
            <a:endParaRPr lang="tr-TR" sz="2800" dirty="0">
              <a:latin typeface="Arial" charset="0"/>
            </a:endParaRPr>
          </a:p>
          <a:p>
            <a:pPr marL="365760" lvl="1" indent="0">
              <a:buNone/>
            </a:pPr>
            <a:endParaRPr lang="tr-TR" sz="2200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548" y="4438508"/>
            <a:ext cx="8378952" cy="211469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xplains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could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 competitor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conventional computing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offers significant area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or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main obstacle in front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964784" y="2057400"/>
            <a:ext cx="3916759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0270"/>
            <a:ext cx="4572000" cy="2618238"/>
          </a:xfrm>
          <a:prstGeom prst="rect">
            <a:avLst/>
          </a:prstGeom>
        </p:spPr>
      </p:pic>
      <p:sp>
        <p:nvSpPr>
          <p:cNvPr id="11" name="TextBox 45"/>
          <p:cNvSpPr txBox="1"/>
          <p:nvPr/>
        </p:nvSpPr>
        <p:spPr>
          <a:xfrm>
            <a:off x="4964784" y="2971800"/>
            <a:ext cx="3916759" cy="101566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vs. 1000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job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24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Randomness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8482" name="AutoShape 18" descr="data:image/jpeg;base64,/9j/4AAQSkZJRgABAQAAAQABAAD/2wCEAAkGBhMSERQUExMVFBUVFxoYGBcYGBgcHBocFxUaGBcYGhgaGyYeGxojGhcXHy8gIycpLCwsFR4xNTAqNSYrLCkBCQoKDgwOGg8PGikkHyQsLCwsLCwtLywvLywsLCksLCktKiosLCwsLyosLCwsLCwsLCwsLCwsLCwsLCwpLCwsNP/AABEIAMIBAwMBIgACEQEDEQH/xAAbAAACAgMBAAAAAAAAAAAAAAAEBQIDAAEGB//EADwQAAECBAQEAwcCBQQCAwAAAAECEQADITEEEkFRBSJhcROBkQYyQqGx0fBSwRQjM+HxBxVichaCJENT/8QAGgEAAgMBAQAAAAAAAAAAAAAAAgMAAQQFBv/EADIRAAEDAwEFBwMEAwEAAAAAAAEAAhEDEiExBCJBUfATYXGBkaHBMrHRBRTh8SMzUkL/2gAMAwEAAhEDEQA/APNAp4mul4oWprRi51BvGYgkjktcgBbXiGcBu+sXYfhE1QzAJqkKzKWAGOr28r9IFkNmAUCQSHALOO+kHSOJqzqRmmBJdICasVe64NMr+jwFVzmCGAef8J2z0mVDNQnuhNsP7PpCf6hUt9GA6B3q5c9oV8UWrDzGAU16E5Q1yBapLv8AKHeDkrSHUpKSzE/AGGpS5T1JDQWhS2ClVDMCVAg5W+NCikgFn2jkfuXB0vNw9F2v2rQIZupFPcyTMmS8h+Ei2wKjo4NusBcKTmqQyvx4eS8N/LmBBWnNm5VB1BanBKS7ZCS9tYC4XhSEswf1D1djtWNNGoIcBzSK1N1zSeWVeiWH3g6XJdJiMvD1rBEkX/fpp8o0ApAEKpUhgKCtvWK8RazMKwehNzXf0FfKFvFJnKD09bxc5hRc7iJWdZGgv0hvImJSB/LCrClFUF+1q9IX8PSpya1r5vBc3iCFIKVTVSSf+D5tQHuKgekIrlzjbwHj8JlANa246nw+U2XmZwGCbkqFyl0prc5Qotcv0ifj8rjrmBdwdPUt6wkwy0yyErDj4JjkKJYObvcH1hmqQu6lJVtRsoqwd2NGL94w1GAQPfn136LeDd117KM5agSPEcubBqVYU7QLNnqT7xGX8vEgopUxy5TYp7DXe/oYhOW2j9DBtGUpxwhJ+MDsGgKYQTaK5koJVVLpUXZOpqS+rW+cUTJKhUU6Xjp02AaFcyo4uyQrS0VrQIrE7cxeFgiHwQsshxgIVaTEQ8FFINxFS5G0GHJZar8PjWoqCP4obwsSGuY0tTQUlBaNUzUqKVmBJE8tWLiuCS1ILItE0z4oeMiKI1JBjbJsfnAWYiL5c0G8DCkrSuDIJcFoyL88ag7iqhDLEbMwamIzSRBfA+GqmrC/hCqUfMoMQkD8tCHODW3O0WlrHPfY0ZUcJw2aslgEgFipRYP6QQjDmWc6lFE5KiCBYizhW969Yf4xQlABQWsLpuknagcF3LHeEWPWtS2KFAGjMQegZvrHPZXdWOgA6ldX9uyiJBJPUYHJVK4sBnKwVrd0rKlDuFB2L+o3i2R7SrQzJSe4Hro57xBHAZ0z+nJmAfrWMiR3Kv2hvgfYUH+ooqa4QcoI/wCxBI9It52cDf8Az7cFGO2gnd68+KW8O9opippBdSFApNHyahT6NDyRg1pSCkImA1pynob5TvSOgwXDkSZYQmmQMGHzLXPXWK18Pq4cdR9vy8IvY50sEBOh9sPMlKUYtOYJW6DYZgR9b+UXpksH3P5+0NU4ZxlUAoE2NhTUExV/ABH9IAh+aUSXGvITq1cp8jD2vASbSlql0Pr9wYR8Tm0YVc2+oh3jzUlLjpa24jmOIKzFVSCAbC1DXzLDzgwcqOGETg5QMsso9+oLX1rEV4YFqBVKBw70oE/P/Mb4YgLWmUVhDbgigu2r8ojeLQPEKSwpRXxAMRy06gv0aMxJDyJ709sFunJDhAWWKchoCCXOt/I6UDNB+Bmk/wAslJDOyu/zoRTtAypRWAozEqUGYs2YEm23nEcVlGQg2LqN7EMkd1N8ojhfuomyze6/CPmMEkafaBkgNTy7RdgSmchyoBeo8yfdiqZMCSQQ5GgHn+dYUJBLeKJxAAcThCTZVy9dv7QBPWAdt/8AHrDBYC65QDUAvdh+37QCcGkE/msbaZ5rHVbjdVK5YVs0aRLCbW/NYmUtSIExpB4LKQNSFNBGxEbIexEYkRt4GVIkQoLOmmpiCpAI/cxNaAaRGUmlOznpeCnCGzOUOqUR2jQVFk1WbuI1/DK6Q4OxlIczMNC08ZmiCgYg+8El4HBWqnACJAxBI3jc2aSOsSVRaNVZnMaisTY3FoYTHA4yV4gKw+WorqLU17RZiuJE8yJYSjMByMC41YWrV+pi6R7OIARMUoKN8ihy63Y5jpbWkU8cxKErACMqrumlGomhZv8AEc+6m+oAyT9l1WtqU6RL4H366wmHBp82ashcxwosQQDQ3L3B6isei8MwyQlIlukC7XNNVXJ69I889m8CpKUTD/8Acqg2TWvyJ9I6/BYwkMKCr+UYNpaLyAt1Bxc0ElOsRhDUqr3MCy6PTsO16xbhcQVpTzsH2BJDQdNwYYG/TT0jPbeZC0fSMoAKCvh3FotQkgjkUHJBNKbFtQf3i9AAJJZh++vTt0i5BBI0bR6VFD6xGyMSqdngoTcGgsbGjWHl1MCY/C03O+rdvtDA76QDjpnXyjWH3AgpAZBXM8UkgBSiW+VrP63jl+G4laVKUEoVoatalxqzV7x0XH1EoUmz08jCrDISzAtt94HtJaZCMMhwIVGNleLmWgBMxKSSXNU/pHQ1YCsWcKmonoSG59QB1/Vq7O0EIQPiYilxsQRXRqmAZnDUlloR4SnDALP8wEMXrynWKDg5tpMcj8eH2TLS1148x88p+6ExUoZlJSWUDbR7FzqXu1HNLwvnT1qYE8wDEGgFkv35QYYzeGJRPE1SXQQGQCXKyWSABU7+UFK4JIylRS+a5zkqTf3attveNYqsYBOfTXlqsbqT3zGM8zkcDog+CylmaMpCXNVGzUam5eGuIw+Wpyk0D7it2Lip+nSBUSZUlXMtwRy0fLTVrqNA+lYqmy8waXMLpahDdqagJMJfvvuGnh8p9MWMg68pS7FyVJWSDy7OzbX0jZoGv8y3WGYwua5BOvWFi0pDhhSNLH3COSx1KZYbuaqJeMCYmlNY1DZSSFsCIzBElRWkmIOaongpoA7xtYfTS/5pGSUaWjUtRK8iQ6jZq6X7RR1RNwMqAw+SpIPWNrXyuPlDEYTcuDdNz0OwGlYDxOEUVM/LoHrS9PP5xTagccq30XNEgJcpb940BE8UnIWaKUTn0jYMiQue7DoKtY6QVhuFqVVVBtB3DeHUc3hzKwsIdWjAWhlCcuS5HDwBGQ6GDEZAXrR2QQyZBAKDKWQCWUMtHOhJqmh9DAA4DKJJnzQP/wA0ppTZm+nTeGeGCubPUDepIZq1gfEYo+F/LXnc5Q6GIe4dVbPHLY94MNOvH+crpPYwjeGnD+OKb8Mw58NIaiaDypBKkKlqKLuLbP8A4iOBxQlywrQCLcGtc4eIu5JAoxyg8r9WiEakpXcFdw8sUgE8tn6CHQ4gAoAmjQixk4SspOpYd9ooXjHUDUQt0iYTwZIldQpZL8wrYFg3ffzgLF4nwwFG5DMCGPkICTiyzvCmdxZOcIVY1H7n5wo0r9NUztYPcuj/AN2AS+9hAwJUA9NtPKA5EtkgpCVTVf0wo5Qn/mo6dA1Yb8KwaspWs5lqepBbow0EMscwBxVB7SSEn4xh3Se0c2qeEgGrEtQVD/5vHYcalHIrlZkntb77xxWKwy0HxEPZ8l6UcjrenSCpkPOVTwW6LFumYOY5CKgh6tQAetINlKSSpyQX3B1qP7DcwvFJg8OSsiYAVBaRmBscpJYEurvQwTkJIMxBl0ajebtc0v1hj24Hh3T6IKdSeB17/wAIXis5cucnwzVYygmordtjVouXgMycqs4SD0BVR+VtP2vEOKFiJiVcwIDdNWGhAitPEyPjWqjFK0uOwb/qL6mDAcWNLVQIDnBx/r+0PieAuo5JuVDAjOp+a+V/wOGi3hoIUSVFaxuzA5ncFvdettYayrMpCU1tlFyq770v0jneIrEuacodJFBUMPdcHV994ZTe6tNM9efes72Ck4VBpxyfsn03DFnFDuNxqKdYWTMI6SXTmFxqw6dhAiOLzW/qMwA3eoo2lHrBCJ6V8xBzCpKT6A7m8QUn09UXbU6mOv7Q0aUiCFzpZLA1/v8AWIzEPb6Q8O5rOWKhoxKIsmS1ABg/QXiyVI0/Lxd2JQhhmIUZUoaiCpeFaqQX3Hnrt94nhsIHJdymhcOHOg6sIniJ9SEA5fnGZzy4wFqbTDRJUC4UDnDUBTl23LuT01eLQgL0Yj1/NYAmqCDsCdQ3nXrrF6ZlAdtj1YDrUO3WLczAKtr5JCWcXwWXmelj06xnBuDKWczFtIf4P2cznMuxAdO/fp0jpMNgggM0OG0kMtBzzWV2yg1LzpyS3BcOYWg8YSGcvCEB9IuTh4Q27itJASoYMRkMFkAtX0MZDMIYK5UY7lTRRVQF0hPmSNLn0i+bKUohxq4ADF2OtiK2+cZO5R72bX/kRu333ilZLDmfUWuNA3WkcscwuhEjKzETXZBStAVmrQjluknfp1hpwvG8gEc7IUsTFLmAJR4nKWsTQgp/S9AdYaS+IJlJehvQf3jVGANVk1yAjsXiETJ0tINU5lEdGYONwTpvFk/CVp0hNwZeczJpABfIB0fMT5lvSHMrEGKqCDHJRh4qOJwOVGYqpr2jlMXhZs2b4kooCcvKC4cA1U5DXo7w59pOI/ylIzBPicjm3MRtpSIcEleIwSA24chLgEgP9IME0xeArs7TcnvVnsfw2fiJiZk1giU5DipUQ1a6D6x6DOKUJIzAEB67aHqIB4XhxLQEuA2v+ID9ocQVITlIBQXBcj0I6PCqlRzzominZAJ8SlPHuMciag58qSRYk3bpQmFYUnKEF1ZSBbVNQ5GrDWF3HUqmlZYlMsEUD1HvFxZt+hiOE4iShAWPEWrlVlDKDjlJb3jlFfSL7IlgcNeKgqgOLY8EzmAhiBmGw02J8nfyilUtTkkAg6P2NersfIRehXw0B2cUJLsW1iiZjKsyiQKkhgPU9qQlspzlBWFUVe8h2Zy5ABvTev40QXwRDlgpJ1AXl35mrv8AWBTxyUVsUu4YVY1pVvpG+JYagWMyUBnRmrsK+ZfdusaQ2oCATErPdTLSRvQmMgpTypNKjmc9S/pfrA3FOFJmpcNmFj0DADtQRs4BTBiSk7qdhQmmrP5+cGJUoEChG+/l2aFXWEOYcqgHvBbVAjuXPn2fSAHU/S1eraRSngRQpiopF6Fjv5f3EdFPw2YivUj6fnSBMYAFJDOVbWBJ+enqI0s2qocSlO2WkMwhZGECaBADa7+f5rEzJLGDJclVAGPn84iZCgRmAGa1e33+cLNSTqmWQIAQEuURFa5SUgOFE2Hpv1hgKg69a9TYdvlA0/CrWoFqfp3eo7X+YhjX5ygLIbjKOw8olISkANUsQatVz0ZqbawThMEB/j83i3A4hBAAJezZWABD9vKCUEVIPn9P2MYX1DkLRaIEobFSJbc4Sx3ueg9DC/g/AE586WKXdL1atMujCvd4YpkmYpgQQGelbWGzhvJ94eYbCCWA0NpveBaCc6pJYLpIGNFGThTQNDGTg81aACK8HRRIqD94tnYwAtDqbLRJKtxLsBUz5R+E1EZJnEXvrFskiup19IqxcoNU308ocM5CWRbgoeZjQ5vGRWMGrRLjzjIC93JFaFzOGxWZIAqTpcD7+sRnL8Mj+WFJUN3Goqn4f8QtlTJ2HIM6W6Dqkgs++W1DDSVJUoZk6kOHIcP1267Qh7AwzwPf8plOpe3OD4LWIlFcsJUOVSSCQQAAzl+37RzM5c2VMyzAVoSaqDgFINeb5R1WBxNFC2U1JbLBo5gxYja4NdjRountBokgtkKVKAqi5pg9YKRcH41KzTEjlSVkpFbEBhd94Y4niwAvC7ivsmmYc8paUKeqS4TrUMKee8cxjBOlKKFlQI0KiR5dI20mUq/0HPEHVYKlZ9Eb7ZHAjRNeMy5k1AmMo8wCGqKhTu1i4F47TgyU4aSkE81zuSan6t5RxHs/jiksSLjetXb6x183jCEIJp1JgK5c0inwC17JYQaw1I9FfjfaHrrWFmO4rMKMiHK5lE+fxeUc1jsepalKAIS7EkU3b0g7B8AUtBWFFM1s0vS1G0NbHaBNFjIc8+vXqg7c1CWsE9dQj8VLIVLlJWkpGYrSAXJ+JJIvVtusE4XgMpKSEOkm7GoOjEnlFdKsYAwGByyyta1TAVPmlqIANA1Q5AIL94PXj8ic6U55ZoC9Uk1dTVI084zVLhusPxJT2WneeI+Asl4A5cqi+Wxsd83f7wNxmUtSQJZpqGfer+kGYNalgFOatTy1YmlDWxJ8hBCZUw5ipKWFlBSX7FJq9vUQdIi8AiT4/EJVa8MJDoHhr5rg58gp94N3+8O+E8TWtkLAoBlJTdgXNe4+UOZ2BBBzANsY1OwHgZc6EgHQsyRqaPYEFjakdPaGg0jOY0XL2Wo4VgBidVZhpjJFzsaV0+kWKD9fKKkTE/CDXWz/AL7+kWEvShFtWYXJ8o4B1XoIUgW+14jO5gQaCrNdywv5D0ixBSl60gebMU7EDLelMxI+grFNyVcITiS8iLULirv1/eBeH8UUHBylNam4qHvpY/8AqIIxeDCqWA0J8+7PAU/ClBzAChu4Y0Lum+g9Y3UwwttOqzOvDpbojp65aDmStgXo9i+21fk9oycSUlOUAkDXsCSTXa3lAGDw6iVKmIBSqqz8nHkQe5EaRwcBSyhecGiczkg3VV20bpeLsaDl2nn9lL3ES1vXmj+H4daBmUpM1OoBIKSokE1uyQD3aJrxjqTLlVKjRx7rUKj0Ar6RVLlNKzMUBNKakEh3ekH+y+FqVmpUwHQbfuesCACS4qiCAGtXRcH4ZkSAfzcnqYM4gMstWlD/AG+cEyJoZ4X8SnZ1ZBYVV+wi4CGOCX4LFEA9z94nNWpRpeL/AOEAEL8djUy7lhB24wrBhGYbFqHKREkLcvvA2HnZqsfOLkrSmpMTRQZyUSAsWMZA3+5jeMiShS0hwbdBtW8V51EDMz6xWvFF6JJqxatdLRFc9wykEMbnv+ekc4NK1HWELMxSZa2KQlKqijBWjVuokQThcaglhrWzbPWwjWPwgmyympdmAOr37xzWLx82Wrw2U4HK5JoLAC2nzjXTpCuIGvWVmdX7L6tOsLqMRj0ySyiooWxro511WaUgPFY6TNACpaFqRQJAPKCWubq6aRzGMmzUlOdK0lRCg+rHT5x03B8VLWkJcJ2BNamtde8MqbP2TA/J7wUNGox73Na0DnI1XNcRkeFOUWISqqX1BDabF/SLRMmTUh5nICzkhgWcBrk0YQ/x3AULLVcMwc26q0sT6RThMLLlWAc8xYCwO51rpGkbSw0wdXDuWUbPUFQt0aZzKskYZKpaDMlsGY5gQQbhTnUiliLQxQpJoXOUEOSTQs7HZ2tAP+4+JykZE2CqnS16UER44hSEclGGj833pGAgvcGnE+y6Qc1jZ1WcUmFKQlIASTcA0cuw2D/WFkufMkqdHukHsX16UgrAcQmGUQpKiBTM4Y9PnXvFWIw8xCQspcKAYDSn06xpYLdx0flZnRAeydPRW4fjiFhpnipVceGvK9QS/eOp4OhKUkrlmtQ5d6C6hUhmDA6xxcnh5mqPh5X2cW37NHUFC5ctPxNlByjoxA6Wr0eGEdmbqYmOE6JToqCyoQJ45z7wEYuTmJKQk9bE9Win/b8wOdRShqpoxFH69gIyTiSg5nNdvnaC5eJQoG431+cHS2qlVb/lwfbyWepstWi6aWR7+aWzsEtAOUlQNkgCgJNKeSfOFeJ4nYS0LUdwaPX5CnoY6TFS0ZTmIB+Fyb621aFIUsODLUNAp05aAgW6igEYaga1/AjuK6NB7ntgyD3pLO4hMDkJUQmhZnfttQ22g+TL8RKVKKkqbdtATynR29TFuKklIKlAbv8AN2iuXMS2YHMK8yWozkvXv6RbjjAgo25OTIU+IqzAPndyQoHat+hIPnCrD8RUkqQAnKkElJDklmDHoA/beG8maiZQK9C/kfl3aBp0lKHILp1SU0tclrOWbpWKpuAFpCtwJIe04S6bh1KzFMqatNQkjMlIa5a5DMfOI8NxiZYUlbm70YCirjv9dYpn8VmhZIWRqNvIRfM4tJmf1UqC295JoTS/zjaWutgiQeWvXgsNzbpa4SOeB6/lFYacZqV+E6w/KnViNraRvhnGFSjUFtRGsfjlypafBJSw+Fg4DJalqMfKBMVPSSCDendtoCmJ4YPrjmmveWnJyNeWeS6+X7TAgNVRokdfsLwdImBr1u+53jieBzkmc50onatz6fvHYMDUGsU9lpVtfflGjE0ZneAZfDxMXmu3u+dz5/t1jBNdk669v7/uYJM7L0gBlFE6ohWFyiOb4liVGYJcsOpWmjbk6CGOO4uySSbD12EB+yUjOVTV+8sk9gPdT2184MDUoC7QBTT7MzSHM5jsEhvnWMjqDNjUDJ6j8K4KV4ngWUlUvW43eEWKSQcqhlbS8dfh8WF+6Y3iJCFhlpeN9bYqbzc3B9lxKH6jVp4fke65SStOUMQAafjwu43wkzMqkLSFoqM1AwDn6/KOlxPs2LoY9FXFatCTiGFyFlpOu/8AiOYdnq0H3e+oXYZtNLaQWg/B68EpxmHRNl8wKZooFA0tU00vTrHOyJteaihYx0KZBlKzOpSVEBmqkqpUaiLJPAJQJXMJUSaJYBI36k/eNVOs2k0gmQdPwl1aLqzg5og8fgqzg/HSoBC6kPqTSjU2aCMQZeIdIoaHNldjo32i/DyJaBlSkAG4A/e5jc+UlTEMkixFG7bxzy9l5LQQt4bULQCQefXyhDw5ZBQTzfCosAd8zOzvAScKkICZs5VBWUDqRv8AlodTF5kBluKAqArT3jWhJgPDqKnCueh5iz7gOzAtBMqOgyidTacIGTKRLGaWtMxB96WCSUuAXpQUekbGNJ5ZIUrVhW6jd9LCGPDcKiWVZAsB3LgNXrr0i/GKzj+XRy5ZhQVLwTqouyJ7z8oG03WC0geHwh+HygmZnWlQUcoU5FK1020hlxHGcgyAl/tWAcLhwmpdyLF9X31aB53EwMwSpQNXD06B9dIq97t1qF1Fk3Eo3CKCkgBeYi9Grr3jCWLEtWBJUtKiCl3F1D6CCiav6whwgrQJOVaFmx5r9W8xtE8CMqrGvy7bRsT8oeKZnERd2JZiz/KBaXTuhQtDhvcUzxeAKkkZmoa+V+/3jnpMhBUfDBCXIympFdaNq3cGOhmcUygCyqBw5Z+kJ5+NWkKUUpYMAxf4SbdGbo4jftFRrot148OoXO2RjmSHaDT8qhOF8IkoPKo1DADqd9IHxHEEKBqXLsANSD8gQ3nCzF+0ql0FBSm9/vF3BcGsgTQU10L5soDWG9+wPaL7AtbfV1Te3a51lLKSrNS9K63jcuZlU5QlXRXf89Yf4hCETQVhiqnuvdNGT+ok07RWcMJoIYgJL5SAMr1u+pfcmu0axtAgEjCwnZzJE5H9oPD4lZYe5Lo7agAlgL1ANYZjBIKcrcpAbcXqNukVqeWpLZQ2hbmYsQRt7p84LM0s65IRuzqJZqlqDpswjLVfMFuFtpMAEOM+SRLwpkqZyQag71g/C8YWkMS4gT2imghKk76fR/OFMzHOGs8bqbDWYHOWCpVFB5Y3RdNgPaA5nNiX+wh8jjCFi7RxeGUCIOVOEtD3Og+8LfSEwE6nXIblG8UxZmK8MBwL+Yo57PDbAY9MlIAoBCLh2JAS5IJNT1JufzaDUYZc8sgMNzQRCz/yFYqBu+5O/wDyFO4jIAR7KSW55qyrViG8oyBsZzS/3rf+ShsNjVILpLR0nCva5CmRNSAf1Rx3iwOV1cR01xInVeppmpVVCnjUxIVRQBjz3B8RWn3VEQ7wvtWqgWKDURJQWck0xfAJSi45TfcdHGsLzwNSaFlhm69fwQylcelLFDFicSg2U0Z6mzUqmo9FspbZXpcZ8c/ykhwgFGIZ7isVqltcFq6delqmOhWFdFD1ihcuWr3kFJ/4kiObU/TnD6HT4rp0/wBVafrbHgkk2ULP5AioZ26Qrl4ZalDKtiCOUgMwDN6ax0/8BK+FbGtx61EL8Z7OzQ5SETUu5GZvlreM4oVKcyFsG00KkZ+4Q2JYpBJGbXYCNYbwEk5PdU5INb0Dfm8R4lw5fhgiUobuKABqUfSADjPBCScoe4qwr11+0LFJxbxWrtQXcCOf9I7EYxKF5WbM296PawhJipY/iAGyuFAq6AOb6/eGAnSp6Kr8NnVmTd3zW6sfWK52HQZiQFALSC5ZVnHqSGhtKKZzMwZ/KXVFw8wmOCliSDtcE1Jep+sWJmZqptrA885SXJOU++m3LvrqIlhgpPVJtTfaMxE7x1TQREBXpWCP2imadgKdB3/aLkoN7f3iE5Dml4FsSqzxW1IXQgVq7lu1O7xqQoklJSwL1dhoHbtAi8fNQpveTUn6xZM4qrKClNNX0pdtYOx3cqJnIMR1yRnE/Y/CokHwjnJe7ZnOU1JsAxSP+xOsKhhyke6zUoTbQftEpPFpylJSPjLOA1CQCa9GLwfN4XMloCgXAq2UqIA1Ojkw5ra4bDzKzXUWHCBOFTQH3gzOXIL3HbeK8RJIWghkh9WFLa/lIaJwCZ8upmAgULZGane/0gbE8NSqWULWnMLKBG3U1L69IdTpPME+hQv2im0kDUclTiwtaagWdw1aAXua5h5wqwOOmJoFOgkjnLZj9dR6www3DsSVhJE2aw5ciCw5RTq1T5QxR7Nzp3MuUh0n3yoACjCgsXBg7Oz3XAR1zQiuKm+0x13SlWEWvmStGUOWIZhoSAa2f0ijFcAlKAGYA3UoNq/KNzykk25g0dRw32blrUyp4GVuVKSaF2qo69doa4f2YkS6CXn6rrtpbQQVJjzvMMeCVXrUhuPz7fj2XmY9n54I8D+aDompFWrDHDexeIWxnrEoWy+8rs2kelKOUMMqB+lIAHygCZikpLu52jotJAzk+C5L3Bx3MDlMpFI4LIwwFApW66/L0go45TUAbppG8dxNKgzDzheJ163/AGhdSjVeZa6EylVpNH+RsqSpw/5eUZAk3iVTX5xuD/atUO0nglWISUuGtFCJjikMlSkGiZa3GpJH1hViMJMlrdqXvGmVltIyURJm1gp4SjEawfhMWDSIQhRAXWkXoxahAqhWNvFIhomEriih8RHnDDD8cXqQqEIMSeICoWhdKOMyz7yCOsSm4pCgyJjd45xE47xaJj3AgXAOEFW0FpDgn3Dl4hCi0xJBt/f5wUPaQKVkmoBsA6UkGOdQoDcecYJnM4UX0fSMbqJYIp6LYyoyoSawzwhdf4OGWxVhUP0BTo2kYrB4VRGaWsJ1yqLu2j2jn0cXmD4gYKle0ChcAw00GvG8ktr1GHdJ9Snf/jOBmD+ripYbdBvQ3DnSLcP7AYTLy8QmhJ0KEHTSlLQtke0geqBB8r2gk3yVift2gRAPkPhWNpqg4cfWfuj8P/prJ04gTrWWn7xXhv8ATBC1L/8AnZUhWVB8NLqYAqNVMzlg20alcaw5oU/l4vm4nDTWJmTUke6UrIA5SLWgf27NbAjO21gPqPoFVjP9LMOlJVN4grKKqyypdA96O0WcO/0xwCikJx85RVmIT/KSVBLPQy3IFD2McdjeI4lC1pE1SkqB1uDQgt+Vifs9g0Tirx506VUJQEKoAUtMU+5DAdHgQADbYPQLTeSwONQ+X4Xow/0kwaXJn4kZqFpktLvpyyxToNhBn/huAlpJKpimo5nLuTa4F4XYzi+EnSigpIag5lWFmY6NFA9pZCU5RLQEpIZIFKFx840AAYAC5z3lxuJMo7F8H4ZLSVrwqVZX98qV5sSaVivhmNkqc4bBypaA/wDM8IByw90kDMRckOKQsX7WM7CBZ/tOtXxRdridVQqACI9/hdLiFK/UEFstABa/qQ8cdxXg6QorGIKEsHSA7nN9nijFcaWdTC+fxMqDHS0U6g1wyFdOo9hlpRXhS5dlqLKzMlgDzEh2qQH1iU3jqmYBoSHEdYrmT4tlFrNArqVHO1KKxWPUbn0hbPxZiufiRAE+cTDQAlSrpmLiteKJoPMjQH94CUurCpIuz5XhphJXhgKSoKcOx36xavVXyMGnKKiMiP8AEjVBjIqUVgTv+IQrQQJi+ESJvvJqOpgWanw1BQPKrTvB6EC7sOsBKAtAylOK9lEH3FFPS4hNjuBTpXMwKd3GnQx0k/iofLL51fIdYqODJ55ynG2g8tYLIyUMcAuXk8S5hmppDITQSwhtNkpmjKmWnLuR9PzWFWL4EJdUzWV+lnEVIOibaW/UtpVEVLhaFTAXKVEasDFicYl6F4uIVDkixMixM6BCS/SMUtohCoFMRiqRJE54VHERcibAwiTEzI1mgLxotzxIRAolMwxdKnHeB02iaYiqUcJ53iQxR3gLPGZ4iiZfxh3iBxLQCmbGlLglEacWXvFknEF7wtC4tlTYiicePSNePC9WLDRUccIiBG4if1gNeJgLEY0mAlTSYtEEymY0CKF4wmF5mgRpM9ywq+gvFoSiVzNzEZSzMOWWKaqOnbrEv9uJvU7DTqTDbAYHImvn1i0tDSMJ4XuHMLl613MQnM1QW3GkMjMA7QrxCyskIbJ8RNvL7wOqaEL/ABp+Akp0LxkW+Gn9R8kluwbSNxcIpHNFYafLWhQBWpnYj76RvDnOOYKLUY1/ePQPaf2VJRnkyZUjcAX7tHMY/gE6QjOSADslvrA+CItMS4jKDkKIDJTl/wDT7mNiSLrC5h6gNFaphyZvFrtSKDiEZcxW/SsASoAW6EDyRy/EUGAEtOtaxBKJaLc6ulT6wLhsbKUHAfyJi049Y91DdcsFk9yVug5yh58paJgPuJVeBeI8NkpWCouDsaue0FYvDrmpL5iekRlYN0MpBCogaBxRmpcNAlOP4cR/TKijrp5xHwJstLrlkjcMfleHUqeSgpWliN/rFeCxwIKFaUrFl0IbUjBSrpGzhSLGHUiVLWSlQBjc3gSPgUU9IkhU4EFIsyhcRKViiDWGU3hMwbK+UCTMMoe8gj5xcoZRMrFAxeieITqAHSIKxJTYvFQrlP8AxhGGcIRJxymeNL4iWioKKU5RPeI+K+sIxxIgRAcX0goUuCd+JS8WSyTrCOXjlqolJPYGCMOJ66IR60iQpcmx7xFS0jWKJPAsQr3lJT2cwwk+yAPvqUrzYfKKlVKVzuJS06gmBZk2YuqEKbchvrHXyOCSJVkpEZisXLSksIkqAErlv9jmEBSiwO1Ya4XhiJRFXCg76wNO4uE8gqHsPSBzPmE5Tyg63P8Ab+8TKOAE4GKEt6jLoSYoXxQq91JPU0EAYbDc36joVftprB2UIUBM+UXgKrSThQMlSzUlXQUTB2HwDkZyL0AsPvBWDwkyacssZRu3nHW8I9m5MjmxCgSK83X/AI+kLLiYDUVgbl58ksw2BQUBpSiGuxr8oyOwlcVpy4aaQKAuzsWtGQ7sanUJfa0f+fdFe1U5QkrZRDJNido894xOUrD8yifduSfgBjIyKalj6PNclg0jIaflIK4dJT4KuUW2EZGQFTRObxRfB08nr9YOm2jIyFO0Ud9aXT5qnNTbeBSoxkZALosAhFYKWCagHyi3iUlITRIvsNoyMhyyP+tC4kMgEX39YgFnLcxqMgglH6fNTkrLCpiyMjIhQnVVrlg3A9IW8QwyGHIn0G0ZGRYS0ImQn9IsdBElYZFeVOugjIyLKtXcJwyCVApSQ+oG8HcOw6c6+VNzoIyMgDoUatw6QJxADB7RdhUtPVG4yK5pn4ThUVz1FrxkZCG/WVOCW4hRhJxJZJIJLVp5RkZGlmqW5QQgCSKD8eIyjQdx9YyMiymD6SnePH8gHWsD4cPLBNa6/wDaNxkLdqFoof6z4r0bhQyykFNDy1FPiiz2cQFLdQCiyampsdTGRkax/qK5TtV2QljYRqMjIgQ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8484" name="Picture 20" descr="Dosya:Wiki-cigkof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4" name="Picture 30" descr="http://www.portakalagaci.com/photos/uncategorized/cig_kof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8" name="Picture 34" descr="http://www.sanliurfasembol.com/files/haber_resimler2/guncel/24/cigkofte_sembol_12-07-2013_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1"/>
            <a:ext cx="2362200" cy="1771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81000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Ingredients of 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499" y="3810000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Kneading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807023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Ready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serve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876800"/>
            <a:ext cx="6400800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kneading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tastier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“Çiğ Köfte”.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791200"/>
            <a:ext cx="6400800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the kneading time the more homogeneous (accurate)  the “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191000"/>
            <a:ext cx="6400800" cy="430887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 to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Homogen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71600" y="3236893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streams the more accurate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71600" y="4343400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streams the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slower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13"/>
          <p:cNvGrpSpPr>
            <a:grpSpLocks/>
          </p:cNvGrpSpPr>
          <p:nvPr/>
        </p:nvGrpSpPr>
        <p:grpSpPr bwMode="auto">
          <a:xfrm>
            <a:off x="3048000" y="2133600"/>
            <a:ext cx="3454792" cy="762001"/>
            <a:chOff x="3465558" y="2770055"/>
            <a:chExt cx="3458289" cy="760094"/>
          </a:xfrm>
        </p:grpSpPr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3560902" y="3530148"/>
              <a:ext cx="3206666" cy="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3465558" y="2770055"/>
              <a:ext cx="3458289" cy="6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3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3400" b="0" i="0" dirty="0" smtClean="0">
                  <a:solidFill>
                    <a:srgbClr val="000000"/>
                  </a:solidFill>
                </a:rPr>
                <a:t>0</a:t>
              </a:r>
              <a:r>
                <a:rPr lang="tr-TR" sz="3400" b="0" i="0" dirty="0" smtClean="0">
                  <a:solidFill>
                    <a:srgbClr val="000000"/>
                  </a:solidFill>
                </a:rPr>
                <a:t>,…..</a:t>
              </a:r>
              <a:endParaRPr lang="en-US" sz="34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276426" y="1524000"/>
            <a:ext cx="23038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i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en-US" sz="3200" b="0" i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Streams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5522893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Perfect accuracy (100%)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requires infinite number of bits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43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6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 Stream Computing (BSC)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59"/>
          <p:cNvSpPr txBox="1"/>
          <p:nvPr/>
        </p:nvSpPr>
        <p:spPr>
          <a:xfrm>
            <a:off x="1295400" y="4114800"/>
            <a:ext cx="6426708" cy="138499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loi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the logic used in stochastic computing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but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necessarily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employ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randomly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distributed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59"/>
          <p:cNvSpPr txBox="1"/>
          <p:nvPr/>
        </p:nvSpPr>
        <p:spPr>
          <a:xfrm>
            <a:off x="1295400" y="3084493"/>
            <a:ext cx="6426708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improve accuracy and relatively to decrease computing times.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1295400" y="5638800"/>
            <a:ext cx="6426708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smaller arithmetic circuits compared to conventional binary ones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048000" y="2133600"/>
            <a:ext cx="3454792" cy="762001"/>
            <a:chOff x="3465558" y="2770055"/>
            <a:chExt cx="3458289" cy="760094"/>
          </a:xfrm>
        </p:grpSpPr>
        <p:cxnSp>
          <p:nvCxnSpPr>
            <p:cNvPr id="12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3560902" y="3530148"/>
              <a:ext cx="3206666" cy="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465558" y="2770055"/>
              <a:ext cx="3458289" cy="6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3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3400" b="0" i="0" dirty="0" smtClean="0">
                  <a:solidFill>
                    <a:srgbClr val="000000"/>
                  </a:solidFill>
                </a:rPr>
                <a:t>0</a:t>
              </a:r>
              <a:r>
                <a:rPr lang="tr-TR" sz="3400" b="0" i="0" dirty="0" smtClean="0">
                  <a:solidFill>
                    <a:srgbClr val="000000"/>
                  </a:solidFill>
                </a:rPr>
                <a:t>,…..</a:t>
              </a:r>
              <a:endParaRPr lang="en-US" sz="34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6426" y="1524000"/>
            <a:ext cx="23038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i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en-US" sz="3200" b="0" i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Streams</a:t>
            </a:r>
          </a:p>
        </p:txBody>
      </p:sp>
    </p:spTree>
    <p:extLst>
      <p:ext uri="{BB962C8B-B14F-4D97-AF65-F5344CB8AC3E}">
        <p14:creationId xmlns:p14="http://schemas.microsoft.com/office/powerpoint/2010/main" val="3508789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0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Accurate A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dder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ith BSC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59"/>
          <p:cNvSpPr txBox="1"/>
          <p:nvPr/>
        </p:nvSpPr>
        <p:spPr>
          <a:xfrm>
            <a:off x="152400" y="4549818"/>
            <a:ext cx="27432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 block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an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 gate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06221"/>
            <a:ext cx="8543835" cy="21799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18534" y="3950590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Adder with 4 bit inputs and 8 bit output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9"/>
          <p:cNvSpPr txBox="1"/>
          <p:nvPr/>
        </p:nvSpPr>
        <p:spPr>
          <a:xfrm>
            <a:off x="3124200" y="4549818"/>
            <a:ext cx="2667000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elay amount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the time duration of the input stream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9"/>
          <p:cNvSpPr txBox="1"/>
          <p:nvPr/>
        </p:nvSpPr>
        <p:spPr>
          <a:xfrm>
            <a:off x="5943600" y="4549818"/>
            <a:ext cx="2841171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input 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output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152400" y="5769017"/>
            <a:ext cx="2743200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 accurate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59"/>
          <p:cNvSpPr txBox="1"/>
          <p:nvPr/>
        </p:nvSpPr>
        <p:spPr>
          <a:xfrm>
            <a:off x="5943599" y="5725180"/>
            <a:ext cx="2841171" cy="5232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comp. </a:t>
            </a:r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59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1"/>
      <p:bldP spid="13" grpId="0" animBg="1"/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Delay Block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4" y="1676400"/>
            <a:ext cx="7162800" cy="3609326"/>
          </a:xfrm>
          <a:prstGeom prst="rect">
            <a:avLst/>
          </a:prstGeom>
        </p:spPr>
      </p:pic>
      <p:sp>
        <p:nvSpPr>
          <p:cNvPr id="11" name="TextBox 59"/>
          <p:cNvSpPr txBox="1"/>
          <p:nvPr/>
        </p:nvSpPr>
        <p:spPr>
          <a:xfrm>
            <a:off x="228600" y="5050428"/>
            <a:ext cx="2971800" cy="138499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Delay is achieved with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inverter chains.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9"/>
          <p:cNvSpPr txBox="1"/>
          <p:nvPr/>
        </p:nvSpPr>
        <p:spPr>
          <a:xfrm>
            <a:off x="3581400" y="5473005"/>
            <a:ext cx="43434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delay needs </a:t>
            </a:r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inverters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2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Accurate Multiplier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ith BSC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57200" y="3903874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Multiplier with 4 bit inputs and 16 bit output</a:t>
            </a:r>
            <a:endParaRPr lang="en-US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9"/>
          <p:cNvSpPr txBox="1"/>
          <p:nvPr/>
        </p:nvSpPr>
        <p:spPr>
          <a:xfrm>
            <a:off x="6248400" y="3541693"/>
            <a:ext cx="25146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input </a:t>
            </a:r>
          </a:p>
          <a:p>
            <a:pPr algn="ctr"/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output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6248400" y="1974763"/>
            <a:ext cx="25146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 accurate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92634"/>
            <a:ext cx="4572000" cy="207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8264"/>
            <a:ext cx="5267632" cy="2058735"/>
          </a:xfrm>
          <a:prstGeom prst="rect">
            <a:avLst/>
          </a:prstGeom>
        </p:spPr>
      </p:pic>
      <p:sp>
        <p:nvSpPr>
          <p:cNvPr id="14" name="TextBox 59"/>
          <p:cNvSpPr txBox="1"/>
          <p:nvPr/>
        </p:nvSpPr>
        <p:spPr>
          <a:xfrm>
            <a:off x="6248401" y="5065693"/>
            <a:ext cx="25146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comp. </a:t>
            </a:r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83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9" grpId="0" animBg="1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Semi-Accurate Adder with BSC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59"/>
          <p:cNvSpPr txBox="1"/>
          <p:nvPr/>
        </p:nvSpPr>
        <p:spPr>
          <a:xfrm>
            <a:off x="6248401" y="2993738"/>
            <a:ext cx="25146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input </a:t>
            </a:r>
          </a:p>
          <a:p>
            <a:pPr algn="ctr"/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tr-TR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output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6248401" y="1827621"/>
            <a:ext cx="25146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Almost 100% accurate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0"/>
            <a:ext cx="3484244" cy="17507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6" y="4617539"/>
            <a:ext cx="6877631" cy="194470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3799522" y="3657600"/>
            <a:ext cx="239078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59"/>
          <p:cNvSpPr txBox="1"/>
          <p:nvPr/>
        </p:nvSpPr>
        <p:spPr>
          <a:xfrm>
            <a:off x="6248401" y="4140486"/>
            <a:ext cx="25146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comp. </a:t>
            </a:r>
            <a:r>
              <a:rPr lang="tr-TR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tr-T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9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Summary of the Proposed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44880" y="271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3" y="1905000"/>
            <a:ext cx="837304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9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Summary of the Proposed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44880" y="271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59"/>
          <p:cNvSpPr txBox="1"/>
          <p:nvPr/>
        </p:nvSpPr>
        <p:spPr>
          <a:xfrm>
            <a:off x="944880" y="1905000"/>
            <a:ext cx="7315201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Upto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10X area improvement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compared to conventional binary circuits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59"/>
          <p:cNvSpPr txBox="1"/>
          <p:nvPr/>
        </p:nvSpPr>
        <p:spPr>
          <a:xfrm>
            <a:off x="944880" y="3144492"/>
            <a:ext cx="3477289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Proposed adders and multipliers justified in 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artificial neural networks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081" y="2895600"/>
            <a:ext cx="3480319" cy="2380989"/>
          </a:xfrm>
          <a:prstGeom prst="rect">
            <a:avLst/>
          </a:prstGeom>
        </p:spPr>
      </p:pic>
      <p:sp>
        <p:nvSpPr>
          <p:cNvPr id="14" name="TextBox 59"/>
          <p:cNvSpPr txBox="1"/>
          <p:nvPr/>
        </p:nvSpPr>
        <p:spPr>
          <a:xfrm>
            <a:off x="944880" y="5245759"/>
            <a:ext cx="7315201" cy="138499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study 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horizons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</a:t>
            </a:r>
            <a:r>
              <a:rPr lang="tr-T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smaller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accurate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arithmetic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circuits.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89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408025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CMOS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4" y="1905000"/>
            <a:ext cx="2975292" cy="218766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1" y="4469970"/>
            <a:ext cx="3018866" cy="223563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r="8314"/>
          <a:stretch/>
        </p:blipFill>
        <p:spPr>
          <a:xfrm>
            <a:off x="3505200" y="1981200"/>
            <a:ext cx="3262635" cy="1868612"/>
          </a:xfrm>
          <a:prstGeom prst="rect">
            <a:avLst/>
          </a:prstGeom>
        </p:spPr>
      </p:pic>
      <p:pic>
        <p:nvPicPr>
          <p:cNvPr id="3074" name="Picture 2" descr="ieee rebooting computing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33899"/>
            <a:ext cx="2895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2258235" y="6611779"/>
            <a:ext cx="4118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*Source: </a:t>
            </a:r>
            <a:r>
              <a:rPr lang="tr-TR" sz="1000" dirty="0" err="1" smtClean="0"/>
              <a:t>Computing’s</a:t>
            </a:r>
            <a:r>
              <a:rPr lang="tr-TR" sz="1000" dirty="0" smtClean="0"/>
              <a:t> </a:t>
            </a:r>
            <a:r>
              <a:rPr lang="tr-TR" sz="1000" dirty="0" err="1" smtClean="0"/>
              <a:t>Energy</a:t>
            </a:r>
            <a:r>
              <a:rPr lang="tr-TR" sz="1000" dirty="0"/>
              <a:t> Problem in ISSCC, http://cpudb.stanford.edu/ 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788331" y="228600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tr-TR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781800" y="1828800"/>
            <a:ext cx="207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tr-TR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806811" y="2743200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88331" y="32004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Cox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6846039" y="36576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6806811" y="4082534"/>
            <a:ext cx="230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endParaRPr lang="tr-TR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858000" y="4546193"/>
            <a:ext cx="21336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en-US" sz="1600" dirty="0" smtClean="0"/>
              <a:t> is limited by transistor </a:t>
            </a:r>
            <a:r>
              <a:rPr lang="en-US" sz="1600" dirty="0" smtClean="0">
                <a:solidFill>
                  <a:srgbClr val="0000CC"/>
                </a:solidFill>
              </a:rPr>
              <a:t>threshold voltage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</a:t>
            </a:r>
            <a:r>
              <a:rPr lang="en-US" sz="1600" dirty="0" smtClean="0"/>
              <a:t> is limited by </a:t>
            </a:r>
            <a:r>
              <a:rPr lang="en-US" sz="1600" dirty="0" smtClean="0">
                <a:solidFill>
                  <a:srgbClr val="0000CC"/>
                </a:solidFill>
              </a:rPr>
              <a:t>leakage current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 smtClean="0"/>
              <a:t> and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dirty="0" smtClean="0"/>
              <a:t> is limited by controllability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929596" y="1550127"/>
            <a:ext cx="1101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Vdd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4927419" y="4100638"/>
            <a:ext cx="10929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739504" y="1543891"/>
            <a:ext cx="1037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tr-TR" dirty="0"/>
          </a:p>
        </p:txBody>
      </p:sp>
      <p:sp>
        <p:nvSpPr>
          <p:cNvPr id="19" name="Dikdörtgen 18"/>
          <p:cNvSpPr/>
          <p:nvPr/>
        </p:nvSpPr>
        <p:spPr>
          <a:xfrm>
            <a:off x="1447800" y="4132904"/>
            <a:ext cx="15504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tr-T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0642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1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Works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209800"/>
            <a:ext cx="5943600" cy="1278271"/>
          </a:xfrm>
          <a:prstGeom prst="rect">
            <a:avLst/>
          </a:prstGeom>
        </p:spPr>
      </p:pic>
      <p:pic>
        <p:nvPicPr>
          <p:cNvPr id="7" name="Picture 2" descr="http://www-large-area-electronics.eng.cam.ac.uk/wp-content/uploads/2015/04/LAE-examples-croppe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4876800" cy="23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0"/>
            <a:ext cx="8686800" cy="5219700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erform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more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CMOS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 by fabrications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delay, power, and accuracy with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variations.</a:t>
            </a:r>
            <a:endParaRPr lang="tr-T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proposed circuits in </a:t>
            </a:r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rintable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flexible, or organic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that requires small number of transistors. </a:t>
            </a:r>
            <a:endParaRPr lang="tr-T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7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03863" y="4063475"/>
            <a:ext cx="76962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500" dirty="0" smtClean="0">
                <a:solidFill>
                  <a:schemeClr val="tx1"/>
                </a:solidFill>
                <a:latin typeface="Arial" charset="0"/>
              </a:rPr>
              <a:t>THANK YOU!</a:t>
            </a:r>
            <a:endParaRPr lang="en-US" sz="55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724535" y="3657643"/>
            <a:ext cx="3454857" cy="3139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b="1" dirty="0">
                <a:latin typeface="Arial" pitchFamily="34" charset="0"/>
                <a:cs typeface="Arial" pitchFamily="34" charset="0"/>
                <a:hlinkClick r:id="rId3"/>
              </a:rPr>
              <a:t>www.ecc.itu.edu.tr</a:t>
            </a:r>
            <a:r>
              <a:rPr lang="en-US" dirty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9426" name="Picture 2" descr="http://www.ecc.itu.edu.tr/images/b/b9/ECC_showup_2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761"/>
            <a:ext cx="6324600" cy="31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207179" y="4953000"/>
            <a:ext cx="7086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work is part of a project that has received funding from the European Union's H2020 research and innovation </a:t>
            </a:r>
            <a:r>
              <a:rPr lang="en-US" dirty="0" err="1"/>
              <a:t>programme</a:t>
            </a:r>
            <a:r>
              <a:rPr lang="en-US" dirty="0"/>
              <a:t> under the Marie </a:t>
            </a:r>
            <a:r>
              <a:rPr lang="en-US" dirty="0" err="1"/>
              <a:t>Skłodowska</a:t>
            </a:r>
            <a:r>
              <a:rPr lang="en-US" dirty="0"/>
              <a:t>-Curie grant agreement No 691178</a:t>
            </a:r>
            <a:r>
              <a:rPr lang="en-US" dirty="0" smtClean="0"/>
              <a:t>.</a:t>
            </a:r>
            <a:endParaRPr lang="tr-TR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</a:t>
            </a:r>
            <a:r>
              <a:rPr lang="en-US" dirty="0"/>
              <a:t>work is supported by </a:t>
            </a:r>
            <a:r>
              <a:rPr lang="en-US" dirty="0" smtClean="0"/>
              <a:t>the </a:t>
            </a:r>
            <a:r>
              <a:rPr lang="en-US" dirty="0"/>
              <a:t>TUBITAK-Career project #</a:t>
            </a:r>
            <a:r>
              <a:rPr lang="en-US" dirty="0" smtClean="0"/>
              <a:t>113E760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TUBITAK-</a:t>
            </a:r>
            <a:r>
              <a:rPr lang="tr-TR" dirty="0" smtClean="0"/>
              <a:t>1001</a:t>
            </a:r>
            <a:r>
              <a:rPr lang="en-US" dirty="0" smtClean="0"/>
              <a:t> </a:t>
            </a:r>
            <a:r>
              <a:rPr lang="en-US" dirty="0"/>
              <a:t>project #</a:t>
            </a:r>
            <a:r>
              <a:rPr lang="en-US" dirty="0" smtClean="0"/>
              <a:t>1</a:t>
            </a:r>
            <a:r>
              <a:rPr lang="tr-TR" dirty="0" smtClean="0"/>
              <a:t>16</a:t>
            </a:r>
            <a:r>
              <a:rPr lang="en-US" dirty="0" smtClean="0"/>
              <a:t>E</a:t>
            </a:r>
            <a:r>
              <a:rPr lang="tr-TR" dirty="0" smtClean="0"/>
              <a:t>250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3" y="5281735"/>
            <a:ext cx="820591" cy="5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5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Moore’s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74152" cy="3429000"/>
          </a:xfrm>
        </p:spPr>
        <p:txBody>
          <a:bodyPr>
            <a:normAutofit fontScale="55000" lnSpcReduction="20000"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CMOS</a:t>
            </a:r>
          </a:p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1975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Gordon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Moore’s law dying here in the next decade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slowdown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advancement,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and a half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phenomena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Fabrication challenges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paradigms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decade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14600" y="5183957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 “</a:t>
            </a:r>
            <a:r>
              <a:rPr lang="en-US" b="1" dirty="0">
                <a:solidFill>
                  <a:srgbClr val="6A6A6A"/>
                </a:solidFill>
                <a:latin typeface="arial" panose="020B0604020202020204" pitchFamily="34" charset="0"/>
              </a:rPr>
              <a:t>The number of people</a:t>
            </a:r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 predicting the death of </a:t>
            </a:r>
            <a:r>
              <a:rPr lang="en-US" b="1" dirty="0">
                <a:solidFill>
                  <a:srgbClr val="6A6A6A"/>
                </a:solidFill>
                <a:latin typeface="arial" panose="020B0604020202020204" pitchFamily="34" charset="0"/>
              </a:rPr>
              <a:t>Moore's law</a:t>
            </a:r>
            <a:r>
              <a:rPr lang="en-US" dirty="0">
                <a:solidFill>
                  <a:srgbClr val="545454"/>
                </a:solidFill>
                <a:latin typeface="arial" panose="020B0604020202020204" pitchFamily="34" charset="0"/>
              </a:rPr>
              <a:t> doubles every two years.”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14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Technologies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Users\Altun\Desktop\ELE523E\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43400"/>
            <a:ext cx="998810" cy="2458610"/>
          </a:xfrm>
          <a:prstGeom prst="rect">
            <a:avLst/>
          </a:prstGeom>
          <a:noFill/>
        </p:spPr>
      </p:pic>
      <p:sp>
        <p:nvSpPr>
          <p:cNvPr id="22" name="Rectangle 13"/>
          <p:cNvSpPr/>
          <p:nvPr/>
        </p:nvSpPr>
        <p:spPr>
          <a:xfrm>
            <a:off x="0" y="3981858"/>
            <a:ext cx="9144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DNA </a:t>
            </a:r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computing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test tube of DNA can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contain </a:t>
            </a:r>
            <a:r>
              <a:rPr 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trillions of strands</a:t>
            </a:r>
            <a:r>
              <a:rPr lang="tr-T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>
                <a:latin typeface="Arial" pitchFamily="34" charset="0"/>
                <a:cs typeface="Arial" pitchFamily="34" charset="0"/>
              </a:rPr>
              <a:t>parallel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 </a:t>
            </a:r>
            <a:endParaRPr lang="en-US" sz="1700" dirty="0"/>
          </a:p>
          <a:p>
            <a:pPr algn="ctr"/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647793" y="4372721"/>
            <a:ext cx="2390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Adleman’s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motivating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experiment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traveling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salesman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,1994</a:t>
            </a:r>
            <a:endParaRPr lang="en-US" sz="1600" dirty="0">
              <a:latin typeface="Arial" charset="0"/>
            </a:endParaRPr>
          </a:p>
        </p:txBody>
      </p:sp>
      <p:pic>
        <p:nvPicPr>
          <p:cNvPr id="34" name="Picture 11" descr="http://www.pnas.org/content/97/4/1328/F1.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961" y="5236181"/>
            <a:ext cx="2230877" cy="157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ikdörtgen 17"/>
          <p:cNvSpPr/>
          <p:nvPr/>
        </p:nvSpPr>
        <p:spPr>
          <a:xfrm>
            <a:off x="5342239" y="4279189"/>
            <a:ext cx="2497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tr-T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strand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displacement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6" name="Picture 4" descr="Image:Strand displacement.png"/>
          <p:cNvPicPr>
            <a:picLocks noChangeAspect="1" noChangeArrowheads="1"/>
          </p:cNvPicPr>
          <p:nvPr/>
        </p:nvPicPr>
        <p:blipFill rotWithShape="1">
          <a:blip r:embed="rId4" cstate="print"/>
          <a:srcRect l="17003" t="279" r="-238" b="77968"/>
          <a:stretch/>
        </p:blipFill>
        <p:spPr bwMode="auto">
          <a:xfrm>
            <a:off x="4343400" y="4708418"/>
            <a:ext cx="1839338" cy="1035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7" name="Picture 4" descr="Image:Strand displacement.png"/>
          <p:cNvPicPr>
            <a:picLocks noChangeAspect="1" noChangeArrowheads="1"/>
          </p:cNvPicPr>
          <p:nvPr/>
        </p:nvPicPr>
        <p:blipFill rotWithShape="1">
          <a:blip r:embed="rId4" cstate="print"/>
          <a:srcRect t="79195"/>
          <a:stretch/>
        </p:blipFill>
        <p:spPr bwMode="auto">
          <a:xfrm>
            <a:off x="6735010" y="4708418"/>
            <a:ext cx="22098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4" name="Dikdörtgen 23"/>
          <p:cNvSpPr/>
          <p:nvPr/>
        </p:nvSpPr>
        <p:spPr>
          <a:xfrm>
            <a:off x="6735010" y="5105400"/>
            <a:ext cx="35159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Düz Ok Bağlayıcısı 40"/>
          <p:cNvCxnSpPr/>
          <p:nvPr/>
        </p:nvCxnSpPr>
        <p:spPr>
          <a:xfrm>
            <a:off x="6248400" y="5203718"/>
            <a:ext cx="3426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kdörtgen 38"/>
          <p:cNvSpPr/>
          <p:nvPr/>
        </p:nvSpPr>
        <p:spPr>
          <a:xfrm>
            <a:off x="4487589" y="5999895"/>
            <a:ext cx="4275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wf_segoe-ui_normal"/>
              </a:rPr>
              <a:t>DNA Strand Displacement (DSD) </a:t>
            </a:r>
            <a:r>
              <a:rPr lang="en-US" sz="1600" dirty="0" smtClean="0">
                <a:solidFill>
                  <a:srgbClr val="000000"/>
                </a:solidFill>
                <a:latin typeface="wf_segoe-ui_normal"/>
              </a:rPr>
              <a:t>tool</a:t>
            </a:r>
            <a:r>
              <a:rPr lang="tr-TR" sz="1600" dirty="0" smtClean="0">
                <a:solidFill>
                  <a:srgbClr val="000000"/>
                </a:solidFill>
                <a:latin typeface="wf_segoe-ui_normal"/>
              </a:rPr>
              <a:t> </a:t>
            </a:r>
            <a:r>
              <a:rPr lang="tr-TR" sz="1600" dirty="0" err="1" smtClean="0">
                <a:solidFill>
                  <a:srgbClr val="000000"/>
                </a:solidFill>
                <a:latin typeface="wf_segoe-ui_normal"/>
              </a:rPr>
              <a:t>by</a:t>
            </a:r>
            <a:r>
              <a:rPr lang="tr-TR" sz="1600" dirty="0" smtClean="0">
                <a:solidFill>
                  <a:srgbClr val="000000"/>
                </a:solidFill>
                <a:latin typeface="wf_segoe-ui_normal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wf_segoe-ui_normal"/>
              </a:rPr>
              <a:t>Microsoft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TextBox 7"/>
          <p:cNvSpPr txBox="1"/>
          <p:nvPr/>
        </p:nvSpPr>
        <p:spPr>
          <a:xfrm>
            <a:off x="2704708" y="1600200"/>
            <a:ext cx="373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304800" y="2770571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48" name="Düz Ok Bağlayıcısı 47"/>
          <p:cNvCxnSpPr/>
          <p:nvPr/>
        </p:nvCxnSpPr>
        <p:spPr>
          <a:xfrm flipH="1">
            <a:off x="2438400" y="2154038"/>
            <a:ext cx="1219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kdörtgen 48"/>
          <p:cNvSpPr/>
          <p:nvPr/>
        </p:nvSpPr>
        <p:spPr>
          <a:xfrm>
            <a:off x="32766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62484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aradigms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adaptable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Düz Ok Bağlayıcısı 50"/>
          <p:cNvCxnSpPr/>
          <p:nvPr/>
        </p:nvCxnSpPr>
        <p:spPr>
          <a:xfrm>
            <a:off x="4572000" y="2198522"/>
            <a:ext cx="0" cy="39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Düz Ok Bağlayıcısı 51"/>
          <p:cNvCxnSpPr/>
          <p:nvPr/>
        </p:nvCxnSpPr>
        <p:spPr>
          <a:xfrm>
            <a:off x="5562600" y="2154038"/>
            <a:ext cx="1676400" cy="441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Yuvarlatılmış Dikdörtgen 52"/>
          <p:cNvSpPr/>
          <p:nvPr/>
        </p:nvSpPr>
        <p:spPr>
          <a:xfrm>
            <a:off x="162219" y="2667000"/>
            <a:ext cx="2933700" cy="115905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8" grpId="0"/>
      <p:bldP spid="39" grpId="0"/>
      <p:bldP spid="46" grpId="0" animBg="1"/>
      <p:bldP spid="47" grpId="0" animBg="1"/>
      <p:bldP spid="49" grpId="0" animBg="1"/>
      <p:bldP spid="50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Technologies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/>
          <p:nvPr/>
        </p:nvSpPr>
        <p:spPr>
          <a:xfrm>
            <a:off x="-76200" y="3962400"/>
            <a:ext cx="8839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Quantum </a:t>
            </a:r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computing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Theoretically, quantum computers solve RSA-2048 problem in seconds compared to </a:t>
            </a:r>
            <a:r>
              <a:rPr 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billion years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43364" y="4572000"/>
            <a:ext cx="4542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RSA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semi-prime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numbers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criptology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For each RSA number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there exist prime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numbers 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and 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such that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 × 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57200" y="5410200"/>
            <a:ext cx="1729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 = 3 × 5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tr-T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77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 = 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 × 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11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4633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 = 41 ×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113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876800" y="6172119"/>
            <a:ext cx="4267200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rgbClr val="323232"/>
                </a:solidFill>
                <a:latin typeface="ibm-plex-sans"/>
              </a:rPr>
              <a:t>A</a:t>
            </a:r>
            <a:r>
              <a:rPr lang="en-US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en-US" sz="1600" dirty="0">
                <a:solidFill>
                  <a:srgbClr val="323232"/>
                </a:solidFill>
                <a:latin typeface="ibm-plex-sans"/>
              </a:rPr>
              <a:t>real </a:t>
            </a:r>
            <a:r>
              <a:rPr lang="en-US" sz="1600" dirty="0">
                <a:solidFill>
                  <a:srgbClr val="FF0000"/>
                </a:solidFill>
                <a:latin typeface="ibm-plex-sans"/>
              </a:rPr>
              <a:t>IBM Q quantum </a:t>
            </a:r>
            <a:r>
              <a:rPr lang="en-US" sz="1600" dirty="0" smtClean="0">
                <a:solidFill>
                  <a:srgbClr val="FF0000"/>
                </a:solidFill>
                <a:latin typeface="ibm-plex-sans"/>
              </a:rPr>
              <a:t>processor</a:t>
            </a:r>
            <a:r>
              <a:rPr lang="tr-TR" sz="1600" dirty="0" smtClean="0">
                <a:solidFill>
                  <a:srgbClr val="FF0000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with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20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qubits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can be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used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online</a:t>
            </a:r>
            <a:endParaRPr lang="en-US" sz="1600" dirty="0"/>
          </a:p>
        </p:txBody>
      </p:sp>
      <p:sp>
        <p:nvSpPr>
          <p:cNvPr id="14" name="Dikdörtgen 13"/>
          <p:cNvSpPr/>
          <p:nvPr/>
        </p:nvSpPr>
        <p:spPr>
          <a:xfrm>
            <a:off x="152400" y="632026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Cracking RSA keys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200.000 USD Prize. 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2704708" y="1600200"/>
            <a:ext cx="373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304800" y="2770571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31" name="Düz Ok Bağlayıcısı 30"/>
          <p:cNvCxnSpPr/>
          <p:nvPr/>
        </p:nvCxnSpPr>
        <p:spPr>
          <a:xfrm flipH="1">
            <a:off x="2438400" y="2154038"/>
            <a:ext cx="1219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32766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2484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aradigms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adaptable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Düz Ok Bağlayıcısı 34"/>
          <p:cNvCxnSpPr/>
          <p:nvPr/>
        </p:nvCxnSpPr>
        <p:spPr>
          <a:xfrm>
            <a:off x="4572000" y="2198522"/>
            <a:ext cx="0" cy="39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>
            <a:off x="5562600" y="2154038"/>
            <a:ext cx="1676400" cy="441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Yuvarlatılmış Dikdörtgen 39"/>
          <p:cNvSpPr/>
          <p:nvPr/>
        </p:nvSpPr>
        <p:spPr>
          <a:xfrm>
            <a:off x="133154" y="2667000"/>
            <a:ext cx="2933700" cy="115905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5332" name="Picture 4" descr="bit qubit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54" y="4626882"/>
            <a:ext cx="2760432" cy="1515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656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" grpId="0"/>
      <p:bldP spid="6" grpId="0"/>
      <p:bldP spid="14" grpId="0"/>
      <p:bldP spid="29" grpId="0" animBg="1"/>
      <p:bldP spid="30" grpId="0" animBg="1"/>
      <p:bldP spid="32" grpId="0" animBg="1"/>
      <p:bldP spid="33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Technologies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2704708" y="1600200"/>
            <a:ext cx="373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304800" y="2770571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31" name="Düz Ok Bağlayıcısı 30"/>
          <p:cNvCxnSpPr/>
          <p:nvPr/>
        </p:nvCxnSpPr>
        <p:spPr>
          <a:xfrm flipH="1">
            <a:off x="2438400" y="2154038"/>
            <a:ext cx="1219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32766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2484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aradigms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adaptable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Düz Ok Bağlayıcısı 34"/>
          <p:cNvCxnSpPr/>
          <p:nvPr/>
        </p:nvCxnSpPr>
        <p:spPr>
          <a:xfrm>
            <a:off x="4572000" y="2198522"/>
            <a:ext cx="0" cy="39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/>
          <p:nvPr/>
        </p:nvCxnSpPr>
        <p:spPr>
          <a:xfrm>
            <a:off x="5562600" y="2154038"/>
            <a:ext cx="1676400" cy="441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Yuvarlatılmış Dikdörtgen 39"/>
          <p:cNvSpPr/>
          <p:nvPr/>
        </p:nvSpPr>
        <p:spPr>
          <a:xfrm>
            <a:off x="133154" y="2667000"/>
            <a:ext cx="2933700" cy="115905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69" y="3920199"/>
            <a:ext cx="5768461" cy="21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ikdörtgen 19"/>
          <p:cNvSpPr/>
          <p:nvPr/>
        </p:nvSpPr>
        <p:spPr>
          <a:xfrm>
            <a:off x="2367492" y="6121064"/>
            <a:ext cx="440823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“ 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person with a new idea is a crank until the idea succeeds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.” </a:t>
            </a:r>
            <a:r>
              <a:rPr lang="tr-TR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Mark Twain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2645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40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Technologies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4708" y="1600200"/>
            <a:ext cx="373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4800" y="2770571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2438400" y="2154038"/>
            <a:ext cx="1219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2766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2484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aradigms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adaptable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4572000" y="2198522"/>
            <a:ext cx="0" cy="39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562600" y="2154038"/>
            <a:ext cx="1676400" cy="441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Yuvarlatılmış Dikdörtgen 4"/>
          <p:cNvSpPr/>
          <p:nvPr/>
        </p:nvSpPr>
        <p:spPr>
          <a:xfrm>
            <a:off x="3114773" y="2667000"/>
            <a:ext cx="2933700" cy="115905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/>
          <p:cNvSpPr txBox="1"/>
          <p:nvPr/>
        </p:nvSpPr>
        <p:spPr>
          <a:xfrm>
            <a:off x="921572" y="6016823"/>
            <a:ext cx="2521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Nanowire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nanotube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transistor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0" y="3957688"/>
            <a:ext cx="9144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Computing </a:t>
            </a:r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nanowire</a:t>
            </a:r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nanotube</a:t>
            </a:r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transistors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700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86" y="4601145"/>
            <a:ext cx="3864614" cy="1418655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4689348" y="4431190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Some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advantages over CMOS 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Interconnection problems</a:t>
            </a:r>
            <a:endParaRPr lang="tr-TR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integration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Fabrication</a:t>
            </a:r>
            <a:r>
              <a:rPr lang="tr-T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 smtClean="0">
                <a:latin typeface="Arial" pitchFamily="34" charset="0"/>
                <a:cs typeface="Arial" pitchFamily="34" charset="0"/>
              </a:rPr>
              <a:t>costs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648200" y="5612578"/>
            <a:ext cx="37719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We can't solve problems by using the same kind of thinking we used when we created them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.”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tr-T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Albert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Einstein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41519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2" grpId="0" animBg="1"/>
      <p:bldP spid="5" grpId="0" animBg="1"/>
      <p:bldP spid="19" grpId="0"/>
      <p:bldP spid="10" grpId="0"/>
      <p:bldP spid="20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Emerging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Computing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4708" y="1600200"/>
            <a:ext cx="373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beat CMOS</a:t>
            </a:r>
            <a:endParaRPr lang="tr-T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4800" y="2770571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requiring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paradigms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2438400" y="2154038"/>
            <a:ext cx="1219200" cy="4572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/>
          <p:cNvSpPr/>
          <p:nvPr/>
        </p:nvSpPr>
        <p:spPr>
          <a:xfrm>
            <a:off x="32766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echnologies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paradigm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248400" y="2761525"/>
            <a:ext cx="259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aradigms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adaptable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CMOS </a:t>
            </a:r>
            <a:r>
              <a:rPr lang="tr-T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4572000" y="2198522"/>
            <a:ext cx="0" cy="3967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562600" y="2154038"/>
            <a:ext cx="1676400" cy="4412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Yuvarlatılmış Dikdörtgen 4"/>
          <p:cNvSpPr/>
          <p:nvPr/>
        </p:nvSpPr>
        <p:spPr>
          <a:xfrm>
            <a:off x="6086573" y="2667000"/>
            <a:ext cx="2933700" cy="1159055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293410" y="3810000"/>
            <a:ext cx="845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700" u="sng" dirty="0" err="1" smtClean="0">
                <a:latin typeface="Arial" pitchFamily="34" charset="0"/>
                <a:cs typeface="Arial" pitchFamily="34" charset="0"/>
              </a:rPr>
              <a:t>Approximate</a:t>
            </a:r>
            <a:r>
              <a:rPr lang="tr-TR" sz="17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u="sng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Area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accuracy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for applications </a:t>
            </a:r>
            <a:r>
              <a:rPr lang="en-US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requiring high accuracy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mage processing</a:t>
            </a:r>
            <a:r>
              <a:rPr lang="tr-TR" sz="1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1700" dirty="0" err="1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222502" y="6245942"/>
            <a:ext cx="2596898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Exact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 1-bit </a:t>
            </a:r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 (48 </a:t>
            </a:r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Tran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.)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971800" y="6245942"/>
            <a:ext cx="2438400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App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. 1-bit </a:t>
            </a:r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adder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 (20 </a:t>
            </a:r>
            <a:r>
              <a:rPr lang="tr-TR" sz="1500" dirty="0" err="1" smtClean="0">
                <a:latin typeface="Arial" pitchFamily="34" charset="0"/>
                <a:cs typeface="Arial" pitchFamily="34" charset="0"/>
              </a:rPr>
              <a:t>Tran</a:t>
            </a:r>
            <a:r>
              <a:rPr lang="tr-TR" sz="1500" dirty="0" smtClean="0">
                <a:latin typeface="Arial" pitchFamily="34" charset="0"/>
                <a:cs typeface="Arial" pitchFamily="34" charset="0"/>
              </a:rPr>
              <a:t>.)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82086"/>
              </p:ext>
            </p:extLst>
          </p:nvPr>
        </p:nvGraphicFramePr>
        <p:xfrm>
          <a:off x="228600" y="4496560"/>
          <a:ext cx="2527732" cy="1487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0" name="Visio" r:id="rId5" imgW="7566673" imgH="4449923" progId="Visio.Drawing.15">
                  <p:embed/>
                </p:oleObj>
              </mc:Choice>
              <mc:Fallback>
                <p:oleObj name="Visio" r:id="rId5" imgW="7566673" imgH="4449923" progId="Visio.Drawing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6560"/>
                        <a:ext cx="2527732" cy="148709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Nesn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313057"/>
              </p:ext>
            </p:extLst>
          </p:nvPr>
        </p:nvGraphicFramePr>
        <p:xfrm>
          <a:off x="2895600" y="4496561"/>
          <a:ext cx="2514600" cy="149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1" name="Visio" r:id="rId8" imgW="7566673" imgH="4495737" progId="Visio.Drawing.15">
                  <p:embed/>
                </p:oleObj>
              </mc:Choice>
              <mc:Fallback>
                <p:oleObj name="Visio" r:id="rId8" imgW="7566673" imgH="4495737" progId="Visio.Drawing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6561"/>
                        <a:ext cx="2514600" cy="149694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6" descr="C:\Users\Reza\AppData\Local\Microsoft\Windows\INetCache\Content.Word\noerrorcombine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89097"/>
            <a:ext cx="1662855" cy="138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7" descr="C:\Users\Reza\Desktop\Riza\ISVLSI\combineuptofive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31" y="4496561"/>
            <a:ext cx="1650274" cy="13797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Dikdörtgen 22"/>
          <p:cNvSpPr/>
          <p:nvPr/>
        </p:nvSpPr>
        <p:spPr>
          <a:xfrm>
            <a:off x="5641848" y="5984332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Mean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filtering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with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exact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and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app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. 8-bit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ripple-carry</a:t>
            </a:r>
            <a:r>
              <a:rPr lang="tr-TR" sz="1600" dirty="0" smtClean="0">
                <a:solidFill>
                  <a:srgbClr val="323232"/>
                </a:solidFill>
                <a:latin typeface="ibm-plex-sans"/>
              </a:rPr>
              <a:t> </a:t>
            </a:r>
            <a:r>
              <a:rPr lang="tr-TR" sz="1600" dirty="0" err="1" smtClean="0">
                <a:solidFill>
                  <a:srgbClr val="323232"/>
                </a:solidFill>
                <a:latin typeface="ibm-plex-sans"/>
              </a:rPr>
              <a:t>adders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110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1" grpId="0" animBg="1"/>
      <p:bldP spid="12" grpId="0" animBg="1"/>
      <p:bldP spid="5" grpId="0" animBg="1"/>
      <p:bldP spid="3" grpId="0"/>
      <p:bldP spid="21" grpId="0" animBg="1"/>
      <p:bldP spid="22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1536</Words>
  <Application>Microsoft Office PowerPoint</Application>
  <PresentationFormat>Ekran Gösterisi (4:3)</PresentationFormat>
  <Paragraphs>293</Paragraphs>
  <Slides>31</Slides>
  <Notes>11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2" baseType="lpstr">
      <vt:lpstr>Arial</vt:lpstr>
      <vt:lpstr>Arial</vt:lpstr>
      <vt:lpstr>Calibri</vt:lpstr>
      <vt:lpstr>ibm-plex-sans</vt:lpstr>
      <vt:lpstr>Times New Roman</vt:lpstr>
      <vt:lpstr>Tw Cen MT</vt:lpstr>
      <vt:lpstr>wf_segoe-ui_normal</vt:lpstr>
      <vt:lpstr>Wingdings</vt:lpstr>
      <vt:lpstr>Wingdings 2</vt:lpstr>
      <vt:lpstr>Median</vt:lpstr>
      <vt:lpstr>Visio</vt:lpstr>
      <vt:lpstr>Future and Emerging Computing Paradigms in Electronics</vt:lpstr>
      <vt:lpstr>Outline</vt:lpstr>
      <vt:lpstr>Challenges in CMOS Performance</vt:lpstr>
      <vt:lpstr>Moore’s Law</vt:lpstr>
      <vt:lpstr>Emerging Technologies</vt:lpstr>
      <vt:lpstr>Emerging Technologies</vt:lpstr>
      <vt:lpstr>Emerging Technologies</vt:lpstr>
      <vt:lpstr>Emerging Technologies</vt:lpstr>
      <vt:lpstr>Emerging Computing</vt:lpstr>
      <vt:lpstr>Emerging Computing</vt:lpstr>
      <vt:lpstr>Probabilistic Computing</vt:lpstr>
      <vt:lpstr>Why Probabilistic Computing?</vt:lpstr>
      <vt:lpstr>Why Stochastic Computing?</vt:lpstr>
      <vt:lpstr>Why Stochastic Computing?</vt:lpstr>
      <vt:lpstr>Arithmetic Operations with SC</vt:lpstr>
      <vt:lpstr>Arithmetic Operations with SC</vt:lpstr>
      <vt:lpstr>Why Stochastic Computing?</vt:lpstr>
      <vt:lpstr>Input Dependency of SC</vt:lpstr>
      <vt:lpstr>Accuracy of SC</vt:lpstr>
      <vt:lpstr>Accuracy of SC</vt:lpstr>
      <vt:lpstr>Performance of Randomness</vt:lpstr>
      <vt:lpstr>Performance of SC</vt:lpstr>
      <vt:lpstr>Bit Stream Computing (BSC)</vt:lpstr>
      <vt:lpstr>Accurate Adder with BSC</vt:lpstr>
      <vt:lpstr>Delay Block</vt:lpstr>
      <vt:lpstr>Accurate Multiplier with BSC</vt:lpstr>
      <vt:lpstr>Semi-Accurate Adder with BSC</vt:lpstr>
      <vt:lpstr>Summary of the Proposed</vt:lpstr>
      <vt:lpstr>Summary of the Proposed</vt:lpstr>
      <vt:lpstr>Future Works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898</cp:revision>
  <dcterms:created xsi:type="dcterms:W3CDTF">2012-09-30T18:40:50Z</dcterms:created>
  <dcterms:modified xsi:type="dcterms:W3CDTF">2018-10-23T14:56:26Z</dcterms:modified>
</cp:coreProperties>
</file>