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notesMasterIdLst>
    <p:notesMasterId r:id="rId23"/>
  </p:notesMasterIdLst>
  <p:sldIdLst>
    <p:sldId id="256" r:id="rId2"/>
    <p:sldId id="284" r:id="rId3"/>
    <p:sldId id="455" r:id="rId4"/>
    <p:sldId id="456" r:id="rId5"/>
    <p:sldId id="457" r:id="rId6"/>
    <p:sldId id="458" r:id="rId7"/>
    <p:sldId id="459" r:id="rId8"/>
    <p:sldId id="461" r:id="rId9"/>
    <p:sldId id="463" r:id="rId10"/>
    <p:sldId id="465" r:id="rId11"/>
    <p:sldId id="466" r:id="rId12"/>
    <p:sldId id="467" r:id="rId13"/>
    <p:sldId id="468" r:id="rId14"/>
    <p:sldId id="470" r:id="rId15"/>
    <p:sldId id="454" r:id="rId16"/>
    <p:sldId id="450" r:id="rId17"/>
    <p:sldId id="451" r:id="rId18"/>
    <p:sldId id="452" r:id="rId19"/>
    <p:sldId id="453" r:id="rId20"/>
    <p:sldId id="471" r:id="rId21"/>
    <p:sldId id="43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66"/>
    <a:srgbClr val="CC0000"/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7" autoAdjust="0"/>
    <p:restoredTop sz="94640" autoAdjust="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F3B6E-5635-4A35-AB26-A110975437BC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E4443-619F-44CB-B29F-76484BA79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17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02EB0A3-975F-471D-BB20-28BEC089D7DE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02EB0A3-975F-471D-BB20-28BEC089D7DE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2EB0A3-975F-471D-BB20-28BEC089D7DE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2EB0A3-975F-471D-BB20-28BEC089D7DE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02EB0A3-975F-471D-BB20-28BEC089D7DE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2EB0A3-975F-471D-BB20-28BEC089D7DE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ecc.itu.edu.t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8.jpeg"/><Relationship Id="rId7" Type="http://schemas.openxmlformats.org/officeDocument/2006/relationships/image" Target="../media/image4.e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0.png"/><Relationship Id="rId10" Type="http://schemas.openxmlformats.org/officeDocument/2006/relationships/image" Target="../media/image7.emf"/><Relationship Id="rId4" Type="http://schemas.openxmlformats.org/officeDocument/2006/relationships/image" Target="../media/image9.jpeg"/><Relationship Id="rId9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84" y="1142999"/>
            <a:ext cx="8915400" cy="1981201"/>
          </a:xfrm>
        </p:spPr>
        <p:txBody>
          <a:bodyPr>
            <a:noAutofit/>
          </a:bodyPr>
          <a:lstStyle/>
          <a:p>
            <a:pPr algn="ctr"/>
            <a: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 523E </a:t>
            </a:r>
            <a:r>
              <a:rPr lang="tr-TR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tr-TR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COMPUTATIONAL</a:t>
            </a:r>
            <a:r>
              <a:rPr lang="tr-TR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NANOELECTRONICS</a:t>
            </a:r>
            <a: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81800" cy="685800"/>
          </a:xfrm>
        </p:spPr>
        <p:txBody>
          <a:bodyPr>
            <a:noAutofit/>
          </a:bodyPr>
          <a:lstStyle/>
          <a:p>
            <a:r>
              <a:rPr lang="tr-TR" sz="1900" dirty="0" smtClean="0"/>
              <a:t>W7</a:t>
            </a:r>
            <a:r>
              <a:rPr lang="en-US" sz="1900" dirty="0" smtClean="0"/>
              <a:t>: </a:t>
            </a:r>
            <a:r>
              <a:rPr lang="tr-TR" sz="1900" dirty="0" err="1" smtClean="0"/>
              <a:t>Approximate</a:t>
            </a:r>
            <a:r>
              <a:rPr lang="en-US" sz="1900" dirty="0" smtClean="0"/>
              <a:t> Computing</a:t>
            </a:r>
            <a:r>
              <a:rPr lang="tr-TR" sz="1900" dirty="0" smtClean="0"/>
              <a:t> &amp; </a:t>
            </a:r>
            <a:r>
              <a:rPr lang="tr-TR" sz="1900" dirty="0" err="1" smtClean="0"/>
              <a:t>Bayesian</a:t>
            </a:r>
            <a:r>
              <a:rPr lang="tr-TR" sz="1900" dirty="0" smtClean="0"/>
              <a:t> Networks</a:t>
            </a:r>
            <a:r>
              <a:rPr lang="en-US" sz="1900" dirty="0" smtClean="0"/>
              <a:t>,  </a:t>
            </a:r>
            <a:r>
              <a:rPr lang="tr-TR" sz="1900" dirty="0" smtClean="0"/>
              <a:t>31</a:t>
            </a:r>
            <a:r>
              <a:rPr lang="en-US" sz="1900" dirty="0" smtClean="0"/>
              <a:t>/1</a:t>
            </a:r>
            <a:r>
              <a:rPr lang="tr-TR" sz="1900" dirty="0"/>
              <a:t>0</a:t>
            </a:r>
            <a:r>
              <a:rPr lang="en-US" sz="1900" dirty="0" smtClean="0"/>
              <a:t>/201</a:t>
            </a:r>
            <a:r>
              <a:rPr lang="tr-TR" sz="1900" dirty="0" smtClean="0"/>
              <a:t>6</a:t>
            </a:r>
            <a:endParaRPr lang="en-US" sz="1900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6096000"/>
            <a:ext cx="1752600" cy="685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FALL 201</a:t>
            </a:r>
            <a:r>
              <a:rPr lang="tr-TR" sz="2600" noProof="0" dirty="0">
                <a:solidFill>
                  <a:srgbClr val="FFFFFF"/>
                </a:solidFill>
              </a:rPr>
              <a:t>6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0" y="2971800"/>
            <a:ext cx="6324600" cy="2286000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tr-T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Mustafa</a:t>
            </a:r>
            <a:r>
              <a:rPr kumimoji="0" lang="tr-TR" sz="360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tr-TR" sz="360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Altun</a:t>
            </a:r>
            <a:endParaRPr kumimoji="0" lang="tr-TR" sz="3600" i="0" u="none" strike="noStrike" kern="1200" cap="none" spc="0" normalizeH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Electronics &amp; Communication Engineering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Istanbul Technical University</a:t>
            </a:r>
            <a:endParaRPr kumimoji="0" lang="tr-TR" sz="22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tr-TR" sz="22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 algn="ctr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dirty="0" smtClean="0">
                <a:latin typeface="Arial" pitchFamily="34" charset="0"/>
                <a:cs typeface="Arial" pitchFamily="34" charset="0"/>
                <a:hlinkClick r:id="rId2"/>
              </a:rPr>
              <a:t>Web: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2"/>
              </a:rPr>
              <a:t>http://www.ecc.itu.edu.tr/</a:t>
            </a:r>
            <a:endParaRPr kumimoji="0" lang="en-US" i="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9" descr="http://www.iieom.org/ITU_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67075"/>
            <a:ext cx="14192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http://www.iieom.org/ITU_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276600"/>
            <a:ext cx="14192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dders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Image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Processing</a:t>
            </a:r>
            <a:endParaRPr lang="en-US" dirty="0"/>
          </a:p>
        </p:txBody>
      </p:sp>
      <p:pic>
        <p:nvPicPr>
          <p:cNvPr id="13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81201"/>
            <a:ext cx="2365486" cy="18585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239" y="1950138"/>
            <a:ext cx="2405021" cy="18896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"/>
          <a:stretch/>
        </p:blipFill>
        <p:spPr>
          <a:xfrm>
            <a:off x="5190807" y="4495800"/>
            <a:ext cx="3953193" cy="1917770"/>
          </a:xfrm>
          <a:prstGeom prst="rect">
            <a:avLst/>
          </a:prstGeom>
        </p:spPr>
      </p:pic>
      <p:cxnSp>
        <p:nvCxnSpPr>
          <p:cNvPr id="16" name="Straight Arrow Connector 6"/>
          <p:cNvCxnSpPr/>
          <p:nvPr/>
        </p:nvCxnSpPr>
        <p:spPr>
          <a:xfrm>
            <a:off x="3743007" y="3138867"/>
            <a:ext cx="155834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7"/>
          <p:cNvSpPr txBox="1"/>
          <p:nvPr/>
        </p:nvSpPr>
        <p:spPr>
          <a:xfrm>
            <a:off x="4063966" y="2754868"/>
            <a:ext cx="1094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Noise</a:t>
            </a:r>
            <a:endParaRPr lang="en-US" dirty="0"/>
          </a:p>
        </p:txBody>
      </p:sp>
      <p:cxnSp>
        <p:nvCxnSpPr>
          <p:cNvPr id="18" name="Straight Arrow Connector 6"/>
          <p:cNvCxnSpPr/>
          <p:nvPr/>
        </p:nvCxnSpPr>
        <p:spPr>
          <a:xfrm flipH="1">
            <a:off x="6781800" y="4022205"/>
            <a:ext cx="9207" cy="5485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/>
          <p:cNvSpPr txBox="1"/>
          <p:nvPr/>
        </p:nvSpPr>
        <p:spPr>
          <a:xfrm>
            <a:off x="6899749" y="4072096"/>
            <a:ext cx="1094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Matrix</a:t>
            </a:r>
            <a:endParaRPr lang="en-US" dirty="0"/>
          </a:p>
        </p:txBody>
      </p:sp>
      <p:cxnSp>
        <p:nvCxnSpPr>
          <p:cNvPr id="20" name="Straight Arrow Connector 6"/>
          <p:cNvCxnSpPr/>
          <p:nvPr/>
        </p:nvCxnSpPr>
        <p:spPr>
          <a:xfrm flipH="1">
            <a:off x="4140782" y="5486400"/>
            <a:ext cx="65981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441428"/>
            <a:ext cx="2365486" cy="1858596"/>
          </a:xfrm>
          <a:prstGeom prst="rect">
            <a:avLst/>
          </a:prstGeom>
        </p:spPr>
      </p:pic>
      <p:sp>
        <p:nvSpPr>
          <p:cNvPr id="22" name="TextBox 7"/>
          <p:cNvSpPr txBox="1"/>
          <p:nvPr/>
        </p:nvSpPr>
        <p:spPr>
          <a:xfrm>
            <a:off x="3532870" y="4481132"/>
            <a:ext cx="1718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 smtClean="0"/>
              <a:t>Mean</a:t>
            </a:r>
            <a:r>
              <a:rPr lang="tr-TR" dirty="0" smtClean="0"/>
              <a:t> </a:t>
            </a:r>
            <a:r>
              <a:rPr lang="tr-TR" dirty="0" err="1" smtClean="0"/>
              <a:t>filter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Approximate</a:t>
            </a:r>
            <a:r>
              <a:rPr lang="tr-TR" dirty="0" smtClean="0"/>
              <a:t> </a:t>
            </a:r>
            <a:r>
              <a:rPr lang="tr-TR" dirty="0" err="1" smtClean="0"/>
              <a:t>adders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520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dders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Image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Processing</a:t>
            </a:r>
            <a:endParaRPr lang="en-US" dirty="0"/>
          </a:p>
        </p:txBody>
      </p:sp>
      <p:pic>
        <p:nvPicPr>
          <p:cNvPr id="23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"/>
          <a:stretch/>
        </p:blipFill>
        <p:spPr>
          <a:xfrm>
            <a:off x="1752600" y="2907268"/>
            <a:ext cx="5070054" cy="2449334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2597744" y="3488873"/>
            <a:ext cx="421536" cy="2446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3"/>
          <p:cNvCxnSpPr/>
          <p:nvPr/>
        </p:nvCxnSpPr>
        <p:spPr>
          <a:xfrm>
            <a:off x="2808512" y="3733571"/>
            <a:ext cx="10888" cy="19168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ouble Bracket 4"/>
          <p:cNvSpPr/>
          <p:nvPr/>
        </p:nvSpPr>
        <p:spPr>
          <a:xfrm>
            <a:off x="2110064" y="3056985"/>
            <a:ext cx="1418199" cy="1026194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5"/>
          <p:cNvSpPr txBox="1"/>
          <p:nvPr/>
        </p:nvSpPr>
        <p:spPr>
          <a:xfrm>
            <a:off x="1297822" y="5650468"/>
            <a:ext cx="6855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value= (11+111+222+220+222+111+11+111+222)/9=134</a:t>
            </a:r>
            <a:endParaRPr lang="en-US" dirty="0"/>
          </a:p>
        </p:txBody>
      </p:sp>
      <p:sp>
        <p:nvSpPr>
          <p:cNvPr id="28" name="Double Bracket 1"/>
          <p:cNvSpPr/>
          <p:nvPr/>
        </p:nvSpPr>
        <p:spPr>
          <a:xfrm>
            <a:off x="2578201" y="3419673"/>
            <a:ext cx="460621" cy="313898"/>
          </a:xfrm>
          <a:prstGeom prst="bracketPair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uble Bracket 13"/>
          <p:cNvSpPr/>
          <p:nvPr/>
        </p:nvSpPr>
        <p:spPr>
          <a:xfrm>
            <a:off x="3092551" y="3431098"/>
            <a:ext cx="460621" cy="313898"/>
          </a:xfrm>
          <a:prstGeom prst="bracketPair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uble Bracket 14"/>
          <p:cNvSpPr/>
          <p:nvPr/>
        </p:nvSpPr>
        <p:spPr>
          <a:xfrm>
            <a:off x="3606901" y="3431098"/>
            <a:ext cx="460621" cy="313898"/>
          </a:xfrm>
          <a:prstGeom prst="bracketPair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uble Bracket 15"/>
          <p:cNvSpPr/>
          <p:nvPr/>
        </p:nvSpPr>
        <p:spPr>
          <a:xfrm>
            <a:off x="4121252" y="3439243"/>
            <a:ext cx="225670" cy="313898"/>
          </a:xfrm>
          <a:prstGeom prst="bracketPair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uble Bracket 16"/>
          <p:cNvSpPr/>
          <p:nvPr/>
        </p:nvSpPr>
        <p:spPr>
          <a:xfrm>
            <a:off x="4400652" y="3431098"/>
            <a:ext cx="225670" cy="313898"/>
          </a:xfrm>
          <a:prstGeom prst="bracketPair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uble Bracket 17"/>
          <p:cNvSpPr/>
          <p:nvPr/>
        </p:nvSpPr>
        <p:spPr>
          <a:xfrm>
            <a:off x="4735248" y="3419673"/>
            <a:ext cx="225670" cy="313898"/>
          </a:xfrm>
          <a:prstGeom prst="bracketPair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uble Bracket 18"/>
          <p:cNvSpPr/>
          <p:nvPr/>
        </p:nvSpPr>
        <p:spPr>
          <a:xfrm>
            <a:off x="5122391" y="3410773"/>
            <a:ext cx="460621" cy="313898"/>
          </a:xfrm>
          <a:prstGeom prst="bracketPair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uble Bracket 19"/>
          <p:cNvSpPr/>
          <p:nvPr/>
        </p:nvSpPr>
        <p:spPr>
          <a:xfrm>
            <a:off x="5637459" y="3410773"/>
            <a:ext cx="266389" cy="313898"/>
          </a:xfrm>
          <a:prstGeom prst="bracketPair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uble Bracket 20"/>
          <p:cNvSpPr/>
          <p:nvPr/>
        </p:nvSpPr>
        <p:spPr>
          <a:xfrm>
            <a:off x="6056515" y="3426390"/>
            <a:ext cx="362046" cy="313898"/>
          </a:xfrm>
          <a:prstGeom prst="bracketPair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uble Bracket 21"/>
          <p:cNvSpPr/>
          <p:nvPr/>
        </p:nvSpPr>
        <p:spPr>
          <a:xfrm>
            <a:off x="2090520" y="3733571"/>
            <a:ext cx="321139" cy="313898"/>
          </a:xfrm>
          <a:prstGeom prst="bracketPair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kdörtgen 4"/>
          <p:cNvSpPr/>
          <p:nvPr/>
        </p:nvSpPr>
        <p:spPr>
          <a:xfrm>
            <a:off x="3505200" y="2087283"/>
            <a:ext cx="162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u="sng" dirty="0" err="1" smtClean="0">
                <a:latin typeface="Arial" pitchFamily="34" charset="0"/>
                <a:cs typeface="Arial" pitchFamily="34" charset="0"/>
              </a:rPr>
              <a:t>Mean</a:t>
            </a:r>
            <a:r>
              <a:rPr lang="tr-TR" sz="24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u="sng" dirty="0" err="1" smtClean="0">
                <a:latin typeface="Arial" pitchFamily="34" charset="0"/>
                <a:cs typeface="Arial" pitchFamily="34" charset="0"/>
              </a:rPr>
              <a:t>filter</a:t>
            </a:r>
            <a:endParaRPr lang="en-US" sz="2400" u="sn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098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Approximate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1-bit Full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Adders</a:t>
            </a:r>
            <a:endParaRPr lang="en-US" dirty="0"/>
          </a:p>
        </p:txBody>
      </p:sp>
      <p:pic>
        <p:nvPicPr>
          <p:cNvPr id="19" name="Picture 2" descr="C:\Users\Reza\Desktop\Riza\Approximate\conventiona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3"/>
          <a:stretch/>
        </p:blipFill>
        <p:spPr bwMode="auto">
          <a:xfrm>
            <a:off x="1080340" y="1565405"/>
            <a:ext cx="3531529" cy="260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:\Users\Reza\Desktop\Riza\Approximate\Captur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1"/>
          <a:stretch/>
        </p:blipFill>
        <p:spPr bwMode="auto">
          <a:xfrm>
            <a:off x="3273943" y="4343400"/>
            <a:ext cx="3295736" cy="217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Reza\Desktop\Riza\Approximate\Captur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8"/>
          <a:stretch/>
        </p:blipFill>
        <p:spPr bwMode="auto">
          <a:xfrm>
            <a:off x="4740989" y="1600200"/>
            <a:ext cx="3260011" cy="215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Reza\Desktop\Riza\Approximate\Captur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79"/>
          <a:stretch/>
        </p:blipFill>
        <p:spPr bwMode="auto">
          <a:xfrm>
            <a:off x="70494" y="4419600"/>
            <a:ext cx="3340148" cy="196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 descr="C:\Users\Reza\Desktop\Riza\Approximate\Captur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796" y="4191000"/>
            <a:ext cx="2400804" cy="226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7"/>
          <p:cNvSpPr txBox="1"/>
          <p:nvPr/>
        </p:nvSpPr>
        <p:spPr>
          <a:xfrm>
            <a:off x="2008242" y="3935588"/>
            <a:ext cx="1880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Accurate</a:t>
            </a:r>
            <a:r>
              <a:rPr lang="tr-TR" dirty="0" smtClean="0"/>
              <a:t> </a:t>
            </a:r>
            <a:r>
              <a:rPr lang="tr-TR" dirty="0" err="1" smtClean="0"/>
              <a:t>Adder</a:t>
            </a:r>
            <a:endParaRPr lang="en-US" dirty="0"/>
          </a:p>
        </p:txBody>
      </p:sp>
      <p:sp>
        <p:nvSpPr>
          <p:cNvPr id="40" name="TextBox 7"/>
          <p:cNvSpPr txBox="1"/>
          <p:nvPr/>
        </p:nvSpPr>
        <p:spPr>
          <a:xfrm>
            <a:off x="5698925" y="3714346"/>
            <a:ext cx="1880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Approximate</a:t>
            </a:r>
            <a:r>
              <a:rPr lang="tr-TR" dirty="0" smtClean="0"/>
              <a:t> 1</a:t>
            </a:r>
            <a:endParaRPr lang="en-US" dirty="0"/>
          </a:p>
        </p:txBody>
      </p:sp>
      <p:sp>
        <p:nvSpPr>
          <p:cNvPr id="41" name="TextBox 7"/>
          <p:cNvSpPr txBox="1"/>
          <p:nvPr/>
        </p:nvSpPr>
        <p:spPr>
          <a:xfrm>
            <a:off x="896067" y="6336268"/>
            <a:ext cx="1880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Approximate</a:t>
            </a:r>
            <a:r>
              <a:rPr lang="tr-TR" dirty="0" smtClean="0"/>
              <a:t> 2</a:t>
            </a:r>
            <a:endParaRPr lang="en-US" dirty="0"/>
          </a:p>
        </p:txBody>
      </p:sp>
      <p:sp>
        <p:nvSpPr>
          <p:cNvPr id="42" name="TextBox 7"/>
          <p:cNvSpPr txBox="1"/>
          <p:nvPr/>
        </p:nvSpPr>
        <p:spPr>
          <a:xfrm>
            <a:off x="4343400" y="6381309"/>
            <a:ext cx="1880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Approximate</a:t>
            </a:r>
            <a:r>
              <a:rPr lang="tr-TR" dirty="0" smtClean="0"/>
              <a:t> 3</a:t>
            </a:r>
            <a:endParaRPr lang="en-US" dirty="0"/>
          </a:p>
        </p:txBody>
      </p:sp>
      <p:sp>
        <p:nvSpPr>
          <p:cNvPr id="43" name="TextBox 7"/>
          <p:cNvSpPr txBox="1"/>
          <p:nvPr/>
        </p:nvSpPr>
        <p:spPr>
          <a:xfrm>
            <a:off x="6991154" y="6381334"/>
            <a:ext cx="1880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Approximate</a:t>
            </a:r>
            <a:r>
              <a:rPr lang="tr-TR" dirty="0" smtClean="0"/>
              <a:t>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831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Approximate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1-bit Full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Adders</a:t>
            </a:r>
            <a:endParaRPr lang="en-US" dirty="0"/>
          </a:p>
        </p:txBody>
      </p:sp>
      <p:pic>
        <p:nvPicPr>
          <p:cNvPr id="13" name="Picture 9" descr="C:\Users\Reza\Desktop\Riza\Approximate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7010400" cy="261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Reza\Desktop\Riza\Approximate\Captu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38600"/>
            <a:ext cx="5839500" cy="209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4"/>
          <p:cNvSpPr txBox="1"/>
          <p:nvPr/>
        </p:nvSpPr>
        <p:spPr>
          <a:xfrm>
            <a:off x="2514600" y="6372844"/>
            <a:ext cx="4591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IMPACT: imprecise adders for low-power approximate computing</a:t>
            </a:r>
          </a:p>
        </p:txBody>
      </p:sp>
    </p:spTree>
    <p:extLst>
      <p:ext uri="{BB962C8B-B14F-4D97-AF65-F5344CB8AC3E}">
        <p14:creationId xmlns:p14="http://schemas.microsoft.com/office/powerpoint/2010/main" val="3789443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Approximate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Ripple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Carry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Adders</a:t>
            </a:r>
            <a:endParaRPr lang="en-US" dirty="0"/>
          </a:p>
        </p:txBody>
      </p:sp>
      <p:pic>
        <p:nvPicPr>
          <p:cNvPr id="3074" name="Picture 2" descr="ripple carry full adder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48" y="2362200"/>
            <a:ext cx="6324600" cy="252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7"/>
          <p:cNvSpPr txBox="1"/>
          <p:nvPr/>
        </p:nvSpPr>
        <p:spPr>
          <a:xfrm>
            <a:off x="6096000" y="1905000"/>
            <a:ext cx="1880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Least</a:t>
            </a:r>
            <a:r>
              <a:rPr lang="tr-TR" dirty="0" smtClean="0"/>
              <a:t> </a:t>
            </a:r>
            <a:r>
              <a:rPr lang="tr-TR" dirty="0" err="1" smtClean="0"/>
              <a:t>significant</a:t>
            </a:r>
            <a:endParaRPr lang="en-US" dirty="0"/>
          </a:p>
        </p:txBody>
      </p:sp>
      <p:sp>
        <p:nvSpPr>
          <p:cNvPr id="7" name="TextBox 7"/>
          <p:cNvSpPr txBox="1"/>
          <p:nvPr/>
        </p:nvSpPr>
        <p:spPr>
          <a:xfrm>
            <a:off x="1676400" y="1905000"/>
            <a:ext cx="1880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Most</a:t>
            </a:r>
            <a:r>
              <a:rPr lang="tr-TR" dirty="0" smtClean="0"/>
              <a:t> </a:t>
            </a:r>
            <a:r>
              <a:rPr lang="tr-TR" dirty="0" err="1" smtClean="0"/>
              <a:t>significant</a:t>
            </a:r>
            <a:endParaRPr lang="en-US" dirty="0"/>
          </a:p>
        </p:txBody>
      </p:sp>
      <p:sp>
        <p:nvSpPr>
          <p:cNvPr id="8" name="TextBox 28"/>
          <p:cNvSpPr txBox="1"/>
          <p:nvPr/>
        </p:nvSpPr>
        <p:spPr>
          <a:xfrm>
            <a:off x="1676400" y="4979908"/>
            <a:ext cx="5902452" cy="52322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Which full adders are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approximate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28"/>
          <p:cNvSpPr txBox="1"/>
          <p:nvPr/>
        </p:nvSpPr>
        <p:spPr>
          <a:xfrm>
            <a:off x="1676400" y="5773430"/>
            <a:ext cx="5902452" cy="52322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 </a:t>
            </a:r>
            <a:r>
              <a:rPr lang="tr-TR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tr-T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calculate</a:t>
            </a:r>
            <a:r>
              <a:rPr lang="tr-T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tr-TR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average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error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764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Bayesian Network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4038600"/>
            <a:ext cx="81534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 probabilistic directed graph model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To model dependencies between random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variables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Used to model probabilistic behaviors of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nano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scale networks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such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as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random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efects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probabilistic devices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</a:t>
            </a:r>
            <a:endParaRPr lang="tr-TR" b="1" dirty="0" smtClean="0"/>
          </a:p>
        </p:txBody>
      </p:sp>
      <p:pic>
        <p:nvPicPr>
          <p:cNvPr id="351234" name="Picture 2" descr="http://biology.st-andrews.ac.uk/vannesmithlab/bndependen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76400"/>
            <a:ext cx="5903629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99143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Conditional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Probability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7398" name="Picture 22" descr="http://www.mathgoodies.com/lessons/vol6/images/conditional_ven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2091868"/>
            <a:ext cx="3524250" cy="2396491"/>
          </a:xfrm>
          <a:prstGeom prst="rect">
            <a:avLst/>
          </a:prstGeom>
          <a:noFill/>
        </p:spPr>
      </p:pic>
      <p:pic>
        <p:nvPicPr>
          <p:cNvPr id="357402" name="Picture 26" descr="http://www.codeproject.com/KB/recipes/Naive_Bayes/ABPr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9149" y="1973758"/>
            <a:ext cx="4219785" cy="2064841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4724400" y="4107359"/>
            <a:ext cx="40386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| 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Probability that 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happens given that 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has happened.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05000" y="5257800"/>
            <a:ext cx="5334000" cy="55399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Are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independent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9185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7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7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7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7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Bayesian Network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7386" name="Picture 10" descr="http://wallpaperdreams.com/wallpapers/rain_falling_on_lush_green_grass_in_close_up_detail.1920x1200.e64c44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600200"/>
            <a:ext cx="1219200" cy="762000"/>
          </a:xfrm>
          <a:prstGeom prst="rect">
            <a:avLst/>
          </a:prstGeom>
          <a:noFill/>
        </p:spPr>
      </p:pic>
      <p:pic>
        <p:nvPicPr>
          <p:cNvPr id="357394" name="Picture 18" descr="http://www.vra.nl/vra/players/photos/HT2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743200"/>
            <a:ext cx="1066800" cy="800100"/>
          </a:xfrm>
          <a:prstGeom prst="rect">
            <a:avLst/>
          </a:prstGeom>
          <a:noFill/>
        </p:spPr>
      </p:pic>
      <p:pic>
        <p:nvPicPr>
          <p:cNvPr id="357396" name="Picture 20" descr="http://ak.picdn.net/shutterstock/videos/4873199/preview/stock-footage-irrigating-grass-with-water-sprinkler-in-temple-of-heaven-beij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1676400"/>
            <a:ext cx="1115785" cy="624840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/>
          <p:nvPr/>
        </p:nvCxnSpPr>
        <p:spPr>
          <a:xfrm flipH="1">
            <a:off x="3962400" y="1981200"/>
            <a:ext cx="16002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971800" y="2438400"/>
            <a:ext cx="1143000" cy="6858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638800" y="2514600"/>
            <a:ext cx="762000" cy="609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http://upload.wikimedia.org/wikipedia/commons/thumb/0/0e/SimpleBayesNet.svg/400px-SimpleBayesNet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1577" y="3657600"/>
            <a:ext cx="5259823" cy="2971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70377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Bayesian Network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 descr="http://upload.wikimedia.org/wikipedia/commons/thumb/0/0e/SimpleBayesNet.svg/400px-SimpleBayesNe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29918"/>
            <a:ext cx="4802623" cy="27134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762000" y="4572000"/>
            <a:ext cx="2057400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S=T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| </a:t>
            </a:r>
            <a:r>
              <a:rPr lang="tr-TR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R=T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=?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4572000"/>
            <a:ext cx="2057400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S=T, R=T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)=?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4200" y="5105400"/>
            <a:ext cx="2057400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S=T, R=F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)=?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5588913"/>
            <a:ext cx="2057400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S=F, R=T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)=?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0" y="6122313"/>
            <a:ext cx="2057400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S=F, R=F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)=?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86400" y="4572000"/>
            <a:ext cx="2895600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tr-TR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=T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S=T, R=T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)=?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86400" y="5131713"/>
            <a:ext cx="2895600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tr-TR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=T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S=T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| </a:t>
            </a:r>
            <a:r>
              <a:rPr lang="tr-TR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R=T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)=?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251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26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Bayesian Network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6096000"/>
            <a:ext cx="2514600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J, M, A, E, B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=?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2200" y="1524000"/>
            <a:ext cx="6832600" cy="4495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50207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Outline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 smtClean="0">
                <a:latin typeface="Arial" charset="0"/>
              </a:rPr>
              <a:t>Approximate computing</a:t>
            </a:r>
            <a:endParaRPr lang="en-US" sz="2700" dirty="0" smtClean="0">
              <a:latin typeface="Arial" charset="0"/>
            </a:endParaRPr>
          </a:p>
          <a:p>
            <a:pPr lvl="1"/>
            <a:r>
              <a:rPr lang="en-US" sz="2700" dirty="0" smtClean="0">
                <a:latin typeface="Arial" charset="0"/>
              </a:rPr>
              <a:t>Software level</a:t>
            </a:r>
          </a:p>
          <a:p>
            <a:pPr lvl="2"/>
            <a:r>
              <a:rPr lang="en-US" sz="2400" dirty="0" smtClean="0">
                <a:latin typeface="Arial" charset="0"/>
              </a:rPr>
              <a:t>Appling probabilistic or heuristic methods</a:t>
            </a:r>
          </a:p>
          <a:p>
            <a:pPr lvl="2"/>
            <a:r>
              <a:rPr lang="en-US" sz="2400" dirty="0" smtClean="0">
                <a:latin typeface="Arial" charset="0"/>
              </a:rPr>
              <a:t>Skipping tasks</a:t>
            </a:r>
          </a:p>
          <a:p>
            <a:pPr lvl="2"/>
            <a:r>
              <a:rPr lang="en-US" sz="2400" dirty="0" err="1" smtClean="0">
                <a:latin typeface="Arial" charset="0"/>
              </a:rPr>
              <a:t>Memoization</a:t>
            </a:r>
            <a:endParaRPr lang="en-US" sz="2400" dirty="0" smtClean="0">
              <a:latin typeface="Arial" charset="0"/>
            </a:endParaRPr>
          </a:p>
          <a:p>
            <a:pPr lvl="1"/>
            <a:r>
              <a:rPr lang="en-US" sz="2700" dirty="0" smtClean="0">
                <a:latin typeface="Arial" charset="0"/>
              </a:rPr>
              <a:t>Hardware level</a:t>
            </a:r>
          </a:p>
          <a:p>
            <a:pPr lvl="2"/>
            <a:r>
              <a:rPr lang="en-US" sz="2400" dirty="0" smtClean="0">
                <a:latin typeface="Arial" charset="0"/>
              </a:rPr>
              <a:t>Voltage </a:t>
            </a:r>
            <a:r>
              <a:rPr lang="tr-TR" sz="2400" dirty="0" err="1" smtClean="0">
                <a:latin typeface="Arial" charset="0"/>
              </a:rPr>
              <a:t>and</a:t>
            </a:r>
            <a:r>
              <a:rPr lang="tr-TR" sz="2400" dirty="0" smtClean="0">
                <a:latin typeface="Arial" charset="0"/>
              </a:rPr>
              <a:t> size </a:t>
            </a:r>
            <a:r>
              <a:rPr lang="en-US" sz="2400" dirty="0" smtClean="0">
                <a:latin typeface="Arial" charset="0"/>
              </a:rPr>
              <a:t>scaling</a:t>
            </a:r>
          </a:p>
          <a:p>
            <a:pPr lvl="2"/>
            <a:r>
              <a:rPr lang="en-US" sz="2400" dirty="0" smtClean="0">
                <a:latin typeface="Arial" charset="0"/>
              </a:rPr>
              <a:t>Inexact </a:t>
            </a:r>
            <a:r>
              <a:rPr lang="tr-TR" sz="2400" dirty="0" err="1" smtClean="0">
                <a:latin typeface="Arial" charset="0"/>
              </a:rPr>
              <a:t>structures</a:t>
            </a:r>
            <a:endParaRPr lang="en-US" sz="2400" dirty="0" smtClean="0">
              <a:latin typeface="Arial" charset="0"/>
            </a:endParaRPr>
          </a:p>
          <a:p>
            <a:r>
              <a:rPr lang="en-US" sz="3000" dirty="0" smtClean="0">
                <a:latin typeface="Arial" charset="0"/>
              </a:rPr>
              <a:t>Bayesian networks</a:t>
            </a:r>
          </a:p>
          <a:p>
            <a:pPr lvl="1"/>
            <a:r>
              <a:rPr lang="en-US" sz="2700" dirty="0" smtClean="0">
                <a:latin typeface="Arial" charset="0"/>
              </a:rPr>
              <a:t>Modeling dependencies</a:t>
            </a:r>
          </a:p>
          <a:p>
            <a:pPr lvl="1"/>
            <a:r>
              <a:rPr lang="en-US" sz="2700" dirty="0" smtClean="0">
                <a:latin typeface="Arial" charset="0"/>
              </a:rPr>
              <a:t>Analysis </a:t>
            </a:r>
          </a:p>
          <a:p>
            <a:endParaRPr lang="en-US" sz="2800" dirty="0" smtClean="0">
              <a:latin typeface="Arial" charset="0"/>
            </a:endParaRPr>
          </a:p>
          <a:p>
            <a:endParaRPr lang="en-US" sz="2800" dirty="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dirty="0" err="1" smtClean="0">
                <a:solidFill>
                  <a:schemeClr val="tx1"/>
                </a:solidFill>
                <a:latin typeface="Arial" charset="0"/>
              </a:rPr>
              <a:t>Error</a:t>
            </a:r>
            <a:r>
              <a:rPr lang="tr-TR" sz="3600" dirty="0" smtClean="0">
                <a:solidFill>
                  <a:schemeClr val="tx1"/>
                </a:solidFill>
                <a:latin typeface="Arial" charset="0"/>
              </a:rPr>
              <a:t> Analysis </a:t>
            </a:r>
            <a:r>
              <a:rPr lang="tr-TR" sz="3600" dirty="0" err="1" smtClean="0">
                <a:solidFill>
                  <a:schemeClr val="tx1"/>
                </a:solidFill>
                <a:latin typeface="Arial" charset="0"/>
              </a:rPr>
              <a:t>with</a:t>
            </a:r>
            <a:r>
              <a:rPr lang="tr-TR" sz="36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Arial" charset="0"/>
              </a:rPr>
              <a:t>Bayesian Networks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3532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859" y="1932285"/>
            <a:ext cx="4528941" cy="38433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953000" y="1828800"/>
            <a:ext cx="3962400" cy="457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 fontScale="92500" lnSpcReduction="10000"/>
          </a:bodyPr>
          <a:lstStyle/>
          <a:p>
            <a:pPr marL="320040" marR="0" lvl="0" indent="-320040" algn="l" defTabSz="914400" rtl="0" eaLnBrk="1" fontAlgn="auto" latinLnBrk="0" hangingPunct="1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and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can be any circuit part.</a:t>
            </a:r>
          </a:p>
          <a:p>
            <a:pPr marL="320040" lvl="0" indent="-32004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Suppose that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and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are gates. </a:t>
            </a:r>
          </a:p>
          <a:p>
            <a:pPr marL="320040" marR="0" lvl="0" indent="-320040" algn="l" defTabSz="914400" rtl="0" eaLnBrk="1" fontAlgn="auto" latinLnBrk="0" hangingPunct="1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P(A)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Probability that there is an error at the output of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i.e., the output of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incorrect. </a:t>
            </a:r>
          </a:p>
          <a:p>
            <a:pPr marL="320040" indent="-32004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P(B|A)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Probability that </a:t>
            </a:r>
            <a:r>
              <a:rPr lang="tr-T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output of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incorrect, given that the output of the gate </a:t>
            </a: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incorrect. </a:t>
            </a:r>
          </a:p>
          <a:p>
            <a:pPr marL="320040" indent="-32004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P(E|A,C)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Probability that </a:t>
            </a:r>
            <a:r>
              <a:rPr lang="tr-T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output of </a:t>
            </a: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incorrect, given that the output of the gate</a:t>
            </a:r>
            <a:r>
              <a:rPr lang="tr-T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are both incorrect. </a:t>
            </a:r>
          </a:p>
          <a:p>
            <a:pPr marL="320040" marR="0" lvl="0" indent="-320040" algn="l" defTabSz="914400" rtl="0" eaLnBrk="1" fontAlgn="auto" latinLnBrk="0" hangingPunct="1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0000"/>
              <a:tabLst/>
              <a:defRPr/>
            </a:pPr>
            <a:endParaRPr lang="en-US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0924" y="5851822"/>
            <a:ext cx="3696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dirty="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tr-TR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r-TR" sz="1400" dirty="0" err="1" smtClean="0">
                <a:latin typeface="Arial" pitchFamily="34" charset="0"/>
                <a:cs typeface="Arial" pitchFamily="34" charset="0"/>
              </a:rPr>
              <a:t>directional</a:t>
            </a:r>
            <a:r>
              <a:rPr lang="tr-T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400" dirty="0" err="1" smtClean="0">
                <a:latin typeface="Arial" pitchFamily="34" charset="0"/>
                <a:cs typeface="Arial" pitchFamily="34" charset="0"/>
              </a:rPr>
              <a:t>Bayesian</a:t>
            </a:r>
            <a:r>
              <a:rPr lang="tr-TR" sz="1400" dirty="0" smtClean="0">
                <a:latin typeface="Arial" pitchFamily="34" charset="0"/>
                <a:cs typeface="Arial" pitchFamily="34" charset="0"/>
              </a:rPr>
              <a:t> network  </a:t>
            </a:r>
            <a:r>
              <a:rPr lang="tr-TR" sz="14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400" dirty="0" smtClean="0">
                <a:latin typeface="Arial" pitchFamily="34" charset="0"/>
                <a:cs typeface="Arial" pitchFamily="34" charset="0"/>
              </a:rPr>
              <a:t> model </a:t>
            </a:r>
          </a:p>
          <a:p>
            <a:pPr algn="ctr"/>
            <a:r>
              <a:rPr lang="tr-TR" sz="1400" dirty="0" err="1" smtClean="0">
                <a:latin typeface="Arial" pitchFamily="34" charset="0"/>
                <a:cs typeface="Arial" pitchFamily="34" charset="0"/>
              </a:rPr>
              <a:t>errors</a:t>
            </a:r>
            <a:r>
              <a:rPr lang="tr-TR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tr-TR" sz="1400" dirty="0" err="1" smtClean="0">
                <a:latin typeface="Arial" pitchFamily="34" charset="0"/>
                <a:cs typeface="Arial" pitchFamily="34" charset="0"/>
              </a:rPr>
              <a:t>defects</a:t>
            </a:r>
            <a:r>
              <a:rPr lang="tr-TR" sz="14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1400" dirty="0" err="1" smtClean="0">
                <a:latin typeface="Arial" pitchFamily="34" charset="0"/>
                <a:cs typeface="Arial" pitchFamily="34" charset="0"/>
              </a:rPr>
              <a:t>circuits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156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3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3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Suggested Readings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Mittal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S. (2016). A survey of techniques for approximate computing. ACM Computing Surveys (CSUR), 48(4), 62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tr-TR" sz="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Han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J., &amp;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Orshansky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M. (2013, May). Approximate computing: An emerging paradigm for energy-efficient design. In 2013 18th IEEE European Test Symposium (ETS) (pp. 1-6).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IEEE.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tr-TR" sz="6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Gupta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V.,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Mohapatra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D., Park, S. P.,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Raghunathan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A., &amp; Roy, K. (2011, August). IMPACT: imprecise adders for low-power approximate computing. In Proceedings of the 17th IEEE/ACM international symposium on Low-power electronics and design (pp. 409-414). IEEE Press.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fontAlgn="base">
              <a:buNone/>
            </a:pPr>
            <a:endParaRPr lang="tr-TR" sz="2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2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Approximate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835526"/>
          </a:xfrm>
        </p:spPr>
        <p:txBody>
          <a:bodyPr>
            <a:normAutofit fontScale="92500" lnSpcReduction="20000"/>
          </a:bodyPr>
          <a:lstStyle/>
          <a:p>
            <a:r>
              <a:rPr lang="tr-TR" sz="3000" dirty="0" err="1" smtClean="0">
                <a:latin typeface="Arial" charset="0"/>
              </a:rPr>
              <a:t>Benefits</a:t>
            </a:r>
            <a:endParaRPr lang="tr-TR" sz="3000" dirty="0" smtClean="0">
              <a:latin typeface="Arial" charset="0"/>
            </a:endParaRPr>
          </a:p>
          <a:p>
            <a:pPr lvl="1"/>
            <a:r>
              <a:rPr lang="tr-TR" sz="2400" dirty="0" err="1" smtClean="0">
                <a:solidFill>
                  <a:srgbClr val="FF0000"/>
                </a:solidFill>
                <a:latin typeface="Arial" charset="0"/>
              </a:rPr>
              <a:t>Power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saving</a:t>
            </a:r>
            <a:endParaRPr lang="tr-TR" sz="2400" dirty="0" smtClean="0">
              <a:latin typeface="Arial" charset="0"/>
            </a:endParaRPr>
          </a:p>
          <a:p>
            <a:pPr lvl="1"/>
            <a:r>
              <a:rPr lang="tr-TR" sz="2400" dirty="0" err="1" smtClean="0">
                <a:solidFill>
                  <a:srgbClr val="FF0000"/>
                </a:solidFill>
                <a:latin typeface="Arial" charset="0"/>
              </a:rPr>
              <a:t>Energy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saving</a:t>
            </a:r>
            <a:endParaRPr lang="tr-TR" sz="2400" dirty="0" smtClean="0">
              <a:latin typeface="Arial" charset="0"/>
            </a:endParaRPr>
          </a:p>
          <a:p>
            <a:pPr lvl="1"/>
            <a:r>
              <a:rPr lang="tr-TR" sz="2400" dirty="0">
                <a:solidFill>
                  <a:srgbClr val="FF0000"/>
                </a:solidFill>
                <a:latin typeface="Arial" charset="0"/>
              </a:rPr>
              <a:t>Time</a:t>
            </a:r>
            <a:r>
              <a:rPr lang="tr-TR" sz="2400" dirty="0">
                <a:latin typeface="Arial" charset="0"/>
              </a:rPr>
              <a:t> </a:t>
            </a:r>
            <a:r>
              <a:rPr lang="tr-TR" sz="2400" dirty="0" err="1">
                <a:latin typeface="Arial" charset="0"/>
              </a:rPr>
              <a:t>saving</a:t>
            </a:r>
            <a:r>
              <a:rPr lang="tr-TR" sz="2400" dirty="0">
                <a:latin typeface="Arial" charset="0"/>
              </a:rPr>
              <a:t> </a:t>
            </a:r>
          </a:p>
          <a:p>
            <a:pPr lvl="1"/>
            <a:r>
              <a:rPr lang="tr-TR" sz="2400" dirty="0" err="1" smtClean="0">
                <a:solidFill>
                  <a:srgbClr val="FF0000"/>
                </a:solidFill>
                <a:latin typeface="Arial" charset="0"/>
              </a:rPr>
              <a:t>Area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saving</a:t>
            </a:r>
            <a:endParaRPr lang="tr-TR" sz="2400" dirty="0" smtClean="0">
              <a:latin typeface="Arial" charset="0"/>
            </a:endParaRPr>
          </a:p>
          <a:p>
            <a:pPr marL="0" indent="0">
              <a:buNone/>
            </a:pPr>
            <a:endParaRPr lang="en-US" sz="2700" dirty="0" smtClean="0">
              <a:latin typeface="Arial" charset="0"/>
            </a:endParaRPr>
          </a:p>
          <a:p>
            <a:endParaRPr lang="en-US" sz="2800" dirty="0" smtClean="0">
              <a:latin typeface="Arial" charset="0"/>
            </a:endParaRPr>
          </a:p>
          <a:p>
            <a:endParaRPr lang="en-US" sz="2800" dirty="0" smtClean="0">
              <a:latin typeface="Arial" charset="0"/>
            </a:endParaRPr>
          </a:p>
        </p:txBody>
      </p:sp>
      <p:sp>
        <p:nvSpPr>
          <p:cNvPr id="4" name="TextBox 28"/>
          <p:cNvSpPr txBox="1"/>
          <p:nvPr/>
        </p:nvSpPr>
        <p:spPr>
          <a:xfrm>
            <a:off x="4114800" y="2133600"/>
            <a:ext cx="3962400" cy="52322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tr-TR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cost</a:t>
            </a:r>
            <a:r>
              <a:rPr lang="tr-T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accuracy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60248" y="3505200"/>
            <a:ext cx="2968752" cy="31242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60248" y="3429000"/>
            <a:ext cx="2968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2000" b="1" dirty="0" err="1" smtClean="0">
                <a:solidFill>
                  <a:srgbClr val="006600"/>
                </a:solidFill>
                <a:latin typeface="Times New Roman" pitchFamily="18" charset="0"/>
              </a:rPr>
              <a:t>Parallel</a:t>
            </a:r>
            <a:r>
              <a:rPr lang="tr-TR" sz="2000" b="1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tr-TR" sz="2000" b="1" dirty="0" err="1" smtClean="0">
                <a:solidFill>
                  <a:srgbClr val="006600"/>
                </a:solidFill>
                <a:latin typeface="Times New Roman" pitchFamily="18" charset="0"/>
              </a:rPr>
              <a:t>Processing</a:t>
            </a:r>
            <a:endParaRPr lang="en-US" sz="2000" b="1" baseline="-25000" dirty="0">
              <a:latin typeface="Times New Roman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962400"/>
            <a:ext cx="1676400" cy="2474024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581400" y="3505200"/>
            <a:ext cx="5410200" cy="1027854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581400" y="3429000"/>
            <a:ext cx="53370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2000" b="1" dirty="0" err="1" smtClean="0">
                <a:solidFill>
                  <a:srgbClr val="006600"/>
                </a:solidFill>
                <a:latin typeface="Times New Roman" pitchFamily="18" charset="0"/>
              </a:rPr>
              <a:t>Serial</a:t>
            </a:r>
            <a:r>
              <a:rPr lang="tr-TR" sz="2000" b="1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tr-TR" sz="2000" b="1" dirty="0" err="1" smtClean="0">
                <a:solidFill>
                  <a:srgbClr val="006600"/>
                </a:solidFill>
                <a:latin typeface="Times New Roman" pitchFamily="18" charset="0"/>
              </a:rPr>
              <a:t>Processing</a:t>
            </a:r>
            <a:endParaRPr lang="en-US" sz="2000" b="1" baseline="-25000" dirty="0">
              <a:latin typeface="Times New Roman" pitchFamily="18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625" y="3628702"/>
            <a:ext cx="5277775" cy="726945"/>
          </a:xfrm>
          <a:prstGeom prst="rect">
            <a:avLst/>
          </a:prstGeom>
        </p:spPr>
      </p:pic>
      <p:sp>
        <p:nvSpPr>
          <p:cNvPr id="11" name="TextBox 28"/>
          <p:cNvSpPr txBox="1"/>
          <p:nvPr/>
        </p:nvSpPr>
        <p:spPr>
          <a:xfrm>
            <a:off x="5197928" y="4749969"/>
            <a:ext cx="1796143" cy="181588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Power</a:t>
            </a:r>
            <a:r>
              <a:rPr lang="tr-T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r>
              <a:rPr lang="tr-T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tr-T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r>
              <a:rPr lang="tr-T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Time?</a:t>
            </a:r>
          </a:p>
          <a:p>
            <a:pPr algn="ctr"/>
            <a:r>
              <a:rPr lang="tr-TR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Area</a:t>
            </a:r>
            <a:r>
              <a:rPr lang="tr-T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551719"/>
              </p:ext>
            </p:extLst>
          </p:nvPr>
        </p:nvGraphicFramePr>
        <p:xfrm>
          <a:off x="1607949" y="4813794"/>
          <a:ext cx="594101" cy="594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Visio" r:id="rId5" imgW="1099185" imgH="1099185" progId="Visio.Drawing.11">
                  <p:embed/>
                </p:oleObj>
              </mc:Choice>
              <mc:Fallback>
                <p:oleObj name="Visio" r:id="rId5" imgW="1099185" imgH="109918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7949" y="4813794"/>
                        <a:ext cx="594101" cy="5941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600290"/>
              </p:ext>
            </p:extLst>
          </p:nvPr>
        </p:nvGraphicFramePr>
        <p:xfrm>
          <a:off x="5410200" y="3850249"/>
          <a:ext cx="594101" cy="594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Visio" r:id="rId7" imgW="1099185" imgH="1099185" progId="Visio.Drawing.11">
                  <p:embed/>
                </p:oleObj>
              </mc:Choice>
              <mc:Fallback>
                <p:oleObj name="Visio" r:id="rId7" imgW="1099185" imgH="109918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850249"/>
                        <a:ext cx="594101" cy="5941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4329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 animBg="1"/>
      <p:bldP spid="9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Why Approximate?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835526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>
                <a:latin typeface="Arial" charset="0"/>
              </a:rPr>
              <a:t>Applications</a:t>
            </a:r>
          </a:p>
          <a:p>
            <a:pPr lvl="1"/>
            <a:r>
              <a:rPr lang="en-US" sz="2400" dirty="0" smtClean="0">
                <a:latin typeface="Arial" charset="0"/>
              </a:rPr>
              <a:t>Problems not having a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unique solution</a:t>
            </a:r>
          </a:p>
          <a:p>
            <a:pPr lvl="1"/>
            <a:r>
              <a:rPr lang="en-US" sz="2400" dirty="0" smtClean="0">
                <a:latin typeface="Arial" charset="0"/>
              </a:rPr>
              <a:t>Solution space is large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Video</a:t>
            </a:r>
            <a:r>
              <a:rPr lang="en-US" sz="2400" dirty="0" smtClean="0">
                <a:latin typeface="Arial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audio</a:t>
            </a:r>
            <a:r>
              <a:rPr lang="en-US" sz="2400" dirty="0" smtClean="0">
                <a:latin typeface="Arial" charset="0"/>
              </a:rPr>
              <a:t>, and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image</a:t>
            </a:r>
            <a:r>
              <a:rPr lang="en-US" sz="2400" dirty="0" smtClean="0">
                <a:latin typeface="Arial" charset="0"/>
              </a:rPr>
              <a:t> applications not requiring perfect accuracy</a:t>
            </a:r>
          </a:p>
          <a:p>
            <a:pPr marL="0" indent="0">
              <a:buNone/>
            </a:pPr>
            <a:endParaRPr lang="en-US" sz="2700" dirty="0" smtClean="0">
              <a:latin typeface="Arial" charset="0"/>
            </a:endParaRPr>
          </a:p>
          <a:p>
            <a:endParaRPr lang="en-US" sz="2800" dirty="0" smtClean="0">
              <a:latin typeface="Arial" charset="0"/>
            </a:endParaRPr>
          </a:p>
          <a:p>
            <a:endParaRPr lang="en-US" sz="2800" dirty="0" smtClean="0">
              <a:latin typeface="Arial" charset="0"/>
            </a:endParaRPr>
          </a:p>
        </p:txBody>
      </p:sp>
      <p:pic>
        <p:nvPicPr>
          <p:cNvPr id="2057" name="Picture 9" descr="calculator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24300"/>
            <a:ext cx="200025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amera camcorder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678" y="4191000"/>
            <a:ext cx="1636568" cy="163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3962400"/>
            <a:ext cx="1703981" cy="2270565"/>
          </a:xfrm>
          <a:prstGeom prst="rect">
            <a:avLst/>
          </a:prstGeom>
        </p:spPr>
      </p:pic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775600" y="3440080"/>
            <a:ext cx="1719406" cy="296072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616922" y="3435726"/>
            <a:ext cx="3535684" cy="2965074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6274522" y="3435726"/>
            <a:ext cx="2087884" cy="907674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6274522" y="3429000"/>
            <a:ext cx="2087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Scheduling the exam week with exam dates and hours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274522" y="4535658"/>
            <a:ext cx="2087884" cy="830997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6274522" y="4535658"/>
            <a:ext cx="2087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Synthesizing a circuit with gates doing a certain </a:t>
            </a:r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task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274522" y="5558917"/>
            <a:ext cx="2087884" cy="830997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7" name="TextBox 6"/>
          <p:cNvSpPr txBox="1"/>
          <p:nvPr/>
        </p:nvSpPr>
        <p:spPr>
          <a:xfrm>
            <a:off x="6274522" y="5558917"/>
            <a:ext cx="2087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Finding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logic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truth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table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 of a </a:t>
            </a:r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certain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task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6"/>
          <p:cNvSpPr txBox="1"/>
          <p:nvPr/>
        </p:nvSpPr>
        <p:spPr>
          <a:xfrm>
            <a:off x="3291881" y="3429000"/>
            <a:ext cx="2087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Image processing</a:t>
            </a:r>
          </a:p>
        </p:txBody>
      </p:sp>
      <p:sp>
        <p:nvSpPr>
          <p:cNvPr id="23" name="TextBox 6"/>
          <p:cNvSpPr txBox="1"/>
          <p:nvPr/>
        </p:nvSpPr>
        <p:spPr>
          <a:xfrm>
            <a:off x="775600" y="3415283"/>
            <a:ext cx="1719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Calculator</a:t>
            </a:r>
          </a:p>
        </p:txBody>
      </p:sp>
      <p:graphicFrame>
        <p:nvGraphicFramePr>
          <p:cNvPr id="24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273321"/>
              </p:ext>
            </p:extLst>
          </p:nvPr>
        </p:nvGraphicFramePr>
        <p:xfrm>
          <a:off x="1217425" y="4343400"/>
          <a:ext cx="916175" cy="91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7" name="Visio" r:id="rId6" imgW="1099185" imgH="1099185" progId="Visio.Drawing.11">
                  <p:embed/>
                </p:oleObj>
              </mc:Choice>
              <mc:Fallback>
                <p:oleObj name="Visio" r:id="rId6" imgW="1099185" imgH="109918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425" y="4343400"/>
                        <a:ext cx="916175" cy="91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808622"/>
              </p:ext>
            </p:extLst>
          </p:nvPr>
        </p:nvGraphicFramePr>
        <p:xfrm>
          <a:off x="7036353" y="57150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8" name="Visio" r:id="rId8" imgW="1099185" imgH="1099185" progId="Visio.Drawing.11">
                  <p:embed/>
                </p:oleObj>
              </mc:Choice>
              <mc:Fallback>
                <p:oleObj name="Visio" r:id="rId8" imgW="1099185" imgH="109918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6353" y="5715000"/>
                        <a:ext cx="609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613157"/>
              </p:ext>
            </p:extLst>
          </p:nvPr>
        </p:nvGraphicFramePr>
        <p:xfrm>
          <a:off x="4235909" y="4343400"/>
          <a:ext cx="982490" cy="982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" name="Visio" r:id="rId9" imgW="1099185" imgH="1099185" progId="Visio.Drawing.11">
                  <p:embed/>
                </p:oleObj>
              </mc:Choice>
              <mc:Fallback>
                <p:oleObj name="Visio" r:id="rId9" imgW="1099185" imgH="109918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909" y="4343400"/>
                        <a:ext cx="982490" cy="9824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247913"/>
              </p:ext>
            </p:extLst>
          </p:nvPr>
        </p:nvGraphicFramePr>
        <p:xfrm>
          <a:off x="7012785" y="3583884"/>
          <a:ext cx="611358" cy="611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0" name="Visio" r:id="rId11" imgW="1099185" imgH="1099185" progId="Visio.Drawing.11">
                  <p:embed/>
                </p:oleObj>
              </mc:Choice>
              <mc:Fallback>
                <p:oleObj name="Visio" r:id="rId11" imgW="1099185" imgH="109918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2785" y="3583884"/>
                        <a:ext cx="611358" cy="6113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336568"/>
              </p:ext>
            </p:extLst>
          </p:nvPr>
        </p:nvGraphicFramePr>
        <p:xfrm>
          <a:off x="6929637" y="4703605"/>
          <a:ext cx="611358" cy="611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1" name="Visio" r:id="rId12" imgW="1099185" imgH="1099185" progId="Visio.Drawing.11">
                  <p:embed/>
                </p:oleObj>
              </mc:Choice>
              <mc:Fallback>
                <p:oleObj name="Visio" r:id="rId12" imgW="1099185" imgH="109918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637" y="4703605"/>
                        <a:ext cx="611358" cy="6113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1381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11" grpId="0"/>
      <p:bldP spid="12" grpId="0" animBg="1"/>
      <p:bldP spid="13" grpId="0"/>
      <p:bldP spid="16" grpId="0" animBg="1"/>
      <p:bldP spid="17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Software Level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Approximation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9" name="Picture 17" descr="normal distribution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323" y="2120646"/>
            <a:ext cx="5679077" cy="397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5638800" y="4343400"/>
            <a:ext cx="1371600" cy="1295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TextBox 6"/>
          <p:cNvSpPr txBox="1"/>
          <p:nvPr/>
        </p:nvSpPr>
        <p:spPr>
          <a:xfrm>
            <a:off x="1813560" y="1718846"/>
            <a:ext cx="4993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Genetic/evolutionary</a:t>
            </a:r>
            <a:r>
              <a:rPr lang="tr-TR" sz="16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u="sng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tr-TR" sz="16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u="sng" dirty="0" err="1" smtClean="0">
                <a:latin typeface="Arial" pitchFamily="34" charset="0"/>
                <a:cs typeface="Arial" pitchFamily="34" charset="0"/>
              </a:rPr>
              <a:t>heuristic</a:t>
            </a: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 algorithm</a:t>
            </a:r>
            <a:r>
              <a:rPr lang="tr-TR" sz="1600" u="sng" dirty="0" smtClean="0">
                <a:latin typeface="Arial" pitchFamily="34" charset="0"/>
                <a:cs typeface="Arial" pitchFamily="34" charset="0"/>
              </a:rPr>
              <a:t>s</a:t>
            </a:r>
            <a:endParaRPr lang="en-US" sz="1600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6"/>
          <p:cNvSpPr txBox="1"/>
          <p:nvPr/>
        </p:nvSpPr>
        <p:spPr>
          <a:xfrm>
            <a:off x="2019300" y="2416080"/>
            <a:ext cx="4993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err="1" smtClean="0">
                <a:latin typeface="Arial" pitchFamily="34" charset="0"/>
                <a:cs typeface="Arial" pitchFamily="34" charset="0"/>
              </a:rPr>
              <a:t>Distrubution</a:t>
            </a:r>
            <a:r>
              <a:rPr lang="tr-TR" sz="1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400" dirty="0" err="1" smtClean="0">
                <a:latin typeface="Arial" pitchFamily="34" charset="0"/>
                <a:cs typeface="Arial" pitchFamily="34" charset="0"/>
              </a:rPr>
              <a:t>random</a:t>
            </a:r>
            <a:r>
              <a:rPr lang="tr-T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400" dirty="0" err="1" smtClean="0">
                <a:latin typeface="Arial" pitchFamily="34" charset="0"/>
                <a:cs typeface="Arial" pitchFamily="34" charset="0"/>
              </a:rPr>
              <a:t>input</a:t>
            </a:r>
            <a:r>
              <a:rPr lang="tr-T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400" dirty="0" err="1" smtClean="0">
                <a:latin typeface="Arial" pitchFamily="34" charset="0"/>
                <a:cs typeface="Arial" pitchFamily="34" charset="0"/>
              </a:rPr>
              <a:t>assignements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>
            <a:off x="7010400" y="4876800"/>
            <a:ext cx="762000" cy="76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6"/>
          <p:cNvSpPr txBox="1"/>
          <p:nvPr/>
        </p:nvSpPr>
        <p:spPr>
          <a:xfrm>
            <a:off x="7546848" y="469139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Solution </a:t>
            </a:r>
            <a:r>
              <a:rPr lang="tr-TR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tr-T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pace</a:t>
            </a:r>
            <a:endParaRPr lang="en-US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80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Software Level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Approximation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5" name="Picture 13" descr="genetic algorithm ile ilgili görsel sonucu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23962"/>
            <a:ext cx="4295076" cy="427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6"/>
          <p:cNvSpPr txBox="1"/>
          <p:nvPr/>
        </p:nvSpPr>
        <p:spPr>
          <a:xfrm>
            <a:off x="2209800" y="1723574"/>
            <a:ext cx="4993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Genetic/evolutionary</a:t>
            </a:r>
            <a:r>
              <a:rPr lang="tr-TR" sz="16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u="sng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tr-TR" sz="16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u="sng" dirty="0" err="1" smtClean="0">
                <a:latin typeface="Arial" pitchFamily="34" charset="0"/>
                <a:cs typeface="Arial" pitchFamily="34" charset="0"/>
              </a:rPr>
              <a:t>heuristic</a:t>
            </a: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 algorithm</a:t>
            </a:r>
            <a:r>
              <a:rPr lang="tr-TR" sz="1600" u="sng" dirty="0" smtClean="0">
                <a:latin typeface="Arial" pitchFamily="34" charset="0"/>
                <a:cs typeface="Arial" pitchFamily="34" charset="0"/>
              </a:rPr>
              <a:t>s</a:t>
            </a:r>
            <a:endParaRPr lang="en-US" sz="1600" u="sng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7" name="Picture 15" descr="heuristic algorithm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09800"/>
            <a:ext cx="3200400" cy="405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929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Software Level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Approximation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memoization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61138"/>
            <a:ext cx="281877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7400" y="1854369"/>
            <a:ext cx="571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u="sng" dirty="0" err="1" smtClean="0">
                <a:latin typeface="Arial" pitchFamily="34" charset="0"/>
                <a:cs typeface="Arial" pitchFamily="34" charset="0"/>
              </a:rPr>
              <a:t>Memoization</a:t>
            </a:r>
            <a:r>
              <a:rPr lang="tr-TR" sz="1600" u="sng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tr-TR" sz="1600" u="sng" dirty="0" err="1" smtClean="0">
                <a:latin typeface="Arial" pitchFamily="34" charset="0"/>
                <a:cs typeface="Arial" pitchFamily="34" charset="0"/>
              </a:rPr>
              <a:t>remembering</a:t>
            </a:r>
            <a:r>
              <a:rPr lang="tr-TR" sz="16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u="sng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6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u="sng" dirty="0" err="1" smtClean="0">
                <a:latin typeface="Arial" pitchFamily="34" charset="0"/>
                <a:cs typeface="Arial" pitchFamily="34" charset="0"/>
              </a:rPr>
              <a:t>past</a:t>
            </a:r>
            <a:r>
              <a:rPr lang="tr-TR" sz="1600" u="sng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1600" u="sng" dirty="0" err="1" smtClean="0">
                <a:latin typeface="Arial" pitchFamily="34" charset="0"/>
                <a:cs typeface="Arial" pitchFamily="34" charset="0"/>
              </a:rPr>
              <a:t>use</a:t>
            </a:r>
            <a:r>
              <a:rPr lang="tr-TR" sz="16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u="sng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16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u="sng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6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u="sng" dirty="0" err="1" smtClean="0">
                <a:latin typeface="Arial" pitchFamily="34" charset="0"/>
                <a:cs typeface="Arial" pitchFamily="34" charset="0"/>
              </a:rPr>
              <a:t>future</a:t>
            </a:r>
            <a:endParaRPr lang="en-US" sz="1600" u="sng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memoization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849" y="2413895"/>
            <a:ext cx="3172102" cy="237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28"/>
          <p:cNvSpPr txBox="1"/>
          <p:nvPr/>
        </p:nvSpPr>
        <p:spPr>
          <a:xfrm>
            <a:off x="685800" y="5181600"/>
            <a:ext cx="2895600" cy="110799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Our</a:t>
            </a:r>
            <a:r>
              <a:rPr lang="tr-T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brains</a:t>
            </a:r>
            <a:r>
              <a:rPr lang="tr-T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</a:t>
            </a:r>
            <a:r>
              <a:rPr lang="tr-T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it </a:t>
            </a:r>
            <a:r>
              <a:rPr lang="tr-TR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</a:t>
            </a:r>
            <a:r>
              <a:rPr lang="tr-T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time. How </a:t>
            </a:r>
            <a:r>
              <a:rPr lang="tr-TR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about</a:t>
            </a:r>
            <a:r>
              <a:rPr lang="tr-T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accuracy</a:t>
            </a:r>
            <a:r>
              <a:rPr lang="tr-T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28"/>
          <p:cNvSpPr txBox="1"/>
          <p:nvPr/>
        </p:nvSpPr>
        <p:spPr>
          <a:xfrm>
            <a:off x="3913583" y="5157623"/>
            <a:ext cx="2895600" cy="110799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Suitable</a:t>
            </a:r>
            <a:r>
              <a:rPr lang="tr-T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tr-T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applications</a:t>
            </a:r>
            <a:r>
              <a:rPr lang="tr-T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having</a:t>
            </a:r>
            <a:r>
              <a:rPr lang="tr-T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small</a:t>
            </a:r>
            <a:r>
              <a:rPr lang="tr-T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variances</a:t>
            </a:r>
            <a:r>
              <a:rPr lang="tr-T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8" name="Picture 8" descr="scenery images ile ilgili görsel sonuc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02"/>
          <a:stretch/>
        </p:blipFill>
        <p:spPr bwMode="auto">
          <a:xfrm>
            <a:off x="7008042" y="2413895"/>
            <a:ext cx="1758006" cy="244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7201245" y="3779069"/>
            <a:ext cx="1104555" cy="94533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4" name="Düz Ok Bağlayıcısı 13"/>
          <p:cNvCxnSpPr>
            <a:stCxn id="13" idx="4"/>
          </p:cNvCxnSpPr>
          <p:nvPr/>
        </p:nvCxnSpPr>
        <p:spPr>
          <a:xfrm>
            <a:off x="7753523" y="4724400"/>
            <a:ext cx="18877" cy="762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6"/>
          <p:cNvSpPr txBox="1"/>
          <p:nvPr/>
        </p:nvSpPr>
        <p:spPr>
          <a:xfrm>
            <a:off x="7152252" y="5545663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tr-T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variance</a:t>
            </a:r>
            <a:endParaRPr lang="en-US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754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3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Hardware Level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Approximation</a:t>
            </a:r>
            <a:endParaRPr lang="en-US" dirty="0"/>
          </a:p>
        </p:txBody>
      </p:sp>
      <p:sp>
        <p:nvSpPr>
          <p:cNvPr id="3461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61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61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325" y="2613446"/>
            <a:ext cx="5525950" cy="2304199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4976671"/>
            <a:ext cx="4419600" cy="1464974"/>
          </a:xfrm>
          <a:prstGeom prst="rect">
            <a:avLst/>
          </a:prstGeom>
        </p:spPr>
      </p:pic>
      <p:sp>
        <p:nvSpPr>
          <p:cNvPr id="20" name="TextBox 4"/>
          <p:cNvSpPr txBox="1"/>
          <p:nvPr/>
        </p:nvSpPr>
        <p:spPr>
          <a:xfrm>
            <a:off x="2609746" y="6469446"/>
            <a:ext cx="4502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200" dirty="0">
                <a:latin typeface="Arial" pitchFamily="34" charset="0"/>
                <a:cs typeface="Arial" pitchFamily="34" charset="0"/>
              </a:rPr>
              <a:t>* </a:t>
            </a:r>
            <a:r>
              <a:rPr lang="tr-TR" sz="1200" dirty="0" err="1">
                <a:latin typeface="Arial" pitchFamily="34" charset="0"/>
                <a:cs typeface="Arial" pitchFamily="34" charset="0"/>
              </a:rPr>
              <a:t>Probabilistic</a:t>
            </a:r>
            <a:r>
              <a:rPr lang="tr-TR" sz="1200" dirty="0">
                <a:latin typeface="Arial" pitchFamily="34" charset="0"/>
                <a:cs typeface="Arial" pitchFamily="34" charset="0"/>
              </a:rPr>
              <a:t> CMOS </a:t>
            </a:r>
            <a:r>
              <a:rPr lang="tr-TR" sz="1200" dirty="0" err="1">
                <a:latin typeface="Arial" pitchFamily="34" charset="0"/>
                <a:cs typeface="Arial" pitchFamily="34" charset="0"/>
              </a:rPr>
              <a:t>technology</a:t>
            </a:r>
            <a:r>
              <a:rPr lang="tr-TR" sz="1200" dirty="0">
                <a:latin typeface="Arial" pitchFamily="34" charset="0"/>
                <a:cs typeface="Arial" pitchFamily="34" charset="0"/>
              </a:rPr>
              <a:t>: A </a:t>
            </a:r>
            <a:r>
              <a:rPr lang="tr-TR" sz="1200" dirty="0" err="1">
                <a:latin typeface="Arial" pitchFamily="34" charset="0"/>
                <a:cs typeface="Arial" pitchFamily="34" charset="0"/>
              </a:rPr>
              <a:t>survey</a:t>
            </a:r>
            <a:r>
              <a:rPr lang="tr-TR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2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tr-TR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200" dirty="0" err="1">
                <a:latin typeface="Arial" pitchFamily="34" charset="0"/>
                <a:cs typeface="Arial" pitchFamily="34" charset="0"/>
              </a:rPr>
              <a:t>future</a:t>
            </a:r>
            <a:r>
              <a:rPr lang="tr-TR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200" dirty="0" err="1">
                <a:latin typeface="Arial" pitchFamily="34" charset="0"/>
                <a:cs typeface="Arial" pitchFamily="34" charset="0"/>
              </a:rPr>
              <a:t>directions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1752600" y="1854369"/>
            <a:ext cx="571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u="sng" dirty="0" err="1" smtClean="0">
                <a:latin typeface="Arial" pitchFamily="34" charset="0"/>
                <a:cs typeface="Arial" pitchFamily="34" charset="0"/>
              </a:rPr>
              <a:t>Voltage</a:t>
            </a:r>
            <a:r>
              <a:rPr lang="tr-TR" sz="16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u="sng" dirty="0" err="1" smtClean="0">
                <a:latin typeface="Arial" pitchFamily="34" charset="0"/>
                <a:cs typeface="Arial" pitchFamily="34" charset="0"/>
              </a:rPr>
              <a:t>scaling</a:t>
            </a:r>
            <a:endParaRPr lang="en-US" sz="1600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78607" y="2209800"/>
            <a:ext cx="55867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tr-TR" sz="1400" dirty="0" err="1" smtClean="0">
                <a:latin typeface="Arial" pitchFamily="34" charset="0"/>
                <a:cs typeface="Arial" pitchFamily="34" charset="0"/>
              </a:rPr>
              <a:t>deally</a:t>
            </a:r>
            <a:r>
              <a:rPr lang="tr-T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zero</a:t>
            </a:r>
            <a:r>
              <a:rPr lang="tr-TR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variance</a:t>
            </a:r>
            <a:r>
              <a:rPr lang="tr-TR" sz="14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tr-TR" sz="1400" dirty="0" err="1" smtClean="0">
                <a:latin typeface="Arial" pitchFamily="34" charset="0"/>
                <a:cs typeface="Arial" pitchFamily="34" charset="0"/>
              </a:rPr>
              <a:t>decreasing</a:t>
            </a:r>
            <a:r>
              <a:rPr lang="tr-T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400" dirty="0" err="1" smtClean="0">
                <a:latin typeface="Arial" pitchFamily="34" charset="0"/>
                <a:cs typeface="Arial" pitchFamily="34" charset="0"/>
              </a:rPr>
              <a:t>Vdd</a:t>
            </a:r>
            <a:r>
              <a:rPr lang="tr-T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400" dirty="0" err="1" smtClean="0">
                <a:latin typeface="Arial" pitchFamily="34" charset="0"/>
                <a:cs typeface="Arial" pitchFamily="34" charset="0"/>
              </a:rPr>
              <a:t>results</a:t>
            </a:r>
            <a:r>
              <a:rPr lang="tr-TR" sz="1400" dirty="0" smtClean="0">
                <a:latin typeface="Arial" pitchFamily="34" charset="0"/>
                <a:cs typeface="Arial" pitchFamily="34" charset="0"/>
              </a:rPr>
              <a:t> in a </a:t>
            </a:r>
            <a:r>
              <a:rPr lang="tr-TR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variance</a:t>
            </a:r>
            <a:r>
              <a:rPr lang="tr-T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increase</a:t>
            </a:r>
            <a:r>
              <a:rPr lang="tr-T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53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1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Hardware Level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Approximation</a:t>
            </a:r>
            <a:endParaRPr lang="en-US" dirty="0"/>
          </a:p>
        </p:txBody>
      </p:sp>
      <p:sp>
        <p:nvSpPr>
          <p:cNvPr id="5" name="TextBox 6"/>
          <p:cNvSpPr txBox="1"/>
          <p:nvPr/>
        </p:nvSpPr>
        <p:spPr>
          <a:xfrm>
            <a:off x="1066800" y="1600200"/>
            <a:ext cx="71628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Approximate c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ircuits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achieved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changing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truth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tables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target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Boolean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functions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496" y="2716292"/>
            <a:ext cx="4883104" cy="2014744"/>
          </a:xfrm>
          <a:prstGeom prst="rect">
            <a:avLst/>
          </a:prstGeom>
        </p:spPr>
      </p:pic>
      <p:pic>
        <p:nvPicPr>
          <p:cNvPr id="9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496" y="4901172"/>
            <a:ext cx="4343400" cy="17835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4"/>
          <a:srcRect t="6242" r="75872" b="-1"/>
          <a:stretch/>
        </p:blipFill>
        <p:spPr>
          <a:xfrm>
            <a:off x="914400" y="2957084"/>
            <a:ext cx="2705031" cy="3508786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5489240" y="2590800"/>
            <a:ext cx="258165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dirty="0" err="1" smtClean="0">
                <a:latin typeface="Arial" pitchFamily="34" charset="0"/>
                <a:cs typeface="Arial" pitchFamily="34" charset="0"/>
              </a:rPr>
              <a:t>Exact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adder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(14 Gates)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5632496" y="4856528"/>
            <a:ext cx="258165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dirty="0" err="1" smtClean="0">
                <a:latin typeface="Arial" pitchFamily="34" charset="0"/>
                <a:cs typeface="Arial" pitchFamily="34" charset="0"/>
              </a:rPr>
              <a:t>App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adder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(11 Gates)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4082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7048</TotalTime>
  <Words>669</Words>
  <Application>Microsoft Office PowerPoint</Application>
  <PresentationFormat>Ekran Gösterisi (4:3)</PresentationFormat>
  <Paragraphs>116</Paragraphs>
  <Slides>21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9" baseType="lpstr">
      <vt:lpstr>Arial</vt:lpstr>
      <vt:lpstr>Calibri</vt:lpstr>
      <vt:lpstr>Times New Roman</vt:lpstr>
      <vt:lpstr>Tw Cen MT</vt:lpstr>
      <vt:lpstr>Wingdings</vt:lpstr>
      <vt:lpstr>Wingdings 2</vt:lpstr>
      <vt:lpstr>Median</vt:lpstr>
      <vt:lpstr>Visio</vt:lpstr>
      <vt:lpstr>    ELE 523E   COMPUTATIONAL NANOELECTRONICS </vt:lpstr>
      <vt:lpstr>Outline</vt:lpstr>
      <vt:lpstr>Why Approximate?</vt:lpstr>
      <vt:lpstr>Why Approximate?</vt:lpstr>
      <vt:lpstr>Software Level Approximation</vt:lpstr>
      <vt:lpstr>Software Level Approximation</vt:lpstr>
      <vt:lpstr>Software Level Approximation</vt:lpstr>
      <vt:lpstr>Hardware Level Approximation</vt:lpstr>
      <vt:lpstr>Hardware Level Approximation</vt:lpstr>
      <vt:lpstr>App. Adders for Image Processing</vt:lpstr>
      <vt:lpstr>App. Adders for Image Processing</vt:lpstr>
      <vt:lpstr>Approximate 1-bit Full Adders</vt:lpstr>
      <vt:lpstr>Approximate 1-bit Full Adders</vt:lpstr>
      <vt:lpstr>Approximate Ripple Carry Adders</vt:lpstr>
      <vt:lpstr>Bayesian Network</vt:lpstr>
      <vt:lpstr>Conditional Probability</vt:lpstr>
      <vt:lpstr>Bayesian Network</vt:lpstr>
      <vt:lpstr>Bayesian Network</vt:lpstr>
      <vt:lpstr>Bayesian Network</vt:lpstr>
      <vt:lpstr>Error Analysis with Bayesian Networks</vt:lpstr>
      <vt:lpstr>Suggested Readings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Altun</dc:creator>
  <cp:lastModifiedBy>Asuspc</cp:lastModifiedBy>
  <cp:revision>971</cp:revision>
  <dcterms:created xsi:type="dcterms:W3CDTF">2012-09-30T18:40:50Z</dcterms:created>
  <dcterms:modified xsi:type="dcterms:W3CDTF">2016-11-09T09:28:35Z</dcterms:modified>
</cp:coreProperties>
</file>