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vsd" ContentType="application/vnd.visio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sdx" ContentType="application/vnd.ms-visio.drawing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32" r:id="rId1"/>
  </p:sldMasterIdLst>
  <p:notesMasterIdLst>
    <p:notesMasterId r:id="rId41"/>
  </p:notesMasterIdLst>
  <p:sldIdLst>
    <p:sldId id="256" r:id="rId2"/>
    <p:sldId id="284" r:id="rId3"/>
    <p:sldId id="370" r:id="rId4"/>
    <p:sldId id="369" r:id="rId5"/>
    <p:sldId id="367" r:id="rId6"/>
    <p:sldId id="435" r:id="rId7"/>
    <p:sldId id="407" r:id="rId8"/>
    <p:sldId id="429" r:id="rId9"/>
    <p:sldId id="434" r:id="rId10"/>
    <p:sldId id="447" r:id="rId11"/>
    <p:sldId id="454" r:id="rId12"/>
    <p:sldId id="456" r:id="rId13"/>
    <p:sldId id="448" r:id="rId14"/>
    <p:sldId id="409" r:id="rId15"/>
    <p:sldId id="430" r:id="rId16"/>
    <p:sldId id="408" r:id="rId17"/>
    <p:sldId id="410" r:id="rId18"/>
    <p:sldId id="411" r:id="rId19"/>
    <p:sldId id="412" r:id="rId20"/>
    <p:sldId id="413" r:id="rId21"/>
    <p:sldId id="414" r:id="rId22"/>
    <p:sldId id="419" r:id="rId23"/>
    <p:sldId id="421" r:id="rId24"/>
    <p:sldId id="422" r:id="rId25"/>
    <p:sldId id="423" r:id="rId26"/>
    <p:sldId id="425" r:id="rId27"/>
    <p:sldId id="457" r:id="rId28"/>
    <p:sldId id="458" r:id="rId29"/>
    <p:sldId id="459" r:id="rId30"/>
    <p:sldId id="460" r:id="rId31"/>
    <p:sldId id="461" r:id="rId32"/>
    <p:sldId id="462" r:id="rId33"/>
    <p:sldId id="463" r:id="rId34"/>
    <p:sldId id="464" r:id="rId35"/>
    <p:sldId id="465" r:id="rId36"/>
    <p:sldId id="466" r:id="rId37"/>
    <p:sldId id="467" r:id="rId38"/>
    <p:sldId id="468" r:id="rId39"/>
    <p:sldId id="436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000066"/>
    <a:srgbClr val="CC0000"/>
    <a:srgbClr val="006600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7" autoAdjust="0"/>
    <p:restoredTop sz="94640" autoAdjust="0"/>
  </p:normalViewPr>
  <p:slideViewPr>
    <p:cSldViewPr>
      <p:cViewPr varScale="1">
        <p:scale>
          <a:sx n="84" d="100"/>
          <a:sy n="84" d="100"/>
        </p:scale>
        <p:origin x="1426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79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image" Target="../media/image4.emf"/><Relationship Id="rId4" Type="http://schemas.openxmlformats.org/officeDocument/2006/relationships/image" Target="../media/image7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22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image" Target="../media/image25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image" Target="../media/image34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8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image" Target="../media/image44.e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7.wmf"/><Relationship Id="rId1" Type="http://schemas.openxmlformats.org/officeDocument/2006/relationships/image" Target="../media/image46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8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6F3B6E-5635-4A35-AB26-A110975437BC}" type="datetimeFigureOut">
              <a:rPr lang="en-US" smtClean="0"/>
              <a:pPr/>
              <a:t>11/8/2016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E4443-619F-44CB-B29F-76484BA794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2175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5E4443-619F-44CB-B29F-76484BA794F6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539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102EB0A3-975F-471D-BB20-28BEC089D7DE}" type="datetimeFigureOut">
              <a:rPr lang="en-US" smtClean="0"/>
              <a:pPr/>
              <a:t>11/8/2016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6039BDB-1EE5-42A2-83DC-516E30FEBA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EB0A3-975F-471D-BB20-28BEC089D7DE}" type="datetimeFigureOut">
              <a:rPr lang="en-US" smtClean="0"/>
              <a:pPr/>
              <a:t>11/8/2016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39BDB-1EE5-42A2-83DC-516E30FEBA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102EB0A3-975F-471D-BB20-28BEC089D7DE}" type="datetimeFigureOut">
              <a:rPr lang="en-US" smtClean="0"/>
              <a:pPr/>
              <a:t>11/8/2016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06039BDB-1EE5-42A2-83DC-516E30FEBA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EB0A3-975F-471D-BB20-28BEC089D7DE}" type="datetimeFigureOut">
              <a:rPr lang="en-US" smtClean="0"/>
              <a:pPr/>
              <a:t>11/8/2016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6039BDB-1EE5-42A2-83DC-516E30FEBA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EB0A3-975F-471D-BB20-28BEC089D7DE}" type="datetimeFigureOut">
              <a:rPr lang="en-US" smtClean="0"/>
              <a:pPr/>
              <a:t>11/8/2016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06039BDB-1EE5-42A2-83DC-516E30FEBA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02EB0A3-975F-471D-BB20-28BEC089D7DE}" type="datetimeFigureOut">
              <a:rPr lang="en-US" smtClean="0"/>
              <a:pPr/>
              <a:t>11/8/2016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6039BDB-1EE5-42A2-83DC-516E30FEBA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02EB0A3-975F-471D-BB20-28BEC089D7DE}" type="datetimeFigureOut">
              <a:rPr lang="en-US" smtClean="0"/>
              <a:pPr/>
              <a:t>11/8/2016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6039BDB-1EE5-42A2-83DC-516E30FEBA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EB0A3-975F-471D-BB20-28BEC089D7DE}" type="datetimeFigureOut">
              <a:rPr lang="en-US" smtClean="0"/>
              <a:pPr/>
              <a:t>11/8/2016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6039BDB-1EE5-42A2-83DC-516E30FEBA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EB0A3-975F-471D-BB20-28BEC089D7DE}" type="datetimeFigureOut">
              <a:rPr lang="en-US" smtClean="0"/>
              <a:pPr/>
              <a:t>11/8/2016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6039BDB-1EE5-42A2-83DC-516E30FEBA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EB0A3-975F-471D-BB20-28BEC089D7DE}" type="datetimeFigureOut">
              <a:rPr lang="en-US" smtClean="0"/>
              <a:pPr/>
              <a:t>11/8/2016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6039BDB-1EE5-42A2-83DC-516E30FEBA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102EB0A3-975F-471D-BB20-28BEC089D7DE}" type="datetimeFigureOut">
              <a:rPr lang="en-US" smtClean="0"/>
              <a:pPr/>
              <a:t>11/8/2016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06039BDB-1EE5-42A2-83DC-516E30FEBA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02EB0A3-975F-471D-BB20-28BEC089D7DE}" type="datetimeFigureOut">
              <a:rPr lang="en-US" smtClean="0"/>
              <a:pPr/>
              <a:t>11/8/2016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6039BDB-1EE5-42A2-83DC-516E30FEBA6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33" r:id="rId1"/>
    <p:sldLayoutId id="2147484334" r:id="rId2"/>
    <p:sldLayoutId id="2147484335" r:id="rId3"/>
    <p:sldLayoutId id="2147484336" r:id="rId4"/>
    <p:sldLayoutId id="2147484337" r:id="rId5"/>
    <p:sldLayoutId id="2147484338" r:id="rId6"/>
    <p:sldLayoutId id="2147484339" r:id="rId7"/>
    <p:sldLayoutId id="2147484340" r:id="rId8"/>
    <p:sldLayoutId id="2147484341" r:id="rId9"/>
    <p:sldLayoutId id="2147484342" r:id="rId10"/>
    <p:sldLayoutId id="2147484343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ecc.itu.edu.tr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image" Target="../media/image13.jpeg"/><Relationship Id="rId7" Type="http://schemas.openxmlformats.org/officeDocument/2006/relationships/oleObject" Target="../embeddings/Microsoft_Visio_2003-2010__izimi1.vsd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8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8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oleObject" Target="../embeddings/oleObject24.bin"/><Relationship Id="rId4" Type="http://schemas.openxmlformats.org/officeDocument/2006/relationships/image" Target="../media/image8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26.bin"/><Relationship Id="rId4" Type="http://schemas.openxmlformats.org/officeDocument/2006/relationships/image" Target="../media/image22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oleObject" Target="../embeddings/oleObject28.bin"/><Relationship Id="rId4" Type="http://schemas.openxmlformats.org/officeDocument/2006/relationships/image" Target="../media/image23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24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3" Type="http://schemas.openxmlformats.org/officeDocument/2006/relationships/oleObject" Target="../embeddings/oleObject30.bin"/><Relationship Id="rId7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26.emf"/><Relationship Id="rId5" Type="http://schemas.openxmlformats.org/officeDocument/2006/relationships/oleObject" Target="../embeddings/oleObject31.bin"/><Relationship Id="rId4" Type="http://schemas.openxmlformats.org/officeDocument/2006/relationships/image" Target="../media/image25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28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29.emf"/><Relationship Id="rId5" Type="http://schemas.openxmlformats.org/officeDocument/2006/relationships/oleObject" Target="../embeddings/oleObject34.bin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31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32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33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35.emf"/><Relationship Id="rId5" Type="http://schemas.openxmlformats.org/officeDocument/2006/relationships/oleObject" Target="../embeddings/oleObject39.bin"/><Relationship Id="rId4" Type="http://schemas.openxmlformats.org/officeDocument/2006/relationships/image" Target="../media/image34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oleObject" Target="../embeddings/oleObject1.bin"/><Relationship Id="rId7" Type="http://schemas.openxmlformats.org/officeDocument/2006/relationships/image" Target="../media/image5.emf"/><Relationship Id="rId12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7.emf"/><Relationship Id="rId5" Type="http://schemas.openxmlformats.org/officeDocument/2006/relationships/oleObject" Target="../embeddings/oleObject2.bin"/><Relationship Id="rId10" Type="http://schemas.openxmlformats.org/officeDocument/2006/relationships/oleObject" Target="../embeddings/oleObject5.bin"/><Relationship Id="rId4" Type="http://schemas.openxmlformats.org/officeDocument/2006/relationships/image" Target="../media/image4.emf"/><Relationship Id="rId9" Type="http://schemas.openxmlformats.org/officeDocument/2006/relationships/image" Target="../media/image6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43.emf"/><Relationship Id="rId4" Type="http://schemas.openxmlformats.org/officeDocument/2006/relationships/package" Target="../embeddings/Microsoft_Visio__izimi1.vsdx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emf"/><Relationship Id="rId3" Type="http://schemas.openxmlformats.org/officeDocument/2006/relationships/oleObject" Target="../embeddings/oleObject41.bin"/><Relationship Id="rId7" Type="http://schemas.openxmlformats.org/officeDocument/2006/relationships/package" Target="../embeddings/Microsoft_Visio__izimi3.vs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42.bin"/><Relationship Id="rId5" Type="http://schemas.openxmlformats.org/officeDocument/2006/relationships/image" Target="../media/image44.emf"/><Relationship Id="rId4" Type="http://schemas.openxmlformats.org/officeDocument/2006/relationships/package" Target="../embeddings/Microsoft_Visio__izimi2.vsdx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7" Type="http://schemas.openxmlformats.org/officeDocument/2006/relationships/image" Target="../media/image4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Microsoft_Visio_2003-2010__izimi2.vsd"/><Relationship Id="rId5" Type="http://schemas.openxmlformats.org/officeDocument/2006/relationships/oleObject" Target="../embeddings/oleObject44.bin"/><Relationship Id="rId4" Type="http://schemas.openxmlformats.org/officeDocument/2006/relationships/image" Target="../media/image46.emf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50.emf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://www2.technologyreview.com/news/409597/tr10-probabilistic-chips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8.emf"/><Relationship Id="rId9" Type="http://schemas.openxmlformats.org/officeDocument/2006/relationships/oleObject" Target="../embeddings/oleObject16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884" y="1142999"/>
            <a:ext cx="8915400" cy="1981201"/>
          </a:xfrm>
        </p:spPr>
        <p:txBody>
          <a:bodyPr>
            <a:noAutofit/>
          </a:bodyPr>
          <a:lstStyle/>
          <a:p>
            <a:pPr algn="ctr"/>
            <a:r>
              <a:rPr lang="tr-TR" sz="3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tr-TR" sz="3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tr-TR" sz="3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tr-TR" sz="3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tr-TR" sz="3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tr-TR" sz="3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tr-TR" sz="3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tr-TR" sz="3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3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ELE 523E </a:t>
            </a:r>
            <a:r>
              <a:rPr lang="tr-TR" sz="3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tr-TR" sz="3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3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COMPUTATIONAL</a:t>
            </a:r>
            <a:r>
              <a:rPr lang="tr-TR" sz="3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NANOELECTRONICS</a:t>
            </a:r>
            <a:r>
              <a:rPr lang="tr-TR" sz="3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tr-TR" sz="3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endParaRPr lang="en-US" sz="3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81800" cy="685800"/>
          </a:xfrm>
        </p:spPr>
        <p:txBody>
          <a:bodyPr>
            <a:noAutofit/>
          </a:bodyPr>
          <a:lstStyle/>
          <a:p>
            <a:r>
              <a:rPr lang="tr-TR" sz="2100" dirty="0" smtClean="0"/>
              <a:t>W6</a:t>
            </a:r>
            <a:r>
              <a:rPr lang="en-US" sz="2100" dirty="0" smtClean="0"/>
              <a:t>: </a:t>
            </a:r>
            <a:r>
              <a:rPr lang="en-US" sz="2100" smtClean="0"/>
              <a:t>Probabilistic </a:t>
            </a:r>
            <a:r>
              <a:rPr lang="en-US" sz="2100" smtClean="0"/>
              <a:t>Computing,  </a:t>
            </a:r>
            <a:r>
              <a:rPr lang="en-US" sz="2100" dirty="0" smtClean="0"/>
              <a:t>2</a:t>
            </a:r>
            <a:r>
              <a:rPr lang="tr-TR" sz="2100" dirty="0" smtClean="0"/>
              <a:t>4</a:t>
            </a:r>
            <a:r>
              <a:rPr lang="en-US" sz="2100" dirty="0" smtClean="0"/>
              <a:t>/1</a:t>
            </a:r>
            <a:r>
              <a:rPr lang="tr-TR" sz="2100" dirty="0"/>
              <a:t>0</a:t>
            </a:r>
            <a:r>
              <a:rPr lang="en-US" sz="2100" dirty="0" smtClean="0"/>
              <a:t>/201</a:t>
            </a:r>
            <a:r>
              <a:rPr lang="tr-TR" sz="2100" dirty="0"/>
              <a:t>6</a:t>
            </a:r>
            <a:endParaRPr lang="en-US" sz="2100" dirty="0" smtClean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28600" y="6096000"/>
            <a:ext cx="1752600" cy="685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FALL 201</a:t>
            </a:r>
            <a:r>
              <a:rPr lang="tr-TR" sz="2600" noProof="0" dirty="0">
                <a:solidFill>
                  <a:srgbClr val="FFFFFF"/>
                </a:solidFill>
              </a:rPr>
              <a:t>6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524000" y="2971800"/>
            <a:ext cx="6324600" cy="2286000"/>
          </a:xfrm>
          <a:prstGeom prst="rect">
            <a:avLst/>
          </a:prstGeom>
        </p:spPr>
        <p:txBody>
          <a:bodyPr vert="horz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/>
            </a:r>
            <a:b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</a:br>
            <a:r>
              <a:rPr kumimoji="0" lang="tr-TR" sz="360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Mustafa</a:t>
            </a:r>
            <a:r>
              <a:rPr kumimoji="0" lang="tr-TR" sz="3600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tr-TR" sz="3600" i="0" u="none" strike="noStrike" kern="1200" cap="none" spc="0" normalizeH="0" noProof="0" dirty="0" err="1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Altun</a:t>
            </a:r>
            <a:endParaRPr kumimoji="0" lang="tr-TR" sz="3600" i="0" u="none" strike="noStrike" kern="1200" cap="none" spc="0" normalizeH="0" noProof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algn="ctr">
              <a:lnSpc>
                <a:spcPct val="80000"/>
              </a:lnSpc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n-US" sz="2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charset="0"/>
              </a:rPr>
              <a:t>Electronics </a:t>
            </a:r>
            <a:r>
              <a:rPr lang="en-US" sz="2200" dirty="0">
                <a:solidFill>
                  <a:schemeClr val="bg1">
                    <a:lumMod val="95000"/>
                    <a:lumOff val="5000"/>
                  </a:schemeClr>
                </a:solidFill>
                <a:latin typeface="Arial" charset="0"/>
              </a:rPr>
              <a:t>&amp; Communication </a:t>
            </a:r>
            <a:r>
              <a:rPr lang="en-US" sz="2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charset="0"/>
              </a:rPr>
              <a:t>Engineering</a:t>
            </a:r>
            <a:endParaRPr lang="tr-TR" sz="2200" dirty="0" smtClean="0">
              <a:solidFill>
                <a:schemeClr val="bg1">
                  <a:lumMod val="95000"/>
                  <a:lumOff val="5000"/>
                </a:schemeClr>
              </a:solidFill>
              <a:latin typeface="Arial" charset="0"/>
            </a:endParaRPr>
          </a:p>
          <a:p>
            <a:pPr algn="ctr">
              <a:lnSpc>
                <a:spcPct val="80000"/>
              </a:lnSpc>
              <a:spcBef>
                <a:spcPts val="700"/>
              </a:spcBef>
              <a:buClr>
                <a:schemeClr val="accent2"/>
              </a:buClr>
              <a:buSzPct val="60000"/>
              <a:defRPr/>
            </a:pPr>
            <a:r>
              <a:rPr lang="en-US" sz="2200" dirty="0">
                <a:solidFill>
                  <a:schemeClr val="bg1">
                    <a:lumMod val="95000"/>
                    <a:lumOff val="5000"/>
                  </a:schemeClr>
                </a:solidFill>
                <a:latin typeface="Arial" charset="0"/>
              </a:rPr>
              <a:t>Istanbul Technical </a:t>
            </a:r>
            <a:r>
              <a:rPr lang="en-US" sz="2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charset="0"/>
              </a:rPr>
              <a:t>University</a:t>
            </a:r>
            <a:endParaRPr lang="en-US" sz="2200" dirty="0">
              <a:solidFill>
                <a:schemeClr val="bg1">
                  <a:lumMod val="95000"/>
                  <a:lumOff val="5000"/>
                </a:schemeClr>
              </a:solidFill>
              <a:latin typeface="Arial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endParaRPr kumimoji="0" lang="tr-TR" sz="220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lvl="0" algn="ctr">
              <a:lnSpc>
                <a:spcPct val="80000"/>
              </a:lnSpc>
              <a:spcBef>
                <a:spcPts val="700"/>
              </a:spcBef>
              <a:buClr>
                <a:schemeClr val="accent2"/>
              </a:buClr>
              <a:buSzPct val="60000"/>
            </a:pPr>
            <a:r>
              <a:rPr lang="tr-TR" dirty="0" smtClean="0">
                <a:latin typeface="Arial" pitchFamily="34" charset="0"/>
                <a:cs typeface="Arial" pitchFamily="34" charset="0"/>
                <a:hlinkClick r:id="rId2"/>
              </a:rPr>
              <a:t>Web: </a:t>
            </a:r>
            <a:r>
              <a:rPr lang="en-US" dirty="0" smtClean="0">
                <a:latin typeface="Arial" pitchFamily="34" charset="0"/>
                <a:cs typeface="Arial" pitchFamily="34" charset="0"/>
                <a:hlinkClick r:id="rId2"/>
              </a:rPr>
              <a:t>http://www.ecc.itu.edu.tr/</a:t>
            </a:r>
            <a:endParaRPr kumimoji="0" lang="en-US" i="0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folHlin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9" descr="http://www.iieom.org/ITU_logo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267075"/>
            <a:ext cx="1419225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9" descr="http://www.iieom.org/ITU_logo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7600" y="3276600"/>
            <a:ext cx="1419225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Accuracy of S</a:t>
            </a:r>
            <a:r>
              <a:rPr lang="tr-T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27711" y="1600200"/>
            <a:ext cx="4111752" cy="1905000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tr-TR" sz="1800" b="1" dirty="0" err="1" smtClean="0">
                <a:latin typeface="Arial" pitchFamily="34" charset="0"/>
                <a:cs typeface="Arial" pitchFamily="34" charset="0"/>
              </a:rPr>
              <a:t>Randomly</a:t>
            </a:r>
            <a:r>
              <a:rPr lang="tr-TR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b="1" dirty="0" err="1" smtClean="0">
                <a:latin typeface="Arial" pitchFamily="34" charset="0"/>
                <a:cs typeface="Arial" pitchFamily="34" charset="0"/>
              </a:rPr>
              <a:t>assigning</a:t>
            </a:r>
            <a:r>
              <a:rPr lang="tr-TR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b="1" dirty="0" err="1" smtClean="0">
                <a:latin typeface="Arial" pitchFamily="34" charset="0"/>
                <a:cs typeface="Arial" pitchFamily="34" charset="0"/>
              </a:rPr>
              <a:t>each</a:t>
            </a:r>
            <a:r>
              <a:rPr lang="tr-TR" sz="1800" b="1" dirty="0" smtClean="0">
                <a:latin typeface="Arial" pitchFamily="34" charset="0"/>
                <a:cs typeface="Arial" pitchFamily="34" charset="0"/>
              </a:rPr>
              <a:t> bit </a:t>
            </a:r>
            <a:r>
              <a:rPr lang="tr-TR" sz="1800" b="1" dirty="0" err="1" smtClean="0">
                <a:latin typeface="Arial" pitchFamily="34" charset="0"/>
                <a:cs typeface="Arial" pitchFamily="34" charset="0"/>
              </a:rPr>
              <a:t>value</a:t>
            </a:r>
            <a:endParaRPr lang="tr-TR" sz="18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tr-TR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CONVENTIONAL</a:t>
            </a:r>
            <a:endParaRPr lang="en-US" sz="1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tr-TR" sz="1800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tr-TR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stream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probability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b="1" i="1" dirty="0">
                <a:latin typeface="Arial" pitchFamily="34" charset="0"/>
                <a:cs typeface="Arial" pitchFamily="34" charset="0"/>
              </a:rPr>
              <a:t>p</a:t>
            </a:r>
            <a:r>
              <a:rPr lang="tr-TR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represents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probability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having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1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for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each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bit</a:t>
            </a:r>
            <a:endParaRPr lang="en-US" sz="1800" dirty="0">
              <a:latin typeface="Arial" pitchFamily="34" charset="0"/>
              <a:cs typeface="Arial" pitchFamily="34" charset="0"/>
            </a:endParaRPr>
          </a:p>
          <a:p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stream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has a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binomial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distribution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endParaRPr lang="tr-TR" sz="1800" dirty="0">
              <a:latin typeface="Arial" pitchFamily="34" charset="0"/>
              <a:cs typeface="Arial" pitchFamily="34" charset="0"/>
            </a:endParaRPr>
          </a:p>
          <a:p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pPr lvl="1"/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lvl="1"/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365760" lvl="1" indent="0">
              <a:buNone/>
            </a:pPr>
            <a:endParaRPr lang="tr-TR" sz="2400" dirty="0" smtClean="0">
              <a:latin typeface="Arial" pitchFamily="34" charset="0"/>
              <a:cs typeface="Arial" pitchFamily="34" charset="0"/>
            </a:endParaRPr>
          </a:p>
          <a:p>
            <a:pPr lvl="1"/>
            <a:endParaRPr lang="en-US" sz="2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50554" y="1600201"/>
            <a:ext cx="4111752" cy="1371600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/>
          <a:p>
            <a:pPr algn="ctr">
              <a:buNone/>
            </a:pPr>
            <a:r>
              <a:rPr lang="tr-TR" b="1" dirty="0" err="1" smtClean="0">
                <a:latin typeface="Arial" pitchFamily="34" charset="0"/>
                <a:cs typeface="Arial" pitchFamily="34" charset="0"/>
              </a:rPr>
              <a:t>Randomly</a:t>
            </a:r>
            <a:r>
              <a:rPr lang="tr-TR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b="1" dirty="0" err="1" smtClean="0">
                <a:latin typeface="Arial" pitchFamily="34" charset="0"/>
                <a:cs typeface="Arial" pitchFamily="34" charset="0"/>
              </a:rPr>
              <a:t>shuffling</a:t>
            </a:r>
            <a:r>
              <a:rPr lang="tr-TR" b="1" dirty="0" smtClean="0">
                <a:latin typeface="Arial" pitchFamily="34" charset="0"/>
                <a:cs typeface="Arial" pitchFamily="34" charset="0"/>
              </a:rPr>
              <a:t> a bit </a:t>
            </a:r>
            <a:r>
              <a:rPr lang="tr-TR" b="1" dirty="0" err="1" smtClean="0">
                <a:latin typeface="Arial" pitchFamily="34" charset="0"/>
                <a:cs typeface="Arial" pitchFamily="34" charset="0"/>
              </a:rPr>
              <a:t>stream</a:t>
            </a:r>
            <a:endParaRPr lang="en-US" b="1" dirty="0">
              <a:latin typeface="Arial" pitchFamily="34" charset="0"/>
              <a:cs typeface="Arial" pitchFamily="34" charset="0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endParaRPr lang="tr-TR" dirty="0" smtClean="0">
              <a:latin typeface="Arial" pitchFamily="34" charset="0"/>
              <a:cs typeface="Arial" pitchFamily="34" charset="0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lang="tr-TR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stream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probability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b="1" i="1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represents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(total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number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of 1s)/(total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number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bits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)</a:t>
            </a:r>
            <a:endParaRPr lang="tr-TR" sz="2400" dirty="0" smtClean="0">
              <a:latin typeface="Arial" pitchFamily="34" charset="0"/>
              <a:cs typeface="Arial" pitchFamily="34" charset="0"/>
            </a:endParaRPr>
          </a:p>
          <a:p>
            <a:pPr marL="7772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endParaRPr lang="tr-TR" sz="2400" dirty="0" smtClean="0">
              <a:latin typeface="Arial" pitchFamily="34" charset="0"/>
              <a:cs typeface="Arial" pitchFamily="34" charset="0"/>
            </a:endParaRPr>
          </a:p>
          <a:p>
            <a:pPr marL="7772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endParaRPr lang="tr-TR" sz="2400" dirty="0" smtClean="0">
              <a:latin typeface="Arial" pitchFamily="34" charset="0"/>
              <a:cs typeface="Arial" pitchFamily="34" charset="0"/>
            </a:endParaRPr>
          </a:p>
          <a:p>
            <a:pPr marL="7772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7772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endParaRPr kumimoji="0" lang="tr-TR" sz="24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7772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35430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9271" y="3634196"/>
            <a:ext cx="2996129" cy="2646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430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18" y="3634196"/>
            <a:ext cx="3001999" cy="2677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Dikdörtgen 11"/>
              <p:cNvSpPr/>
              <p:nvPr/>
            </p:nvSpPr>
            <p:spPr>
              <a:xfrm>
                <a:off x="3407591" y="3634195"/>
                <a:ext cx="2348106" cy="1009828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indent="182880" algn="just">
                  <a:lnSpc>
                    <a:spcPct val="95000"/>
                  </a:lnSpc>
                  <a:spcAft>
                    <a:spcPts val="0"/>
                  </a:spcAft>
                  <a:tabLst>
                    <a:tab pos="182880" algn="l"/>
                  </a:tabLst>
                </a:pPr>
                <a:r>
                  <a:rPr lang="tr-TR" spc="-5" dirty="0">
                    <a:latin typeface="Times New Roman" panose="02020603050405020304" pitchFamily="18" charset="0"/>
                    <a:ea typeface="MS Mincho" panose="02020609040205080304" pitchFamily="49" charset="-128"/>
                  </a:rPr>
                  <a:t>C</a:t>
                </a:r>
                <a:r>
                  <a:rPr lang="en-US" spc="-5" dirty="0" err="1" smtClean="0">
                    <a:latin typeface="Times New Roman" panose="02020603050405020304" pitchFamily="18" charset="0"/>
                    <a:ea typeface="MS Mincho" panose="02020609040205080304" pitchFamily="49" charset="-128"/>
                  </a:rPr>
                  <a:t>alculate</a:t>
                </a:r>
                <a:r>
                  <a:rPr lang="en-US" spc="-5" dirty="0" smtClean="0">
                    <a:latin typeface="Times New Roman" panose="02020603050405020304" pitchFamily="18" charset="0"/>
                    <a:ea typeface="MS Mincho" panose="02020609040205080304" pitchFamily="49" charset="-128"/>
                  </a:rPr>
                  <a:t> </a:t>
                </a:r>
                <a:r>
                  <a:rPr lang="en-US" spc="-5" dirty="0" err="1" smtClean="0">
                    <a:latin typeface="Times New Roman" panose="02020603050405020304" pitchFamily="18" charset="0"/>
                    <a:ea typeface="MS Mincho" panose="02020609040205080304" pitchFamily="49" charset="-128"/>
                  </a:rPr>
                  <a:t>th</a:t>
                </a:r>
                <a:r>
                  <a:rPr lang="tr-TR" spc="-5" dirty="0" smtClean="0">
                    <a:latin typeface="Times New Roman" panose="02020603050405020304" pitchFamily="18" charset="0"/>
                    <a:ea typeface="MS Mincho" panose="02020609040205080304" pitchFamily="49" charset="-128"/>
                  </a:rPr>
                  <a:t>e</a:t>
                </a:r>
                <a:r>
                  <a:rPr lang="en-US" spc="-5" dirty="0" smtClean="0">
                    <a:latin typeface="Times New Roman" panose="02020603050405020304" pitchFamily="18" charset="0"/>
                    <a:ea typeface="MS Mincho" panose="02020609040205080304" pitchFamily="49" charset="-128"/>
                  </a:rPr>
                  <a:t> </a:t>
                </a:r>
                <a:r>
                  <a:rPr lang="en-US" spc="-5" dirty="0">
                    <a:latin typeface="Times New Roman" panose="02020603050405020304" pitchFamily="18" charset="0"/>
                    <a:ea typeface="MS Mincho" panose="02020609040205080304" pitchFamily="49" charset="-128"/>
                  </a:rPr>
                  <a:t>error as</a:t>
                </a:r>
                <a:endParaRPr lang="en-US" sz="1400" spc="-5" dirty="0">
                  <a:effectLst/>
                  <a:latin typeface="Times New Roman" panose="02020603050405020304" pitchFamily="18" charset="0"/>
                  <a:ea typeface="MS Mincho" panose="02020609040205080304" pitchFamily="49" charset="-128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pc="-5">
                              <a:effectLst/>
                              <a:latin typeface="Cambria Math" panose="02040503050406030204" pitchFamily="18" charset="0"/>
                              <a:ea typeface="MS Mincho" panose="02020609040205080304" pitchFamily="49" charset="-128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i="1" spc="-5">
                                  <a:effectLst/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𝑧</m:t>
                              </m:r>
                              <m: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 spc="-5">
                                      <a:effectLst/>
                                      <a:latin typeface="Cambria Math" panose="02040503050406030204" pitchFamily="18" charset="0"/>
                                      <a:ea typeface="MS Mincho" panose="02020609040205080304" pitchFamily="49" charset="-128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𝑒𝑥𝑝𝑒𝑐𝑡𝑒𝑑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n-US" i="1" spc="-5">
                                  <a:effectLst/>
                                  <a:latin typeface="Cambria Math" panose="02040503050406030204" pitchFamily="18" charset="0"/>
                                  <a:ea typeface="MS Mincho" panose="02020609040205080304" pitchFamily="49" charset="-128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𝑒𝑥𝑝𝑒𝑐𝑡𝑒𝑑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Dikdörtgen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7591" y="3634195"/>
                <a:ext cx="2348106" cy="1009828"/>
              </a:xfrm>
              <a:prstGeom prst="rect">
                <a:avLst/>
              </a:prstGeom>
              <a:blipFill rotWithShape="0">
                <a:blip r:embed="rId5"/>
                <a:stretch>
                  <a:fillRect t="-35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Dikdörtgen 12"/>
          <p:cNvSpPr/>
          <p:nvPr/>
        </p:nvSpPr>
        <p:spPr>
          <a:xfrm>
            <a:off x="3244017" y="3137528"/>
            <a:ext cx="2590691" cy="3554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182880" algn="just">
              <a:lnSpc>
                <a:spcPct val="95000"/>
              </a:lnSpc>
              <a:spcAft>
                <a:spcPts val="0"/>
              </a:spcAft>
              <a:tabLst>
                <a:tab pos="182880" algn="l"/>
              </a:tabLst>
            </a:pPr>
            <a:r>
              <a:rPr lang="tr-TR" spc="-5" dirty="0" err="1" smtClean="0">
                <a:latin typeface="Times New Roman" panose="02020603050405020304" pitchFamily="18" charset="0"/>
                <a:ea typeface="MS Mincho" panose="02020609040205080304" pitchFamily="49" charset="-128"/>
              </a:rPr>
              <a:t>Calculate</a:t>
            </a:r>
            <a:r>
              <a:rPr lang="tr-TR" spc="-5" dirty="0" smtClean="0"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tr-TR" spc="-5" dirty="0" err="1" smtClean="0">
                <a:latin typeface="Times New Roman" panose="02020603050405020304" pitchFamily="18" charset="0"/>
                <a:ea typeface="MS Mincho" panose="02020609040205080304" pitchFamily="49" charset="-128"/>
              </a:rPr>
              <a:t>the</a:t>
            </a:r>
            <a:r>
              <a:rPr lang="tr-TR" spc="-5" dirty="0" smtClean="0"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tr-TR" spc="-5" dirty="0" err="1" smtClean="0">
                <a:latin typeface="Times New Roman" panose="02020603050405020304" pitchFamily="18" charset="0"/>
                <a:ea typeface="MS Mincho" panose="02020609040205080304" pitchFamily="49" charset="-128"/>
              </a:rPr>
              <a:t>error</a:t>
            </a:r>
            <a:r>
              <a:rPr lang="tr-TR" spc="-5" dirty="0" smtClean="0">
                <a:latin typeface="Times New Roman" panose="02020603050405020304" pitchFamily="18" charset="0"/>
                <a:ea typeface="MS Mincho" panose="02020609040205080304" pitchFamily="49" charset="-128"/>
              </a:rPr>
              <a:t> rate? </a:t>
            </a:r>
            <a:endParaRPr lang="en-US" dirty="0"/>
          </a:p>
        </p:txBody>
      </p:sp>
      <p:graphicFrame>
        <p:nvGraphicFramePr>
          <p:cNvPr id="1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7004449"/>
              </p:ext>
            </p:extLst>
          </p:nvPr>
        </p:nvGraphicFramePr>
        <p:xfrm>
          <a:off x="3522337" y="4800452"/>
          <a:ext cx="2118614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370" name="Visio" r:id="rId7" imgW="944827" imgH="640127" progId="Visio.Drawing.11">
                  <p:embed/>
                </p:oleObj>
              </mc:Choice>
              <mc:Fallback>
                <p:oleObj name="Visio" r:id="rId7" imgW="944827" imgH="640127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2337" y="4800452"/>
                        <a:ext cx="2118614" cy="144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27"/>
          <p:cNvSpPr txBox="1"/>
          <p:nvPr/>
        </p:nvSpPr>
        <p:spPr>
          <a:xfrm>
            <a:off x="4044477" y="5157720"/>
            <a:ext cx="1074333" cy="5316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b="1" dirty="0" smtClean="0">
                <a:latin typeface="Arial" pitchFamily="34" charset="0"/>
                <a:cs typeface="Arial" pitchFamily="34" charset="0"/>
              </a:rPr>
              <a:t>AND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38793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Randomly Assigning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733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2733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5630554"/>
              </p:ext>
            </p:extLst>
          </p:nvPr>
        </p:nvGraphicFramePr>
        <p:xfrm>
          <a:off x="3547986" y="4572000"/>
          <a:ext cx="2788479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6377" name="Visio" r:id="rId3" imgW="957210" imgH="655129" progId="Visio.Drawing.11">
                  <p:embed/>
                </p:oleObj>
              </mc:Choice>
              <mc:Fallback>
                <p:oleObj name="Visio" r:id="rId3" imgW="957210" imgH="655129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7986" y="4572000"/>
                        <a:ext cx="2788479" cy="1905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 Box 17"/>
          <p:cNvSpPr txBox="1">
            <a:spLocks noChangeArrowheads="1"/>
          </p:cNvSpPr>
          <p:nvPr/>
        </p:nvSpPr>
        <p:spPr bwMode="auto">
          <a:xfrm>
            <a:off x="2483780" y="4777145"/>
            <a:ext cx="114807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tr-TR" sz="3200" dirty="0" smtClean="0">
                <a:solidFill>
                  <a:srgbClr val="000000"/>
                </a:solidFill>
              </a:rPr>
              <a:t>x=</a:t>
            </a:r>
            <a:r>
              <a:rPr lang="tr-TR" sz="3200" b="0" i="0" dirty="0" smtClean="0">
                <a:solidFill>
                  <a:srgbClr val="000000"/>
                </a:solidFill>
              </a:rPr>
              <a:t>2/4</a:t>
            </a:r>
            <a:endParaRPr lang="en-US" sz="3200" b="0" i="0" baseline="-25000" dirty="0">
              <a:solidFill>
                <a:srgbClr val="000000"/>
              </a:solidFill>
            </a:endParaRPr>
          </a:p>
        </p:txBody>
      </p:sp>
      <p:sp>
        <p:nvSpPr>
          <p:cNvPr id="25" name="Text Box 17"/>
          <p:cNvSpPr txBox="1">
            <a:spLocks noChangeArrowheads="1"/>
          </p:cNvSpPr>
          <p:nvPr/>
        </p:nvSpPr>
        <p:spPr bwMode="auto">
          <a:xfrm>
            <a:off x="2506222" y="5438120"/>
            <a:ext cx="112562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tr-TR" sz="3200" dirty="0" smtClean="0">
                <a:solidFill>
                  <a:srgbClr val="000000"/>
                </a:solidFill>
              </a:rPr>
              <a:t>y=</a:t>
            </a:r>
            <a:r>
              <a:rPr lang="tr-TR" sz="3200" b="0" i="0" dirty="0" smtClean="0">
                <a:solidFill>
                  <a:srgbClr val="000000"/>
                </a:solidFill>
              </a:rPr>
              <a:t>2/4</a:t>
            </a:r>
            <a:endParaRPr lang="en-US" sz="3200" b="0" i="0" baseline="-25000" dirty="0">
              <a:solidFill>
                <a:srgbClr val="00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312581" y="5158145"/>
            <a:ext cx="10743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b="1" dirty="0" smtClean="0">
                <a:latin typeface="Arial" pitchFamily="34" charset="0"/>
                <a:cs typeface="Arial" pitchFamily="34" charset="0"/>
              </a:rPr>
              <a:t>AND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584345" y="1676400"/>
            <a:ext cx="8077200" cy="4953000"/>
          </a:xfrm>
          <a:prstGeom prst="rect">
            <a:avLst/>
          </a:prstGeom>
          <a:noFill/>
          <a:ln w="38100">
            <a:solidFill>
              <a:srgbClr val="00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chemeClr val="folHlink"/>
              </a:solidFill>
              <a:latin typeface="Times New Roman" pitchFamily="18" charset="0"/>
            </a:endParaRPr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584345" y="1676400"/>
            <a:ext cx="1447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6600"/>
                </a:solidFill>
                <a:latin typeface="Times New Roman" pitchFamily="18" charset="0"/>
              </a:rPr>
              <a:t>Example</a:t>
            </a:r>
            <a:r>
              <a:rPr lang="en-US" sz="2400" b="1" dirty="0" smtClean="0">
                <a:solidFill>
                  <a:srgbClr val="006600"/>
                </a:solidFill>
                <a:latin typeface="Times New Roman" pitchFamily="18" charset="0"/>
              </a:rPr>
              <a:t>:</a:t>
            </a:r>
            <a:endParaRPr lang="en-US" sz="2400" b="1" baseline="-25000" dirty="0">
              <a:latin typeface="Times New Roman" pitchFamily="18" charset="0"/>
            </a:endParaRPr>
          </a:p>
        </p:txBody>
      </p:sp>
      <p:sp>
        <p:nvSpPr>
          <p:cNvPr id="18" name="TextBox 10"/>
          <p:cNvSpPr txBox="1"/>
          <p:nvPr/>
        </p:nvSpPr>
        <p:spPr>
          <a:xfrm>
            <a:off x="1879745" y="1718102"/>
            <a:ext cx="685800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100" dirty="0" err="1" smtClean="0">
                <a:latin typeface="Arial" pitchFamily="34" charset="0"/>
                <a:cs typeface="Arial" pitchFamily="34" charset="0"/>
              </a:rPr>
              <a:t>Consider</a:t>
            </a:r>
            <a:r>
              <a:rPr lang="tr-TR" sz="2100" dirty="0" smtClean="0">
                <a:latin typeface="Arial" pitchFamily="34" charset="0"/>
                <a:cs typeface="Arial" pitchFamily="34" charset="0"/>
              </a:rPr>
              <a:t> 4-bit </a:t>
            </a:r>
            <a:r>
              <a:rPr lang="tr-TR" sz="2100" dirty="0" err="1" smtClean="0">
                <a:latin typeface="Arial" pitchFamily="34" charset="0"/>
                <a:cs typeface="Arial" pitchFamily="34" charset="0"/>
              </a:rPr>
              <a:t>input</a:t>
            </a:r>
            <a:r>
              <a:rPr lang="tr-TR" sz="2100" dirty="0" smtClean="0">
                <a:latin typeface="Arial" pitchFamily="34" charset="0"/>
                <a:cs typeface="Arial" pitchFamily="34" charset="0"/>
              </a:rPr>
              <a:t> bit </a:t>
            </a:r>
            <a:r>
              <a:rPr lang="tr-TR" sz="2100" dirty="0" err="1" smtClean="0">
                <a:latin typeface="Arial" pitchFamily="34" charset="0"/>
                <a:cs typeface="Arial" pitchFamily="34" charset="0"/>
              </a:rPr>
              <a:t>streams</a:t>
            </a:r>
            <a:r>
              <a:rPr lang="tr-TR" sz="2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1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tr-TR" sz="2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100" dirty="0" err="1" smtClean="0">
                <a:latin typeface="Arial" pitchFamily="34" charset="0"/>
                <a:cs typeface="Arial" pitchFamily="34" charset="0"/>
              </a:rPr>
              <a:t>and</a:t>
            </a:r>
            <a:r>
              <a:rPr lang="tr-TR" sz="2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1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tr-TR" sz="2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100" dirty="0" err="1" smtClean="0">
                <a:latin typeface="Arial" pitchFamily="34" charset="0"/>
                <a:cs typeface="Arial" pitchFamily="34" charset="0"/>
              </a:rPr>
              <a:t>such</a:t>
            </a:r>
            <a:r>
              <a:rPr lang="tr-TR" sz="2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100" dirty="0" err="1" smtClean="0">
                <a:latin typeface="Arial" pitchFamily="34" charset="0"/>
                <a:cs typeface="Arial" pitchFamily="34" charset="0"/>
              </a:rPr>
              <a:t>that</a:t>
            </a:r>
            <a:r>
              <a:rPr lang="tr-TR" sz="2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100" dirty="0" err="1" smtClean="0">
                <a:latin typeface="Arial" pitchFamily="34" charset="0"/>
                <a:cs typeface="Arial" pitchFamily="34" charset="0"/>
              </a:rPr>
              <a:t>each</a:t>
            </a:r>
            <a:r>
              <a:rPr lang="tr-TR" sz="2100" dirty="0" smtClean="0">
                <a:latin typeface="Arial" pitchFamily="34" charset="0"/>
                <a:cs typeface="Arial" pitchFamily="34" charset="0"/>
              </a:rPr>
              <a:t> bit is 1 </a:t>
            </a:r>
            <a:r>
              <a:rPr lang="tr-TR" sz="2100" dirty="0" err="1" smtClean="0">
                <a:latin typeface="Arial" pitchFamily="34" charset="0"/>
                <a:cs typeface="Arial" pitchFamily="34" charset="0"/>
              </a:rPr>
              <a:t>with</a:t>
            </a:r>
            <a:r>
              <a:rPr lang="tr-TR" sz="2100" dirty="0" smtClean="0">
                <a:latin typeface="Arial" pitchFamily="34" charset="0"/>
                <a:cs typeface="Arial" pitchFamily="34" charset="0"/>
              </a:rPr>
              <a:t> an </a:t>
            </a:r>
            <a:r>
              <a:rPr lang="tr-TR" sz="2100" dirty="0" err="1" smtClean="0">
                <a:latin typeface="Arial" pitchFamily="34" charset="0"/>
                <a:cs typeface="Arial" pitchFamily="34" charset="0"/>
              </a:rPr>
              <a:t>independent</a:t>
            </a:r>
            <a:r>
              <a:rPr lang="tr-TR" sz="2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100" dirty="0" err="1" smtClean="0">
                <a:latin typeface="Arial" pitchFamily="34" charset="0"/>
                <a:cs typeface="Arial" pitchFamily="34" charset="0"/>
              </a:rPr>
              <a:t>probability</a:t>
            </a:r>
            <a:r>
              <a:rPr lang="tr-TR" sz="21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en-US" sz="23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tr-TR" sz="23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=1/2</a:t>
            </a:r>
            <a:r>
              <a:rPr lang="tr-TR" sz="21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100" dirty="0" err="1" smtClean="0">
                <a:latin typeface="Arial" pitchFamily="34" charset="0"/>
                <a:cs typeface="Arial" pitchFamily="34" charset="0"/>
              </a:rPr>
              <a:t>Find</a:t>
            </a:r>
            <a:r>
              <a:rPr lang="tr-TR" sz="2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1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2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100" dirty="0" err="1" smtClean="0">
                <a:latin typeface="Arial" pitchFamily="34" charset="0"/>
                <a:cs typeface="Arial" pitchFamily="34" charset="0"/>
              </a:rPr>
              <a:t>probability</a:t>
            </a:r>
            <a:r>
              <a:rPr lang="tr-TR" sz="21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tr-TR" sz="2100" dirty="0" err="1" smtClean="0">
                <a:latin typeface="Arial" pitchFamily="34" charset="0"/>
                <a:cs typeface="Arial" pitchFamily="34" charset="0"/>
              </a:rPr>
              <a:t>accurate</a:t>
            </a:r>
            <a:r>
              <a:rPr lang="tr-TR" sz="2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100" dirty="0" err="1" smtClean="0">
                <a:latin typeface="Arial" pitchFamily="34" charset="0"/>
                <a:cs typeface="Arial" pitchFamily="34" charset="0"/>
              </a:rPr>
              <a:t>computation</a:t>
            </a:r>
            <a:r>
              <a:rPr lang="tr-TR" sz="2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1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z=</a:t>
            </a:r>
            <a:r>
              <a:rPr lang="tr-TR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1/4</a:t>
            </a:r>
            <a:r>
              <a:rPr lang="tr-TR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100" dirty="0" err="1">
                <a:latin typeface="Arial" pitchFamily="34" charset="0"/>
                <a:cs typeface="Arial" pitchFamily="34" charset="0"/>
              </a:rPr>
              <a:t>Find</a:t>
            </a:r>
            <a:r>
              <a:rPr lang="tr-TR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100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tr-TR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100" dirty="0" err="1">
                <a:latin typeface="Arial" pitchFamily="34" charset="0"/>
                <a:cs typeface="Arial" pitchFamily="34" charset="0"/>
              </a:rPr>
              <a:t>probability</a:t>
            </a:r>
            <a:r>
              <a:rPr lang="tr-TR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100" dirty="0" smtClean="0">
                <a:latin typeface="Arial" pitchFamily="34" charset="0"/>
                <a:cs typeface="Arial" pitchFamily="34" charset="0"/>
              </a:rPr>
              <a:t>of </a:t>
            </a:r>
            <a:r>
              <a:rPr lang="tr-TR" sz="2100" dirty="0" err="1" smtClean="0">
                <a:latin typeface="Arial" pitchFamily="34" charset="0"/>
                <a:cs typeface="Arial" pitchFamily="34" charset="0"/>
              </a:rPr>
              <a:t>having</a:t>
            </a:r>
            <a:r>
              <a:rPr lang="tr-TR" sz="2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1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z=</a:t>
            </a:r>
            <a:r>
              <a:rPr lang="tr-TR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tr-TR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/4</a:t>
            </a:r>
            <a:r>
              <a:rPr lang="tr-TR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100" dirty="0" err="1">
                <a:latin typeface="Arial" pitchFamily="34" charset="0"/>
                <a:cs typeface="Arial" pitchFamily="34" charset="0"/>
              </a:rPr>
              <a:t>Find</a:t>
            </a:r>
            <a:r>
              <a:rPr lang="tr-TR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100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tr-TR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100" dirty="0" err="1">
                <a:latin typeface="Arial" pitchFamily="34" charset="0"/>
                <a:cs typeface="Arial" pitchFamily="34" charset="0"/>
              </a:rPr>
              <a:t>probability</a:t>
            </a:r>
            <a:r>
              <a:rPr lang="tr-TR" sz="2100" dirty="0">
                <a:latin typeface="Arial" pitchFamily="34" charset="0"/>
                <a:cs typeface="Arial" pitchFamily="34" charset="0"/>
              </a:rPr>
              <a:t> of </a:t>
            </a:r>
            <a:r>
              <a:rPr lang="tr-TR" sz="2100" dirty="0" err="1">
                <a:latin typeface="Arial" pitchFamily="34" charset="0"/>
                <a:cs typeface="Arial" pitchFamily="34" charset="0"/>
              </a:rPr>
              <a:t>having</a:t>
            </a:r>
            <a:r>
              <a:rPr lang="tr-TR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1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z=</a:t>
            </a:r>
            <a:r>
              <a:rPr lang="tr-TR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2/4</a:t>
            </a:r>
            <a:r>
              <a:rPr lang="tr-TR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100" dirty="0" err="1">
                <a:latin typeface="Arial" pitchFamily="34" charset="0"/>
                <a:cs typeface="Arial" pitchFamily="34" charset="0"/>
              </a:rPr>
              <a:t>Find</a:t>
            </a:r>
            <a:r>
              <a:rPr lang="tr-TR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100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tr-TR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100" dirty="0" err="1">
                <a:latin typeface="Arial" pitchFamily="34" charset="0"/>
                <a:cs typeface="Arial" pitchFamily="34" charset="0"/>
              </a:rPr>
              <a:t>probability</a:t>
            </a:r>
            <a:r>
              <a:rPr lang="tr-TR" sz="2100" dirty="0">
                <a:latin typeface="Arial" pitchFamily="34" charset="0"/>
                <a:cs typeface="Arial" pitchFamily="34" charset="0"/>
              </a:rPr>
              <a:t> of </a:t>
            </a:r>
            <a:r>
              <a:rPr lang="tr-TR" sz="2100" dirty="0" err="1">
                <a:latin typeface="Arial" pitchFamily="34" charset="0"/>
                <a:cs typeface="Arial" pitchFamily="34" charset="0"/>
              </a:rPr>
              <a:t>having</a:t>
            </a:r>
            <a:r>
              <a:rPr lang="tr-TR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1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z=</a:t>
            </a:r>
            <a:r>
              <a:rPr lang="tr-TR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3/4</a:t>
            </a:r>
            <a:r>
              <a:rPr lang="tr-TR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100" dirty="0" err="1">
                <a:latin typeface="Arial" pitchFamily="34" charset="0"/>
                <a:cs typeface="Arial" pitchFamily="34" charset="0"/>
              </a:rPr>
              <a:t>Find</a:t>
            </a:r>
            <a:r>
              <a:rPr lang="tr-TR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100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tr-TR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100" dirty="0" err="1">
                <a:latin typeface="Arial" pitchFamily="34" charset="0"/>
                <a:cs typeface="Arial" pitchFamily="34" charset="0"/>
              </a:rPr>
              <a:t>probability</a:t>
            </a:r>
            <a:r>
              <a:rPr lang="tr-TR" sz="2100" dirty="0">
                <a:latin typeface="Arial" pitchFamily="34" charset="0"/>
                <a:cs typeface="Arial" pitchFamily="34" charset="0"/>
              </a:rPr>
              <a:t> of </a:t>
            </a:r>
            <a:r>
              <a:rPr lang="tr-TR" sz="2100" dirty="0" err="1">
                <a:latin typeface="Arial" pitchFamily="34" charset="0"/>
                <a:cs typeface="Arial" pitchFamily="34" charset="0"/>
              </a:rPr>
              <a:t>having</a:t>
            </a:r>
            <a:r>
              <a:rPr lang="tr-TR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1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z=</a:t>
            </a:r>
            <a:r>
              <a:rPr lang="tr-TR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4/4</a:t>
            </a:r>
            <a:r>
              <a:rPr lang="tr-TR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100" dirty="0" err="1" smtClean="0">
                <a:latin typeface="Arial" pitchFamily="34" charset="0"/>
                <a:cs typeface="Arial" pitchFamily="34" charset="0"/>
              </a:rPr>
              <a:t>Find</a:t>
            </a:r>
            <a:r>
              <a:rPr lang="tr-TR" sz="2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100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tr-TR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100" dirty="0" err="1" smtClean="0">
                <a:latin typeface="Arial" pitchFamily="34" charset="0"/>
                <a:cs typeface="Arial" pitchFamily="34" charset="0"/>
              </a:rPr>
              <a:t>everage</a:t>
            </a:r>
            <a:r>
              <a:rPr lang="tr-TR" sz="2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100" dirty="0" err="1" smtClean="0">
                <a:latin typeface="Arial" pitchFamily="34" charset="0"/>
                <a:cs typeface="Arial" pitchFamily="34" charset="0"/>
              </a:rPr>
              <a:t>error</a:t>
            </a:r>
            <a:r>
              <a:rPr lang="tr-TR" sz="2100" dirty="0" smtClean="0">
                <a:latin typeface="Arial" pitchFamily="34" charset="0"/>
                <a:cs typeface="Arial" pitchFamily="34" charset="0"/>
              </a:rPr>
              <a:t> rate. </a:t>
            </a:r>
            <a:endParaRPr lang="tr-TR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 Box 17"/>
          <p:cNvSpPr txBox="1">
            <a:spLocks noChangeArrowheads="1"/>
          </p:cNvSpPr>
          <p:nvPr/>
        </p:nvSpPr>
        <p:spPr bwMode="auto">
          <a:xfrm>
            <a:off x="6284434" y="5079823"/>
            <a:ext cx="34496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tr-TR" sz="3200" dirty="0" smtClean="0">
                <a:solidFill>
                  <a:srgbClr val="000000"/>
                </a:solidFill>
              </a:rPr>
              <a:t>z</a:t>
            </a:r>
            <a:endParaRPr lang="en-US" sz="3200" b="0" i="0" baseline="-25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7177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7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7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7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8" grpId="0"/>
      <p:bldP spid="16" grpId="0" animBg="1"/>
      <p:bldP spid="17" grpId="0"/>
      <p:bldP spid="18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Randomly</a:t>
            </a:r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Shuffling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733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27330" name="Object 2"/>
          <p:cNvGraphicFramePr>
            <a:graphicFrameLocks noChangeAspect="1"/>
          </p:cNvGraphicFramePr>
          <p:nvPr/>
        </p:nvGraphicFramePr>
        <p:xfrm>
          <a:off x="3547986" y="4572000"/>
          <a:ext cx="2788479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23" name="Visio" r:id="rId3" imgW="957210" imgH="655129" progId="Visio.Drawing.11">
                  <p:embed/>
                </p:oleObj>
              </mc:Choice>
              <mc:Fallback>
                <p:oleObj name="Visio" r:id="rId3" imgW="957210" imgH="655129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7986" y="4572000"/>
                        <a:ext cx="2788479" cy="1905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 Box 17"/>
          <p:cNvSpPr txBox="1">
            <a:spLocks noChangeArrowheads="1"/>
          </p:cNvSpPr>
          <p:nvPr/>
        </p:nvSpPr>
        <p:spPr bwMode="auto">
          <a:xfrm>
            <a:off x="2483780" y="4777145"/>
            <a:ext cx="114807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tr-TR" sz="3200" dirty="0" smtClean="0">
                <a:solidFill>
                  <a:srgbClr val="000000"/>
                </a:solidFill>
              </a:rPr>
              <a:t>x=</a:t>
            </a:r>
            <a:r>
              <a:rPr lang="tr-TR" sz="3200" b="0" i="0" dirty="0" smtClean="0">
                <a:solidFill>
                  <a:srgbClr val="000000"/>
                </a:solidFill>
              </a:rPr>
              <a:t>2/4</a:t>
            </a:r>
            <a:endParaRPr lang="en-US" sz="3200" b="0" i="0" baseline="-25000" dirty="0">
              <a:solidFill>
                <a:srgbClr val="000000"/>
              </a:solidFill>
            </a:endParaRPr>
          </a:p>
        </p:txBody>
      </p:sp>
      <p:sp>
        <p:nvSpPr>
          <p:cNvPr id="25" name="Text Box 17"/>
          <p:cNvSpPr txBox="1">
            <a:spLocks noChangeArrowheads="1"/>
          </p:cNvSpPr>
          <p:nvPr/>
        </p:nvSpPr>
        <p:spPr bwMode="auto">
          <a:xfrm>
            <a:off x="2506222" y="5438120"/>
            <a:ext cx="112562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tr-TR" sz="3200" dirty="0" smtClean="0">
                <a:solidFill>
                  <a:srgbClr val="000000"/>
                </a:solidFill>
              </a:rPr>
              <a:t>y=</a:t>
            </a:r>
            <a:r>
              <a:rPr lang="tr-TR" sz="3200" b="0" i="0" dirty="0" smtClean="0">
                <a:solidFill>
                  <a:srgbClr val="000000"/>
                </a:solidFill>
              </a:rPr>
              <a:t>2/4</a:t>
            </a:r>
            <a:endParaRPr lang="en-US" sz="3200" b="0" i="0" baseline="-25000" dirty="0">
              <a:solidFill>
                <a:srgbClr val="00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312581" y="5158145"/>
            <a:ext cx="10743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b="1" dirty="0" smtClean="0">
                <a:latin typeface="Arial" pitchFamily="34" charset="0"/>
                <a:cs typeface="Arial" pitchFamily="34" charset="0"/>
              </a:rPr>
              <a:t>AND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584345" y="1676400"/>
            <a:ext cx="8077200" cy="4953000"/>
          </a:xfrm>
          <a:prstGeom prst="rect">
            <a:avLst/>
          </a:prstGeom>
          <a:noFill/>
          <a:ln w="38100">
            <a:solidFill>
              <a:srgbClr val="00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chemeClr val="folHlink"/>
              </a:solidFill>
              <a:latin typeface="Times New Roman" pitchFamily="18" charset="0"/>
            </a:endParaRPr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584345" y="1676400"/>
            <a:ext cx="1447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6600"/>
                </a:solidFill>
                <a:latin typeface="Times New Roman" pitchFamily="18" charset="0"/>
              </a:rPr>
              <a:t>Example</a:t>
            </a:r>
            <a:r>
              <a:rPr lang="en-US" sz="2400" b="1" dirty="0" smtClean="0">
                <a:solidFill>
                  <a:srgbClr val="006600"/>
                </a:solidFill>
                <a:latin typeface="Times New Roman" pitchFamily="18" charset="0"/>
              </a:rPr>
              <a:t>:</a:t>
            </a:r>
            <a:endParaRPr lang="en-US" sz="2400" b="1" baseline="-25000" dirty="0">
              <a:latin typeface="Times New Roman" pitchFamily="18" charset="0"/>
            </a:endParaRPr>
          </a:p>
        </p:txBody>
      </p:sp>
      <p:sp>
        <p:nvSpPr>
          <p:cNvPr id="18" name="TextBox 10"/>
          <p:cNvSpPr txBox="1"/>
          <p:nvPr/>
        </p:nvSpPr>
        <p:spPr>
          <a:xfrm>
            <a:off x="1879745" y="1718102"/>
            <a:ext cx="6858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100" dirty="0" err="1" smtClean="0">
                <a:latin typeface="Arial" pitchFamily="34" charset="0"/>
                <a:cs typeface="Arial" pitchFamily="34" charset="0"/>
              </a:rPr>
              <a:t>Consider</a:t>
            </a:r>
            <a:r>
              <a:rPr lang="tr-TR" sz="2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100" dirty="0" err="1" smtClean="0">
                <a:latin typeface="Arial" pitchFamily="34" charset="0"/>
                <a:cs typeface="Arial" pitchFamily="34" charset="0"/>
              </a:rPr>
              <a:t>randomly</a:t>
            </a:r>
            <a:r>
              <a:rPr lang="tr-TR" sz="2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100" dirty="0" err="1" smtClean="0">
                <a:latin typeface="Arial" pitchFamily="34" charset="0"/>
                <a:cs typeface="Arial" pitchFamily="34" charset="0"/>
              </a:rPr>
              <a:t>distributed</a:t>
            </a:r>
            <a:r>
              <a:rPr lang="tr-TR" sz="2100" dirty="0" smtClean="0">
                <a:latin typeface="Arial" pitchFamily="34" charset="0"/>
                <a:cs typeface="Arial" pitchFamily="34" charset="0"/>
              </a:rPr>
              <a:t> 4-bit </a:t>
            </a:r>
            <a:r>
              <a:rPr lang="tr-TR" sz="2100" dirty="0" err="1" smtClean="0">
                <a:latin typeface="Arial" pitchFamily="34" charset="0"/>
                <a:cs typeface="Arial" pitchFamily="34" charset="0"/>
              </a:rPr>
              <a:t>input</a:t>
            </a:r>
            <a:r>
              <a:rPr lang="tr-TR" sz="2100" dirty="0" smtClean="0">
                <a:latin typeface="Arial" pitchFamily="34" charset="0"/>
                <a:cs typeface="Arial" pitchFamily="34" charset="0"/>
              </a:rPr>
              <a:t> bit </a:t>
            </a:r>
            <a:r>
              <a:rPr lang="tr-TR" sz="2100" dirty="0" err="1" smtClean="0">
                <a:latin typeface="Arial" pitchFamily="34" charset="0"/>
                <a:cs typeface="Arial" pitchFamily="34" charset="0"/>
              </a:rPr>
              <a:t>streams</a:t>
            </a:r>
            <a:r>
              <a:rPr lang="tr-TR" sz="2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1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tr-TR" sz="2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100" dirty="0" err="1" smtClean="0">
                <a:latin typeface="Arial" pitchFamily="34" charset="0"/>
                <a:cs typeface="Arial" pitchFamily="34" charset="0"/>
              </a:rPr>
              <a:t>and</a:t>
            </a:r>
            <a:r>
              <a:rPr lang="tr-TR" sz="2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1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tr-TR" sz="2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100" dirty="0" err="1" smtClean="0">
                <a:latin typeface="Arial" pitchFamily="34" charset="0"/>
                <a:cs typeface="Arial" pitchFamily="34" charset="0"/>
              </a:rPr>
              <a:t>such</a:t>
            </a:r>
            <a:r>
              <a:rPr lang="tr-TR" sz="2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100" dirty="0" err="1" smtClean="0">
                <a:latin typeface="Arial" pitchFamily="34" charset="0"/>
                <a:cs typeface="Arial" pitchFamily="34" charset="0"/>
              </a:rPr>
              <a:t>that</a:t>
            </a:r>
            <a:r>
              <a:rPr lang="tr-TR" sz="2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100" dirty="0" err="1" smtClean="0">
                <a:latin typeface="Arial" pitchFamily="34" charset="0"/>
                <a:cs typeface="Arial" pitchFamily="34" charset="0"/>
              </a:rPr>
              <a:t>half</a:t>
            </a:r>
            <a:r>
              <a:rPr lang="tr-TR" sz="21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tr-TR" sz="2100" dirty="0" err="1" smtClean="0">
                <a:latin typeface="Arial" pitchFamily="34" charset="0"/>
                <a:cs typeface="Arial" pitchFamily="34" charset="0"/>
              </a:rPr>
              <a:t>its</a:t>
            </a:r>
            <a:r>
              <a:rPr lang="tr-TR" sz="2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100" dirty="0" err="1" smtClean="0">
                <a:latin typeface="Arial" pitchFamily="34" charset="0"/>
                <a:cs typeface="Arial" pitchFamily="34" charset="0"/>
              </a:rPr>
              <a:t>bits</a:t>
            </a:r>
            <a:r>
              <a:rPr lang="tr-TR" sz="2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100" dirty="0" err="1" smtClean="0">
                <a:latin typeface="Arial" pitchFamily="34" charset="0"/>
                <a:cs typeface="Arial" pitchFamily="34" charset="0"/>
              </a:rPr>
              <a:t>are</a:t>
            </a:r>
            <a:r>
              <a:rPr lang="tr-TR" sz="2100" dirty="0" smtClean="0">
                <a:latin typeface="Arial" pitchFamily="34" charset="0"/>
                <a:cs typeface="Arial" pitchFamily="34" charset="0"/>
              </a:rPr>
              <a:t> 1 </a:t>
            </a:r>
            <a:r>
              <a:rPr lang="tr-TR" sz="2100" dirty="0" err="1" smtClean="0">
                <a:latin typeface="Arial" pitchFamily="34" charset="0"/>
                <a:cs typeface="Arial" pitchFamily="34" charset="0"/>
              </a:rPr>
              <a:t>and</a:t>
            </a:r>
            <a:r>
              <a:rPr lang="tr-TR" sz="2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1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2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100" dirty="0" err="1" smtClean="0">
                <a:latin typeface="Arial" pitchFamily="34" charset="0"/>
                <a:cs typeface="Arial" pitchFamily="34" charset="0"/>
              </a:rPr>
              <a:t>other</a:t>
            </a:r>
            <a:r>
              <a:rPr lang="tr-TR" sz="2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100" dirty="0" err="1" smtClean="0">
                <a:latin typeface="Arial" pitchFamily="34" charset="0"/>
                <a:cs typeface="Arial" pitchFamily="34" charset="0"/>
              </a:rPr>
              <a:t>half</a:t>
            </a:r>
            <a:r>
              <a:rPr lang="tr-TR" sz="2100" dirty="0" smtClean="0">
                <a:latin typeface="Arial" pitchFamily="34" charset="0"/>
                <a:cs typeface="Arial" pitchFamily="34" charset="0"/>
              </a:rPr>
              <a:t> 0.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100" dirty="0" err="1" smtClean="0">
                <a:latin typeface="Arial" pitchFamily="34" charset="0"/>
                <a:cs typeface="Arial" pitchFamily="34" charset="0"/>
              </a:rPr>
              <a:t>Find</a:t>
            </a:r>
            <a:r>
              <a:rPr lang="tr-TR" sz="2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1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2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100" dirty="0" err="1" smtClean="0">
                <a:latin typeface="Arial" pitchFamily="34" charset="0"/>
                <a:cs typeface="Arial" pitchFamily="34" charset="0"/>
              </a:rPr>
              <a:t>probability</a:t>
            </a:r>
            <a:r>
              <a:rPr lang="tr-TR" sz="21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tr-TR" sz="2100" dirty="0" err="1" smtClean="0">
                <a:latin typeface="Arial" pitchFamily="34" charset="0"/>
                <a:cs typeface="Arial" pitchFamily="34" charset="0"/>
              </a:rPr>
              <a:t>accurate</a:t>
            </a:r>
            <a:r>
              <a:rPr lang="tr-TR" sz="2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100" dirty="0" err="1" smtClean="0">
                <a:latin typeface="Arial" pitchFamily="34" charset="0"/>
                <a:cs typeface="Arial" pitchFamily="34" charset="0"/>
              </a:rPr>
              <a:t>computation</a:t>
            </a:r>
            <a:r>
              <a:rPr lang="tr-TR" sz="2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1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z=</a:t>
            </a:r>
            <a:r>
              <a:rPr lang="tr-TR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1/4</a:t>
            </a:r>
            <a:r>
              <a:rPr lang="tr-TR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100" dirty="0" err="1">
                <a:latin typeface="Arial" pitchFamily="34" charset="0"/>
                <a:cs typeface="Arial" pitchFamily="34" charset="0"/>
              </a:rPr>
              <a:t>Find</a:t>
            </a:r>
            <a:r>
              <a:rPr lang="tr-TR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100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tr-TR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100" dirty="0" err="1">
                <a:latin typeface="Arial" pitchFamily="34" charset="0"/>
                <a:cs typeface="Arial" pitchFamily="34" charset="0"/>
              </a:rPr>
              <a:t>probability</a:t>
            </a:r>
            <a:r>
              <a:rPr lang="tr-TR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100" dirty="0" smtClean="0">
                <a:latin typeface="Arial" pitchFamily="34" charset="0"/>
                <a:cs typeface="Arial" pitchFamily="34" charset="0"/>
              </a:rPr>
              <a:t>of </a:t>
            </a:r>
            <a:r>
              <a:rPr lang="tr-TR" sz="2100" dirty="0" err="1" smtClean="0">
                <a:latin typeface="Arial" pitchFamily="34" charset="0"/>
                <a:cs typeface="Arial" pitchFamily="34" charset="0"/>
              </a:rPr>
              <a:t>having</a:t>
            </a:r>
            <a:r>
              <a:rPr lang="tr-TR" sz="2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1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z=</a:t>
            </a:r>
            <a:r>
              <a:rPr lang="tr-TR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tr-TR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/4</a:t>
            </a:r>
            <a:r>
              <a:rPr lang="tr-TR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100" dirty="0" err="1">
                <a:latin typeface="Arial" pitchFamily="34" charset="0"/>
                <a:cs typeface="Arial" pitchFamily="34" charset="0"/>
              </a:rPr>
              <a:t>Find</a:t>
            </a:r>
            <a:r>
              <a:rPr lang="tr-TR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100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tr-TR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100" dirty="0" err="1">
                <a:latin typeface="Arial" pitchFamily="34" charset="0"/>
                <a:cs typeface="Arial" pitchFamily="34" charset="0"/>
              </a:rPr>
              <a:t>probability</a:t>
            </a:r>
            <a:r>
              <a:rPr lang="tr-TR" sz="2100" dirty="0">
                <a:latin typeface="Arial" pitchFamily="34" charset="0"/>
                <a:cs typeface="Arial" pitchFamily="34" charset="0"/>
              </a:rPr>
              <a:t> of </a:t>
            </a:r>
            <a:r>
              <a:rPr lang="tr-TR" sz="2100" dirty="0" err="1">
                <a:latin typeface="Arial" pitchFamily="34" charset="0"/>
                <a:cs typeface="Arial" pitchFamily="34" charset="0"/>
              </a:rPr>
              <a:t>having</a:t>
            </a:r>
            <a:r>
              <a:rPr lang="tr-TR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1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z=</a:t>
            </a:r>
            <a:r>
              <a:rPr lang="tr-TR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2/4</a:t>
            </a:r>
            <a:r>
              <a:rPr lang="tr-TR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100" dirty="0" err="1">
                <a:latin typeface="Arial" pitchFamily="34" charset="0"/>
                <a:cs typeface="Arial" pitchFamily="34" charset="0"/>
              </a:rPr>
              <a:t>Find</a:t>
            </a:r>
            <a:r>
              <a:rPr lang="tr-TR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100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tr-TR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100" dirty="0" err="1">
                <a:latin typeface="Arial" pitchFamily="34" charset="0"/>
                <a:cs typeface="Arial" pitchFamily="34" charset="0"/>
              </a:rPr>
              <a:t>probability</a:t>
            </a:r>
            <a:r>
              <a:rPr lang="tr-TR" sz="2100" dirty="0">
                <a:latin typeface="Arial" pitchFamily="34" charset="0"/>
                <a:cs typeface="Arial" pitchFamily="34" charset="0"/>
              </a:rPr>
              <a:t> of </a:t>
            </a:r>
            <a:r>
              <a:rPr lang="tr-TR" sz="2100" dirty="0" err="1">
                <a:latin typeface="Arial" pitchFamily="34" charset="0"/>
                <a:cs typeface="Arial" pitchFamily="34" charset="0"/>
              </a:rPr>
              <a:t>having</a:t>
            </a:r>
            <a:r>
              <a:rPr lang="tr-TR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1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z=</a:t>
            </a:r>
            <a:r>
              <a:rPr lang="tr-TR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3/4</a:t>
            </a:r>
            <a:r>
              <a:rPr lang="tr-TR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100" dirty="0" err="1">
                <a:latin typeface="Arial" pitchFamily="34" charset="0"/>
                <a:cs typeface="Arial" pitchFamily="34" charset="0"/>
              </a:rPr>
              <a:t>Find</a:t>
            </a:r>
            <a:r>
              <a:rPr lang="tr-TR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100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tr-TR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100" dirty="0" err="1">
                <a:latin typeface="Arial" pitchFamily="34" charset="0"/>
                <a:cs typeface="Arial" pitchFamily="34" charset="0"/>
              </a:rPr>
              <a:t>probability</a:t>
            </a:r>
            <a:r>
              <a:rPr lang="tr-TR" sz="2100" dirty="0">
                <a:latin typeface="Arial" pitchFamily="34" charset="0"/>
                <a:cs typeface="Arial" pitchFamily="34" charset="0"/>
              </a:rPr>
              <a:t> of </a:t>
            </a:r>
            <a:r>
              <a:rPr lang="tr-TR" sz="2100" dirty="0" err="1">
                <a:latin typeface="Arial" pitchFamily="34" charset="0"/>
                <a:cs typeface="Arial" pitchFamily="34" charset="0"/>
              </a:rPr>
              <a:t>having</a:t>
            </a:r>
            <a:r>
              <a:rPr lang="tr-TR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1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z=</a:t>
            </a:r>
            <a:r>
              <a:rPr lang="tr-TR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4/4</a:t>
            </a:r>
            <a:r>
              <a:rPr lang="tr-TR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100" dirty="0" err="1" smtClean="0">
                <a:latin typeface="Arial" pitchFamily="34" charset="0"/>
                <a:cs typeface="Arial" pitchFamily="34" charset="0"/>
              </a:rPr>
              <a:t>Find</a:t>
            </a:r>
            <a:r>
              <a:rPr lang="tr-TR" sz="2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100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tr-TR" sz="21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100" dirty="0" err="1" smtClean="0">
                <a:latin typeface="Arial" pitchFamily="34" charset="0"/>
                <a:cs typeface="Arial" pitchFamily="34" charset="0"/>
              </a:rPr>
              <a:t>everage</a:t>
            </a:r>
            <a:r>
              <a:rPr lang="tr-TR" sz="2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100" dirty="0" err="1" smtClean="0">
                <a:latin typeface="Arial" pitchFamily="34" charset="0"/>
                <a:cs typeface="Arial" pitchFamily="34" charset="0"/>
              </a:rPr>
              <a:t>error</a:t>
            </a:r>
            <a:r>
              <a:rPr lang="tr-TR" sz="2100" dirty="0" smtClean="0">
                <a:latin typeface="Arial" pitchFamily="34" charset="0"/>
                <a:cs typeface="Arial" pitchFamily="34" charset="0"/>
              </a:rPr>
              <a:t> rate. </a:t>
            </a:r>
            <a:endParaRPr lang="tr-TR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 Box 17"/>
          <p:cNvSpPr txBox="1">
            <a:spLocks noChangeArrowheads="1"/>
          </p:cNvSpPr>
          <p:nvPr/>
        </p:nvSpPr>
        <p:spPr bwMode="auto">
          <a:xfrm>
            <a:off x="6284434" y="5079823"/>
            <a:ext cx="34496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tr-TR" sz="3200" dirty="0" smtClean="0">
                <a:solidFill>
                  <a:srgbClr val="000000"/>
                </a:solidFill>
              </a:rPr>
              <a:t>z</a:t>
            </a:r>
            <a:endParaRPr lang="en-US" sz="3200" b="0" i="0" baseline="-25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9920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7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7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7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8" grpId="0"/>
      <p:bldP spid="16" grpId="0" animBg="1"/>
      <p:bldP spid="17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/>
          <p:cNvSpPr/>
          <p:nvPr/>
        </p:nvSpPr>
        <p:spPr>
          <a:xfrm>
            <a:off x="5334000" y="1756203"/>
            <a:ext cx="3432048" cy="2362200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Improving</a:t>
            </a:r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Accuracy 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733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" name="Resim 1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1743" y="2346137"/>
            <a:ext cx="3023943" cy="137285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Dikdörtgen 3"/>
          <p:cNvSpPr/>
          <p:nvPr/>
        </p:nvSpPr>
        <p:spPr>
          <a:xfrm>
            <a:off x="5638800" y="1928744"/>
            <a:ext cx="28392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Using c</a:t>
            </a:r>
            <a:r>
              <a:rPr lang="en-US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orrelated</a:t>
            </a:r>
            <a:r>
              <a:rPr lang="en-US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bit streams </a:t>
            </a:r>
            <a:endParaRPr lang="en-US" u="sng" dirty="0">
              <a:solidFill>
                <a:srgbClr val="FF0000"/>
              </a:solidFill>
            </a:endParaRPr>
          </a:p>
        </p:txBody>
      </p:sp>
      <p:sp>
        <p:nvSpPr>
          <p:cNvPr id="22" name="Dikdörtgen 21"/>
          <p:cNvSpPr/>
          <p:nvPr/>
        </p:nvSpPr>
        <p:spPr>
          <a:xfrm>
            <a:off x="5410200" y="4299793"/>
            <a:ext cx="31854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Using </a:t>
            </a:r>
            <a:r>
              <a:rPr lang="tr-TR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</a:t>
            </a:r>
            <a:r>
              <a:rPr lang="tr-TR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uasi-random</a:t>
            </a:r>
            <a:r>
              <a:rPr lang="en-US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bit streams </a:t>
            </a:r>
            <a:endParaRPr lang="en-US" u="sng" dirty="0">
              <a:solidFill>
                <a:srgbClr val="FF0000"/>
              </a:solidFill>
            </a:endParaRPr>
          </a:p>
        </p:txBody>
      </p:sp>
      <p:pic>
        <p:nvPicPr>
          <p:cNvPr id="356354" name="Picture 2" descr="https://upload.wikimedia.org/wikipedia/commons/3/35/Subrandom_2D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4874" r="-1379" b="50252"/>
          <a:stretch/>
        </p:blipFill>
        <p:spPr bwMode="auto">
          <a:xfrm>
            <a:off x="5495740" y="4717186"/>
            <a:ext cx="3191060" cy="1576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ikdörtgen 4"/>
          <p:cNvSpPr/>
          <p:nvPr/>
        </p:nvSpPr>
        <p:spPr>
          <a:xfrm>
            <a:off x="5495740" y="6293668"/>
            <a:ext cx="328808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Linux Libertine"/>
              </a:rPr>
              <a:t>Low-discrepancy </a:t>
            </a:r>
            <a:r>
              <a:rPr lang="tr-TR" sz="1400" dirty="0" smtClean="0">
                <a:solidFill>
                  <a:srgbClr val="000000"/>
                </a:solidFill>
                <a:latin typeface="Linux Libertine"/>
              </a:rPr>
              <a:t>vs. </a:t>
            </a:r>
            <a:r>
              <a:rPr lang="tr-TR" sz="1400" dirty="0" err="1" smtClean="0">
                <a:solidFill>
                  <a:srgbClr val="000000"/>
                </a:solidFill>
                <a:latin typeface="Linux Libertine"/>
              </a:rPr>
              <a:t>random</a:t>
            </a:r>
            <a:r>
              <a:rPr lang="tr-TR" sz="1400" dirty="0" smtClean="0">
                <a:solidFill>
                  <a:srgbClr val="000000"/>
                </a:solidFill>
                <a:latin typeface="Linux Libertine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latin typeface="Linux Libertine"/>
              </a:rPr>
              <a:t>sequence</a:t>
            </a:r>
            <a:endParaRPr lang="en-US" sz="1400" b="0" i="0" dirty="0">
              <a:solidFill>
                <a:srgbClr val="000000"/>
              </a:solidFill>
              <a:effectLst/>
              <a:latin typeface="Linux Libertine"/>
            </a:endParaRPr>
          </a:p>
        </p:txBody>
      </p:sp>
      <p:pic>
        <p:nvPicPr>
          <p:cNvPr id="12" name="Resim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2362200"/>
            <a:ext cx="3389786" cy="25563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3" name="Right Arrow 24"/>
          <p:cNvSpPr/>
          <p:nvPr/>
        </p:nvSpPr>
        <p:spPr>
          <a:xfrm rot="19088602">
            <a:off x="3902888" y="3232290"/>
            <a:ext cx="1371600" cy="350519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4" name="Right Arrow 25"/>
          <p:cNvSpPr/>
          <p:nvPr/>
        </p:nvSpPr>
        <p:spPr>
          <a:xfrm rot="2450694">
            <a:off x="3908566" y="4501437"/>
            <a:ext cx="1371600" cy="350519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5" name="Dikdörtgen 14"/>
          <p:cNvSpPr/>
          <p:nvPr/>
        </p:nvSpPr>
        <p:spPr>
          <a:xfrm>
            <a:off x="6090674" y="3691179"/>
            <a:ext cx="18245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400" dirty="0" err="1" smtClean="0">
                <a:solidFill>
                  <a:srgbClr val="000000"/>
                </a:solidFill>
                <a:latin typeface="Linux Libertine"/>
              </a:rPr>
              <a:t>Error-free</a:t>
            </a:r>
            <a:r>
              <a:rPr lang="tr-TR" sz="1400" dirty="0" smtClean="0">
                <a:solidFill>
                  <a:srgbClr val="000000"/>
                </a:solidFill>
                <a:latin typeface="Linux Libertine"/>
              </a:rPr>
              <a:t> </a:t>
            </a:r>
            <a:r>
              <a:rPr lang="tr-TR" sz="1400" dirty="0" err="1" smtClean="0">
                <a:solidFill>
                  <a:srgbClr val="000000"/>
                </a:solidFill>
                <a:latin typeface="Linux Libertine"/>
              </a:rPr>
              <a:t>computing</a:t>
            </a:r>
            <a:endParaRPr lang="en-US" sz="1400" b="0" i="0" dirty="0">
              <a:solidFill>
                <a:srgbClr val="000000"/>
              </a:solidFill>
              <a:effectLst/>
              <a:latin typeface="Linux Libertine"/>
            </a:endParaRPr>
          </a:p>
        </p:txBody>
      </p:sp>
      <p:sp>
        <p:nvSpPr>
          <p:cNvPr id="16" name="TextBox 45"/>
          <p:cNvSpPr txBox="1"/>
          <p:nvPr/>
        </p:nvSpPr>
        <p:spPr>
          <a:xfrm>
            <a:off x="457200" y="5105400"/>
            <a:ext cx="3389786" cy="830997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tr-TR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gate</a:t>
            </a:r>
            <a:r>
              <a:rPr lang="tr-TR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vs. 1000 </a:t>
            </a:r>
            <a:r>
              <a:rPr lang="tr-TR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gates</a:t>
            </a:r>
            <a:r>
              <a:rPr lang="tr-TR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doing</a:t>
            </a:r>
            <a:r>
              <a:rPr lang="tr-TR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tr-TR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same</a:t>
            </a:r>
            <a:r>
              <a:rPr lang="tr-TR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job</a:t>
            </a:r>
            <a:r>
              <a:rPr lang="tr-TR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Dikdörtgen 18"/>
          <p:cNvSpPr/>
          <p:nvPr/>
        </p:nvSpPr>
        <p:spPr>
          <a:xfrm>
            <a:off x="5314640" y="4267200"/>
            <a:ext cx="3432048" cy="2362200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6408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/>
      <p:bldP spid="22" grpId="0"/>
      <p:bldP spid="5" grpId="0"/>
      <p:bldP spid="13" grpId="0" animBg="1"/>
      <p:bldP spid="14" grpId="0" animBg="1"/>
      <p:bldP spid="15" grpId="0"/>
      <p:bldP spid="16" grpId="0" animBg="1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Defect Tolerance </a:t>
            </a:r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SC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733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27330" name="Object 2"/>
          <p:cNvGraphicFramePr>
            <a:graphicFrameLocks noChangeAspect="1"/>
          </p:cNvGraphicFramePr>
          <p:nvPr/>
        </p:nvGraphicFramePr>
        <p:xfrm>
          <a:off x="3459921" y="1600200"/>
          <a:ext cx="2788479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656" name="Visio" r:id="rId3" imgW="957210" imgH="655129" progId="Visio.Drawing.11">
                  <p:embed/>
                </p:oleObj>
              </mc:Choice>
              <mc:Fallback>
                <p:oleObj name="Visio" r:id="rId3" imgW="957210" imgH="655129" progId="Visio.Drawing.11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9921" y="1600200"/>
                        <a:ext cx="2788479" cy="1905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 Box 17"/>
          <p:cNvSpPr txBox="1">
            <a:spLocks noChangeArrowheads="1"/>
          </p:cNvSpPr>
          <p:nvPr/>
        </p:nvSpPr>
        <p:spPr bwMode="auto">
          <a:xfrm>
            <a:off x="801472" y="1828800"/>
            <a:ext cx="277992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tr-TR" sz="3200" dirty="0" smtClean="0">
                <a:solidFill>
                  <a:srgbClr val="000000"/>
                </a:solidFill>
              </a:rPr>
              <a:t>x=</a:t>
            </a:r>
            <a:r>
              <a:rPr lang="tr-TR" sz="3200" b="0" i="0" dirty="0" smtClean="0">
                <a:solidFill>
                  <a:srgbClr val="000000"/>
                </a:solidFill>
              </a:rPr>
              <a:t>4/8=(0.100)</a:t>
            </a:r>
            <a:r>
              <a:rPr lang="tr-TR" sz="3200" b="0" i="0" baseline="-25000" dirty="0" smtClean="0">
                <a:solidFill>
                  <a:srgbClr val="000000"/>
                </a:solidFill>
              </a:rPr>
              <a:t>2</a:t>
            </a:r>
            <a:endParaRPr lang="en-US" sz="3200" b="0" i="0" baseline="-25000" dirty="0">
              <a:solidFill>
                <a:srgbClr val="000000"/>
              </a:solidFill>
            </a:endParaRPr>
          </a:p>
        </p:txBody>
      </p:sp>
      <p:sp>
        <p:nvSpPr>
          <p:cNvPr id="25" name="Text Box 17"/>
          <p:cNvSpPr txBox="1">
            <a:spLocks noChangeArrowheads="1"/>
          </p:cNvSpPr>
          <p:nvPr/>
        </p:nvSpPr>
        <p:spPr bwMode="auto">
          <a:xfrm>
            <a:off x="892843" y="2489775"/>
            <a:ext cx="268855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tr-TR" sz="3200" dirty="0" smtClean="0">
                <a:solidFill>
                  <a:srgbClr val="000000"/>
                </a:solidFill>
              </a:rPr>
              <a:t>y=</a:t>
            </a:r>
            <a:r>
              <a:rPr lang="tr-TR" sz="3200" b="0" i="0" dirty="0" smtClean="0">
                <a:solidFill>
                  <a:srgbClr val="000000"/>
                </a:solidFill>
              </a:rPr>
              <a:t>2/8=(0.010)</a:t>
            </a:r>
            <a:r>
              <a:rPr lang="tr-TR" sz="3200" b="0" i="0" baseline="-25000" dirty="0" smtClean="0">
                <a:solidFill>
                  <a:srgbClr val="000000"/>
                </a:solidFill>
              </a:rPr>
              <a:t>2</a:t>
            </a:r>
            <a:endParaRPr lang="en-US" sz="3200" b="0" i="0" baseline="-25000" dirty="0">
              <a:solidFill>
                <a:srgbClr val="00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262130" y="2209800"/>
            <a:ext cx="10743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b="1" dirty="0" smtClean="0">
                <a:latin typeface="Arial" pitchFamily="34" charset="0"/>
                <a:cs typeface="Arial" pitchFamily="34" charset="0"/>
              </a:rPr>
              <a:t>AND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209800" y="3465493"/>
            <a:ext cx="5334000" cy="954107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What</a:t>
            </a:r>
            <a:r>
              <a:rPr lang="tr-TR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if</a:t>
            </a:r>
            <a:r>
              <a:rPr lang="tr-TR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there</a:t>
            </a:r>
            <a:r>
              <a:rPr lang="tr-TR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is a bit-</a:t>
            </a:r>
            <a:r>
              <a:rPr lang="tr-TR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flip</a:t>
            </a:r>
            <a:r>
              <a:rPr lang="tr-TR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in an </a:t>
            </a:r>
            <a:r>
              <a:rPr lang="tr-TR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input</a:t>
            </a:r>
            <a:r>
              <a:rPr lang="tr-TR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 Box 17"/>
          <p:cNvSpPr txBox="1">
            <a:spLocks noChangeArrowheads="1"/>
          </p:cNvSpPr>
          <p:nvPr/>
        </p:nvSpPr>
        <p:spPr bwMode="auto">
          <a:xfrm>
            <a:off x="6286014" y="2133600"/>
            <a:ext cx="266611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tr-TR" sz="3200" dirty="0" smtClean="0">
                <a:solidFill>
                  <a:srgbClr val="000000"/>
                </a:solidFill>
              </a:rPr>
              <a:t>z=</a:t>
            </a:r>
            <a:r>
              <a:rPr lang="tr-TR" sz="3200" b="0" i="0" dirty="0" smtClean="0">
                <a:solidFill>
                  <a:srgbClr val="000000"/>
                </a:solidFill>
              </a:rPr>
              <a:t>1/8=(0.001)</a:t>
            </a:r>
            <a:r>
              <a:rPr lang="tr-TR" sz="3200" b="0" i="0" baseline="-25000" dirty="0" smtClean="0">
                <a:solidFill>
                  <a:srgbClr val="000000"/>
                </a:solidFill>
              </a:rPr>
              <a:t>2</a:t>
            </a:r>
            <a:endParaRPr lang="en-US" sz="3200" b="0" i="0" baseline="-25000" dirty="0">
              <a:solidFill>
                <a:srgbClr val="00000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209800" y="4572000"/>
            <a:ext cx="5334000" cy="12192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2295398" y="5171325"/>
            <a:ext cx="195438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400" b="0" i="0" dirty="0" smtClean="0">
                <a:solidFill>
                  <a:srgbClr val="000000"/>
                </a:solidFill>
              </a:rPr>
              <a:t>0,1,0,</a:t>
            </a:r>
            <a:r>
              <a:rPr lang="tr-TR" sz="2400" b="0" i="0" dirty="0" smtClean="0">
                <a:solidFill>
                  <a:srgbClr val="000000"/>
                </a:solidFill>
              </a:rPr>
              <a:t>0</a:t>
            </a:r>
            <a:r>
              <a:rPr lang="en-US" sz="2400" b="0" i="0" dirty="0" smtClean="0">
                <a:solidFill>
                  <a:srgbClr val="000000"/>
                </a:solidFill>
              </a:rPr>
              <a:t>,</a:t>
            </a:r>
            <a:r>
              <a:rPr lang="tr-TR" sz="2400" b="0" i="0" dirty="0" smtClean="0">
                <a:solidFill>
                  <a:srgbClr val="000000"/>
                </a:solidFill>
              </a:rPr>
              <a:t>0</a:t>
            </a:r>
            <a:r>
              <a:rPr lang="en-US" sz="2400" b="0" i="0" dirty="0" smtClean="0">
                <a:solidFill>
                  <a:srgbClr val="000000"/>
                </a:solidFill>
              </a:rPr>
              <a:t>,</a:t>
            </a:r>
            <a:r>
              <a:rPr lang="tr-TR" sz="2400" b="0" i="0" dirty="0" smtClean="0">
                <a:solidFill>
                  <a:srgbClr val="000000"/>
                </a:solidFill>
              </a:rPr>
              <a:t>1</a:t>
            </a:r>
            <a:r>
              <a:rPr lang="en-US" sz="2400" b="0" i="0" dirty="0" smtClean="0">
                <a:solidFill>
                  <a:srgbClr val="000000"/>
                </a:solidFill>
              </a:rPr>
              <a:t>,</a:t>
            </a:r>
            <a:r>
              <a:rPr lang="tr-TR" sz="2400" b="0" i="0" dirty="0" smtClean="0">
                <a:solidFill>
                  <a:srgbClr val="000000"/>
                </a:solidFill>
              </a:rPr>
              <a:t>0,</a:t>
            </a:r>
            <a:r>
              <a:rPr lang="en-US" sz="2400" b="0" i="0" dirty="0" smtClean="0">
                <a:solidFill>
                  <a:srgbClr val="000000"/>
                </a:solidFill>
              </a:rPr>
              <a:t>0</a:t>
            </a:r>
            <a:endParaRPr lang="en-US" sz="1600" b="0" i="0" dirty="0">
              <a:solidFill>
                <a:srgbClr val="000000"/>
              </a:solidFill>
            </a:endParaRP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2295398" y="4714125"/>
            <a:ext cx="195438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400" b="0" i="0" dirty="0" smtClean="0">
                <a:solidFill>
                  <a:srgbClr val="000000"/>
                </a:solidFill>
              </a:rPr>
              <a:t>0,1,0,1,1,0,</a:t>
            </a:r>
            <a:r>
              <a:rPr lang="tr-TR" sz="2400" b="0" i="0" dirty="0" smtClean="0">
                <a:solidFill>
                  <a:srgbClr val="000000"/>
                </a:solidFill>
              </a:rPr>
              <a:t>1,</a:t>
            </a:r>
            <a:r>
              <a:rPr lang="tr-TR" sz="2400" i="0" dirty="0" smtClean="0">
                <a:solidFill>
                  <a:srgbClr val="FF0000"/>
                </a:solidFill>
              </a:rPr>
              <a:t>0</a:t>
            </a:r>
            <a:endParaRPr lang="en-US" sz="1600" i="0" dirty="0">
              <a:solidFill>
                <a:srgbClr val="FF0000"/>
              </a:solidFill>
            </a:endParaRPr>
          </a:p>
        </p:txBody>
      </p:sp>
      <p:sp>
        <p:nvSpPr>
          <p:cNvPr id="37" name="Text Box 17"/>
          <p:cNvSpPr txBox="1">
            <a:spLocks noChangeArrowheads="1"/>
          </p:cNvSpPr>
          <p:nvPr/>
        </p:nvSpPr>
        <p:spPr bwMode="auto">
          <a:xfrm>
            <a:off x="6364413" y="4851594"/>
            <a:ext cx="11031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tr-TR" sz="3200" dirty="0" smtClean="0">
                <a:solidFill>
                  <a:srgbClr val="000000"/>
                </a:solidFill>
              </a:rPr>
              <a:t>z=</a:t>
            </a:r>
            <a:r>
              <a:rPr lang="tr-TR" sz="3200" b="0" i="0" dirty="0" smtClean="0">
                <a:solidFill>
                  <a:srgbClr val="000000"/>
                </a:solidFill>
              </a:rPr>
              <a:t>1/8</a:t>
            </a:r>
            <a:endParaRPr lang="en-US" sz="3200" b="0" i="0" baseline="-25000" dirty="0">
              <a:solidFill>
                <a:srgbClr val="000000"/>
              </a:solidFill>
            </a:endParaRPr>
          </a:p>
        </p:txBody>
      </p:sp>
      <p:graphicFrame>
        <p:nvGraphicFramePr>
          <p:cNvPr id="320519" name="Object 7"/>
          <p:cNvGraphicFramePr>
            <a:graphicFrameLocks noChangeAspect="1"/>
          </p:cNvGraphicFramePr>
          <p:nvPr/>
        </p:nvGraphicFramePr>
        <p:xfrm>
          <a:off x="4205287" y="4495800"/>
          <a:ext cx="2119313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657" name="Visio" r:id="rId5" imgW="957210" imgH="655129" progId="Visio.Drawing.11">
                  <p:embed/>
                </p:oleObj>
              </mc:Choice>
              <mc:Fallback>
                <p:oleObj name="Visio" r:id="rId5" imgW="957210" imgH="655129" progId="Visio.Drawing.11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5287" y="4495800"/>
                        <a:ext cx="2119313" cy="144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Text Box 17"/>
          <p:cNvSpPr txBox="1">
            <a:spLocks noChangeArrowheads="1"/>
          </p:cNvSpPr>
          <p:nvPr/>
        </p:nvSpPr>
        <p:spPr bwMode="auto">
          <a:xfrm>
            <a:off x="2223946" y="5968425"/>
            <a:ext cx="5319854" cy="584775"/>
          </a:xfrm>
          <a:prstGeom prst="rect">
            <a:avLst/>
          </a:prstGeom>
          <a:ln w="2857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tr-TR" sz="3200" b="0" i="0" dirty="0" smtClean="0">
                <a:solidFill>
                  <a:srgbClr val="000000"/>
                </a:solidFill>
              </a:rPr>
              <a:t>(0.1</a:t>
            </a:r>
            <a:r>
              <a:rPr lang="tr-TR" sz="3200" i="0" dirty="0" smtClean="0">
                <a:solidFill>
                  <a:srgbClr val="FF0000"/>
                </a:solidFill>
              </a:rPr>
              <a:t>0</a:t>
            </a:r>
            <a:r>
              <a:rPr lang="tr-TR" sz="3200" b="0" i="0" dirty="0" smtClean="0">
                <a:solidFill>
                  <a:srgbClr val="000000"/>
                </a:solidFill>
              </a:rPr>
              <a:t>0)</a:t>
            </a:r>
            <a:r>
              <a:rPr lang="tr-TR" sz="3200" b="0" i="0" baseline="-25000" dirty="0" smtClean="0">
                <a:solidFill>
                  <a:srgbClr val="000000"/>
                </a:solidFill>
              </a:rPr>
              <a:t>2</a:t>
            </a:r>
            <a:r>
              <a:rPr lang="tr-TR" sz="3200" b="0" i="0" dirty="0" smtClean="0">
                <a:solidFill>
                  <a:srgbClr val="000000"/>
                </a:solidFill>
              </a:rPr>
              <a:t>  x (0.010)</a:t>
            </a:r>
            <a:r>
              <a:rPr lang="tr-TR" sz="3200" b="0" i="0" baseline="-25000" dirty="0" smtClean="0">
                <a:solidFill>
                  <a:srgbClr val="000000"/>
                </a:solidFill>
              </a:rPr>
              <a:t>2</a:t>
            </a:r>
            <a:r>
              <a:rPr lang="tr-TR" sz="3200" b="0" i="0" dirty="0" smtClean="0">
                <a:solidFill>
                  <a:srgbClr val="000000"/>
                </a:solidFill>
              </a:rPr>
              <a:t> = (0.001)</a:t>
            </a:r>
            <a:r>
              <a:rPr lang="tr-TR" sz="3200" b="0" i="0" baseline="-25000" dirty="0" smtClean="0">
                <a:solidFill>
                  <a:srgbClr val="000000"/>
                </a:solidFill>
              </a:rPr>
              <a:t>2</a:t>
            </a:r>
            <a:endParaRPr lang="en-US" sz="3200" b="0" i="0" baseline="-25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7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7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7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8" grpId="0"/>
      <p:bldP spid="60" grpId="0" animBg="1"/>
      <p:bldP spid="30" grpId="0"/>
      <p:bldP spid="31" grpId="0" animBg="1"/>
      <p:bldP spid="32" grpId="0"/>
      <p:bldP spid="36" grpId="0"/>
      <p:bldP spid="37" grpId="0"/>
      <p:bldP spid="4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Performance of Randomness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733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8482" name="AutoShape 18" descr="data:image/jpeg;base64,/9j/4AAQSkZJRgABAQAAAQABAAD/2wCEAAkGBhMSERQUExMVFBUVFxoYGBcYGBgcHBocFxUaGBcYGhgaGyYeGxojGhcXHy8gIycpLCwsFR4xNTAqNSYrLCkBCQoKDgwOGg8PGikkHyQsLCwsLCwtLywvLywsLCksLCktKiosLCwsLyosLCwsLCwsLCwsLCwsLCwsLCwpLCwsNP/AABEIAMIBAwMBIgACEQEDEQH/xAAbAAACAgMBAAAAAAAAAAAAAAAEBQIDAAEGB//EADwQAAECBAQEAwcCBQQCAwAAAAECEQADITEEEkFRBSJhcROBkQYyQqGx0fBSwRQjM+HxBxVichaCJENT/8QAGgEAAgMBAQAAAAAAAAAAAAAAAgMAAQQFBv/EADIRAAEDAwEFBwMEAwEAAAAAAAEAAhEDEiExBCJBUfATYXGBkaHBMrHRBRTh8SMzUkL/2gAMAwEAAhEDEQA/APNAp4mul4oWprRi51BvGYgkjktcgBbXiGcBu+sXYfhE1QzAJqkKzKWAGOr28r9IFkNmAUCQSHALOO+kHSOJqzqRmmBJdICasVe64NMr+jwFVzmCGAef8J2z0mVDNQnuhNsP7PpCf6hUt9GA6B3q5c9oV8UWrDzGAU16E5Q1yBapLv8AKHeDkrSHUpKSzE/AGGpS5T1JDQWhS2ClVDMCVAg5W+NCikgFn2jkfuXB0vNw9F2v2rQIZupFPcyTMmS8h+Ei2wKjo4NusBcKTmqQyvx4eS8N/LmBBWnNm5VB1BanBKS7ZCS9tYC4XhSEswf1D1djtWNNGoIcBzSK1N1zSeWVeiWH3g6XJdJiMvD1rBEkX/fpp8o0ApAEKpUhgKCtvWK8RazMKwehNzXf0FfKFvFJnKD09bxc5hRc7iJWdZGgv0hvImJSB/LCrClFUF+1q9IX8PSpya1r5vBc3iCFIKVTVSSf+D5tQHuKgekIrlzjbwHj8JlANa246nw+U2XmZwGCbkqFyl0prc5Qotcv0ifj8rjrmBdwdPUt6wkwy0yyErDj4JjkKJYObvcH1hmqQu6lJVtRsoqwd2NGL94w1GAQPfn136LeDd117KM5agSPEcubBqVYU7QLNnqT7xGX8vEgopUxy5TYp7DXe/oYhOW2j9DBtGUpxwhJ+MDsGgKYQTaK5koJVVLpUXZOpqS+rW+cUTJKhUU6Xjp02AaFcyo4uyQrS0VrQIrE7cxeFgiHwQsshxgIVaTEQ8FFINxFS5G0GHJZar8PjWoqCP4obwsSGuY0tTQUlBaNUzUqKVmBJE8tWLiuCS1ILItE0z4oeMiKI1JBjbJsfnAWYiL5c0G8DCkrSuDIJcFoyL88ag7iqhDLEbMwamIzSRBfA+GqmrC/hCqUfMoMQkD8tCHODW3O0WlrHPfY0ZUcJw2aslgEgFipRYP6QQjDmWc6lFE5KiCBYizhW969Yf4xQlABQWsLpuknagcF3LHeEWPWtS2KFAGjMQegZvrHPZXdWOgA6ldX9uyiJBJPUYHJVK4sBnKwVrd0rKlDuFB2L+o3i2R7SrQzJSe4Hro57xBHAZ0z+nJmAfrWMiR3Kv2hvgfYUH+ooqa4QcoI/wCxBI9It52cDf8Az7cFGO2gnd68+KW8O9opippBdSFApNHyahT6NDyRg1pSCkImA1pynob5TvSOgwXDkSZYQmmQMGHzLXPXWK18Pq4cdR9vy8IvY50sEBOh9sPMlKUYtOYJW6DYZgR9b+UXpksH3P5+0NU4ZxlUAoE2NhTUExV/ABH9IAh+aUSXGvITq1cp8jD2vASbSlql0Pr9wYR8Tm0YVc2+oh3jzUlLjpa24jmOIKzFVSCAbC1DXzLDzgwcqOGETg5QMsso9+oLX1rEV4YFqBVKBw70oE/P/Mb4YgLWmUVhDbgigu2r8ojeLQPEKSwpRXxAMRy06gv0aMxJDyJ709sFunJDhAWWKchoCCXOt/I6UDNB+Bmk/wAslJDOyu/zoRTtAypRWAozEqUGYs2YEm23nEcVlGQg2LqN7EMkd1N8ojhfuomyze6/CPmMEkafaBkgNTy7RdgSmchyoBeo8yfdiqZMCSQQ5GgHn+dYUJBLeKJxAAcThCTZVy9dv7QBPWAdt/8AHrDBYC65QDUAvdh+37QCcGkE/msbaZ5rHVbjdVK5YVs0aRLCbW/NYmUtSIExpB4LKQNSFNBGxEbIexEYkRt4GVIkQoLOmmpiCpAI/cxNaAaRGUmlOznpeCnCGzOUOqUR2jQVFk1WbuI1/DK6Q4OxlIczMNC08ZmiCgYg+8El4HBWqnACJAxBI3jc2aSOsSVRaNVZnMaisTY3FoYTHA4yV4gKw+WorqLU17RZiuJE8yJYSjMByMC41YWrV+pi6R7OIARMUoKN8ihy63Y5jpbWkU8cxKErACMqrumlGomhZv8AEc+6m+oAyT9l1WtqU6RL4H366wmHBp82ashcxwosQQDQ3L3B6isei8MwyQlIlukC7XNNVXJ69I889m8CpKUTD/8Acqg2TWvyJ9I6/BYwkMKCr+UYNpaLyAt1Bxc0ElOsRhDUqr3MCy6PTsO16xbhcQVpTzsH2BJDQdNwYYG/TT0jPbeZC0fSMoAKCvh3FotQkgjkUHJBNKbFtQf3i9AAJJZh++vTt0i5BBI0bR6VFD6xGyMSqdngoTcGgsbGjWHl1MCY/C03O+rdvtDA76QDjpnXyjWH3AgpAZBXM8UkgBSiW+VrP63jl+G4laVKUEoVoatalxqzV7x0XH1EoUmz08jCrDISzAtt94HtJaZCMMhwIVGNleLmWgBMxKSSXNU/pHQ1YCsWcKmonoSG59QB1/Vq7O0EIQPiYilxsQRXRqmAZnDUlloR4SnDALP8wEMXrynWKDg5tpMcj8eH2TLS1148x88p+6ExUoZlJSWUDbR7FzqXu1HNLwvnT1qYE8wDEGgFkv35QYYzeGJRPE1SXQQGQCXKyWSABU7+UFK4JIylRS+a5zkqTf3attveNYqsYBOfTXlqsbqT3zGM8zkcDog+CylmaMpCXNVGzUam5eGuIw+Wpyk0D7it2Lip+nSBUSZUlXMtwRy0fLTVrqNA+lYqmy8waXMLpahDdqagJMJfvvuGnh8p9MWMg68pS7FyVJWSDy7OzbX0jZoGv8y3WGYwua5BOvWFi0pDhhSNLH3COSx1KZYbuaqJeMCYmlNY1DZSSFsCIzBElRWkmIOaongpoA7xtYfTS/5pGSUaWjUtRK8iQ6jZq6X7RR1RNwMqAw+SpIPWNrXyuPlDEYTcuDdNz0OwGlYDxOEUVM/LoHrS9PP5xTagccq30XNEgJcpb940BE8UnIWaKUTn0jYMiQue7DoKtY6QVhuFqVVVBtB3DeHUc3hzKwsIdWjAWhlCcuS5HDwBGQ6GDEZAXrR2QQyZBAKDKWQCWUMtHOhJqmh9DAA4DKJJnzQP/wA0ppTZm+nTeGeGCubPUDepIZq1gfEYo+F/LXnc5Q6GIe4dVbPHLY94MNOvH+crpPYwjeGnD+OKb8Mw58NIaiaDypBKkKlqKLuLbP8A4iOBxQlywrQCLcGtc4eIu5JAoxyg8r9WiEakpXcFdw8sUgE8tn6CHQ4gAoAmjQixk4SspOpYd9ooXjHUDUQt0iYTwZIldQpZL8wrYFg3ffzgLF4nwwFG5DMCGPkICTiyzvCmdxZOcIVY1H7n5wo0r9NUztYPcuj/AN2AS+9hAwJUA9NtPKA5EtkgpCVTVf0wo5Qn/mo6dA1Yb8KwaspWs5lqepBbow0EMscwBxVB7SSEn4xh3Se0c2qeEgGrEtQVD/5vHYcalHIrlZkntb77xxWKwy0HxEPZ8l6UcjrenSCpkPOVTwW6LFumYOY5CKgh6tQAetINlKSSpyQX3B1qP7DcwvFJg8OSsiYAVBaRmBscpJYEurvQwTkJIMxBl0ajebtc0v1hj24Hh3T6IKdSeB17/wAIXis5cucnwzVYygmordtjVouXgMycqs4SD0BVR+VtP2vEOKFiJiVcwIDdNWGhAitPEyPjWqjFK0uOwb/qL6mDAcWNLVQIDnBx/r+0PieAuo5JuVDAjOp+a+V/wOGi3hoIUSVFaxuzA5ncFvdettYayrMpCU1tlFyq770v0jneIrEuacodJFBUMPdcHV994ZTe6tNM9efes72Ck4VBpxyfsn03DFnFDuNxqKdYWTMI6SXTmFxqw6dhAiOLzW/qMwA3eoo2lHrBCJ6V8xBzCpKT6A7m8QUn09UXbU6mOv7Q0aUiCFzpZLA1/v8AWIzEPb6Q8O5rOWKhoxKIsmS1ABg/QXiyVI0/Lxd2JQhhmIUZUoaiCpeFaqQX3Hnrt94nhsIHJdymhcOHOg6sIniJ9SEA5fnGZzy4wFqbTDRJUC4UDnDUBTl23LuT01eLQgL0Yj1/NYAmqCDsCdQ3nXrrF6ZlAdtj1YDrUO3WLczAKtr5JCWcXwWXmelj06xnBuDKWczFtIf4P2cznMuxAdO/fp0jpMNgggM0OG0kMtBzzWV2yg1LzpyS3BcOYWg8YSGcvCEB9IuTh4Q27itJASoYMRkMFkAtX0MZDMIYK5UY7lTRRVQF0hPmSNLn0i+bKUohxq4ADF2OtiK2+cZO5R72bX/kRu333ilZLDmfUWuNA3WkcscwuhEjKzETXZBStAVmrQjluknfp1hpwvG8gEc7IUsTFLmAJR4nKWsTQgp/S9AdYaS+IJlJehvQf3jVGANVk1yAjsXiETJ0tINU5lEdGYONwTpvFk/CVp0hNwZeczJpABfIB0fMT5lvSHMrEGKqCDHJRh4qOJwOVGYqpr2jlMXhZs2b4kooCcvKC4cA1U5DXo7w59pOI/ylIzBPicjm3MRtpSIcEleIwSA24chLgEgP9IME0xeArs7TcnvVnsfw2fiJiZk1giU5DipUQ1a6D6x6DOKUJIzAEB67aHqIB4XhxLQEuA2v+ID9ocQVITlIBQXBcj0I6PCqlRzzominZAJ8SlPHuMciag58qSRYk3bpQmFYUnKEF1ZSBbVNQ5GrDWF3HUqmlZYlMsEUD1HvFxZt+hiOE4iShAWPEWrlVlDKDjlJb3jlFfSL7IlgcNeKgqgOLY8EzmAhiBmGw02J8nfyilUtTkkAg6P2NersfIRehXw0B2cUJLsW1iiZjKsyiQKkhgPU9qQlspzlBWFUVe8h2Zy5ABvTev40QXwRDlgpJ1AXl35mrv8AWBTxyUVsUu4YVY1pVvpG+JYagWMyUBnRmrsK+ZfdusaQ2oCATErPdTLSRvQmMgpTypNKjmc9S/pfrA3FOFJmpcNmFj0DADtQRs4BTBiSk7qdhQmmrP5+cGJUoEChG+/l2aFXWEOYcqgHvBbVAjuXPn2fSAHU/S1eraRSngRQpiopF6Fjv5f3EdFPw2YivUj6fnSBMYAFJDOVbWBJ+enqI0s2qocSlO2WkMwhZGECaBADa7+f5rEzJLGDJclVAGPn84iZCgRmAGa1e33+cLNSTqmWQIAQEuURFa5SUgOFE2Hpv1hgKg69a9TYdvlA0/CrWoFqfp3eo7X+YhjX5ygLIbjKOw8olISkANUsQatVz0ZqbawThMEB/j83i3A4hBAAJezZWABD9vKCUEVIPn9P2MYX1DkLRaIEobFSJbc4Sx3ueg9DC/g/AE586WKXdL1atMujCvd4YpkmYpgQQGelbWGzhvJ94eYbCCWA0NpveBaCc6pJYLpIGNFGThTQNDGTg81aACK8HRRIqD94tnYwAtDqbLRJKtxLsBUz5R+E1EZJnEXvrFskiup19IqxcoNU308ocM5CWRbgoeZjQ5vGRWMGrRLjzjIC93JFaFzOGxWZIAqTpcD7+sRnL8Mj+WFJUN3Goqn4f8QtlTJ2HIM6W6Dqkgs++W1DDSVJUoZk6kOHIcP1267Qh7AwzwPf8plOpe3OD4LWIlFcsJUOVSSCQQAAzl+37RzM5c2VMyzAVoSaqDgFINeb5R1WBxNFC2U1JbLBo5gxYja4NdjRountBokgtkKVKAqi5pg9YKRcH41KzTEjlSVkpFbEBhd94Y4niwAvC7ivsmmYc8paUKeqS4TrUMKee8cxjBOlKKFlQI0KiR5dI20mUq/0HPEHVYKlZ9Eb7ZHAjRNeMy5k1AmMo8wCGqKhTu1i4F47TgyU4aSkE81zuSan6t5RxHs/jiksSLjetXb6x183jCEIJp1JgK5c0inwC17JYQaw1I9FfjfaHrrWFmO4rMKMiHK5lE+fxeUc1jsepalKAIS7EkU3b0g7B8AUtBWFFM1s0vS1G0NbHaBNFjIc8+vXqg7c1CWsE9dQj8VLIVLlJWkpGYrSAXJ+JJIvVtusE4XgMpKSEOkm7GoOjEnlFdKsYAwGByyyta1TAVPmlqIANA1Q5AIL94PXj8ic6U55ZoC9Uk1dTVI084zVLhusPxJT2WneeI+Asl4A5cqi+Wxsd83f7wNxmUtSQJZpqGfer+kGYNalgFOatTy1YmlDWxJ8hBCZUw5ipKWFlBSX7FJq9vUQdIi8AiT4/EJVa8MJDoHhr5rg58gp94N3+8O+E8TWtkLAoBlJTdgXNe4+UOZ2BBBzANsY1OwHgZc6EgHQsyRqaPYEFjakdPaGg0jOY0XL2Wo4VgBidVZhpjJFzsaV0+kWKD9fKKkTE/CDXWz/AL7+kWEvShFtWYXJ8o4B1XoIUgW+14jO5gQaCrNdywv5D0ixBSl60gebMU7EDLelMxI+grFNyVcITiS8iLULirv1/eBeH8UUHBylNam4qHvpY/8AqIIxeDCqWA0J8+7PAU/ClBzAChu4Y0Lum+g9Y3UwwttOqzOvDpbojp65aDmStgXo9i+21fk9oycSUlOUAkDXsCSTXa3lAGDw6iVKmIBSqqz8nHkQe5EaRwcBSyhecGiczkg3VV20bpeLsaDl2nn9lL3ES1vXmj+H4daBmUpM1OoBIKSokE1uyQD3aJrxjqTLlVKjRx7rUKj0Ar6RVLlNKzMUBNKakEh3ekH+y+FqVmpUwHQbfuesCACS4qiCAGtXRcH4ZkSAfzcnqYM4gMstWlD/AG+cEyJoZ4X8SnZ1ZBYVV+wi4CGOCX4LFEA9z94nNWpRpeL/AOEAEL8djUy7lhB24wrBhGYbFqHKREkLcvvA2HnZqsfOLkrSmpMTRQZyUSAsWMZA3+5jeMiShS0hwbdBtW8V51EDMz6xWvFF6JJqxatdLRFc9wykEMbnv+ekc4NK1HWELMxSZa2KQlKqijBWjVuokQThcaglhrWzbPWwjWPwgmyympdmAOr37xzWLx82Wrw2U4HK5JoLAC2nzjXTpCuIGvWVmdX7L6tOsLqMRj0ySyiooWxro511WaUgPFY6TNACpaFqRQJAPKCWubq6aRzGMmzUlOdK0lRCg+rHT5x03B8VLWkJcJ2BNamtde8MqbP2TA/J7wUNGox73Na0DnI1XNcRkeFOUWISqqX1BDabF/SLRMmTUh5nICzkhgWcBrk0YQ/x3AULLVcMwc26q0sT6RThMLLlWAc8xYCwO51rpGkbSw0wdXDuWUbPUFQt0aZzKskYZKpaDMlsGY5gQQbhTnUiliLQxQpJoXOUEOSTQs7HZ2tAP+4+JykZE2CqnS16UER44hSEclGGj833pGAgvcGnE+y6Qc1jZ1WcUmFKQlIASTcA0cuw2D/WFkufMkqdHukHsX16UgrAcQmGUQpKiBTM4Y9PnXvFWIw8xCQspcKAYDSn06xpYLdx0flZnRAeydPRW4fjiFhpnipVceGvK9QS/eOp4OhKUkrlmtQ5d6C6hUhmDA6xxcnh5mqPh5X2cW37NHUFC5ctPxNlByjoxA6Wr0eGEdmbqYmOE6JToqCyoQJ45z7wEYuTmJKQk9bE9Win/b8wOdRShqpoxFH69gIyTiSg5nNdvnaC5eJQoG431+cHS2qlVb/lwfbyWepstWi6aWR7+aWzsEtAOUlQNkgCgJNKeSfOFeJ4nYS0LUdwaPX5CnoY6TFS0ZTmIB+Fyb621aFIUsODLUNAp05aAgW6igEYaga1/AjuK6NB7ntgyD3pLO4hMDkJUQmhZnfttQ22g+TL8RKVKKkqbdtATynR29TFuKklIKlAbv8AN2iuXMS2YHMK8yWozkvXv6RbjjAgo25OTIU+IqzAPndyQoHat+hIPnCrD8RUkqQAnKkElJDklmDHoA/beG8maiZQK9C/kfl3aBp0lKHILp1SU0tclrOWbpWKpuAFpCtwJIe04S6bh1KzFMqatNQkjMlIa5a5DMfOI8NxiZYUlbm70YCirjv9dYpn8VmhZIWRqNvIRfM4tJmf1UqC295JoTS/zjaWutgiQeWvXgsNzbpa4SOeB6/lFYacZqV+E6w/KnViNraRvhnGFSjUFtRGsfjlypafBJSw+Fg4DJalqMfKBMVPSSCDendtoCmJ4YPrjmmveWnJyNeWeS6+X7TAgNVRokdfsLwdImBr1u+53jieBzkmc50onatz6fvHYMDUGsU9lpVtfflGjE0ZneAZfDxMXmu3u+dz5/t1jBNdk669v7/uYJM7L0gBlFE6ohWFyiOb4liVGYJcsOpWmjbk6CGOO4uySSbD12EB+yUjOVTV+8sk9gPdT2184MDUoC7QBTT7MzSHM5jsEhvnWMjqDNjUDJ6j8K4KV4ngWUlUvW43eEWKSQcqhlbS8dfh8WF+6Y3iJCFhlpeN9bYqbzc3B9lxKH6jVp4fke65SStOUMQAafjwu43wkzMqkLSFoqM1AwDn6/KOlxPs2LoY9FXFatCTiGFyFlpOu/8AiOYdnq0H3e+oXYZtNLaQWg/B68EpxmHRNl8wKZooFA0tU00vTrHOyJteaihYx0KZBlKzOpSVEBmqkqpUaiLJPAJQJXMJUSaJYBI36k/eNVOs2k0gmQdPwl1aLqzg5og8fgqzg/HSoBC6kPqTSjU2aCMQZeIdIoaHNldjo32i/DyJaBlSkAG4A/e5jc+UlTEMkixFG7bxzy9l5LQQt4bULQCQefXyhDw5ZBQTzfCosAd8zOzvAScKkICZs5VBWUDqRv8AlodTF5kBluKAqArT3jWhJgPDqKnCueh5iz7gOzAtBMqOgyidTacIGTKRLGaWtMxB96WCSUuAXpQUekbGNJ5ZIUrVhW6jd9LCGPDcKiWVZAsB3LgNXrr0i/GKzj+XRy5ZhQVLwTqouyJ7z8oG03WC0geHwh+HygmZnWlQUcoU5FK1020hlxHGcgyAl/tWAcLhwmpdyLF9X31aB53EwMwSpQNXD06B9dIq97t1qF1Fk3Eo3CKCkgBeYi9Grr3jCWLEtWBJUtKiCl3F1D6CCiav6whwgrQJOVaFmx5r9W8xtE8CMqrGvy7bRsT8oeKZnERd2JZiz/KBaXTuhQtDhvcUzxeAKkkZmoa+V+/3jnpMhBUfDBCXIympFdaNq3cGOhmcUygCyqBw5Z+kJ5+NWkKUUpYMAxf4SbdGbo4jftFRrot148OoXO2RjmSHaDT8qhOF8IkoPKo1DADqd9IHxHEEKBqXLsANSD8gQ3nCzF+0ql0FBSm9/vF3BcGsgTQU10L5soDWG9+wPaL7AtbfV1Te3a51lLKSrNS9K63jcuZlU5QlXRXf89Yf4hCETQVhiqnuvdNGT+ok07RWcMJoIYgJL5SAMr1u+pfcmu0axtAgEjCwnZzJE5H9oPD4lZYe5Lo7agAlgL1ANYZjBIKcrcpAbcXqNukVqeWpLZQ2hbmYsQRt7p84LM0s65IRuzqJZqlqDpswjLVfMFuFtpMAEOM+SRLwpkqZyQag71g/C8YWkMS4gT2imghKk76fR/OFMzHOGs8bqbDWYHOWCpVFB5Y3RdNgPaA5nNiX+wh8jjCFi7RxeGUCIOVOEtD3Og+8LfSEwE6nXIblG8UxZmK8MBwL+Yo57PDbAY9MlIAoBCLh2JAS5IJNT1JufzaDUYZc8sgMNzQRCz/yFYqBu+5O/wDyFO4jIAR7KSW55qyrViG8oyBsZzS/3rf+ShsNjVILpLR0nCva5CmRNSAf1Rx3iwOV1cR01xInVeppmpVVCnjUxIVRQBjz3B8RWn3VEQ7wvtWqgWKDURJQWck0xfAJSi45TfcdHGsLzwNSaFlhm69fwQylcelLFDFicSg2U0Z6mzUqmo9FspbZXpcZ8c/ykhwgFGIZ7isVqltcFq6delqmOhWFdFD1ihcuWr3kFJ/4kiObU/TnD6HT4rp0/wBVafrbHgkk2ULP5AioZ26Qrl4ZalDKtiCOUgMwDN6ax0/8BK+FbGtx61EL8Z7OzQ5SETUu5GZvlreM4oVKcyFsG00KkZ+4Q2JYpBJGbXYCNYbwEk5PdU5INb0Dfm8R4lw5fhgiUobuKABqUfSADjPBCScoe4qwr11+0LFJxbxWrtQXcCOf9I7EYxKF5WbM296PawhJipY/iAGyuFAq6AOb6/eGAnSp6Kr8NnVmTd3zW6sfWK52HQZiQFALSC5ZVnHqSGhtKKZzMwZ/KXVFw8wmOCliSDtcE1Jep+sWJmZqptrA885SXJOU++m3LvrqIlhgpPVJtTfaMxE7x1TQREBXpWCP2imadgKdB3/aLkoN7f3iE5Dml4FsSqzxW1IXQgVq7lu1O7xqQoklJSwL1dhoHbtAi8fNQpveTUn6xZM4qrKClNNX0pdtYOx3cqJnIMR1yRnE/Y/CokHwjnJe7ZnOU1JsAxSP+xOsKhhyke6zUoTbQftEpPFpylJSPjLOA1CQCa9GLwfN4XMloCgXAq2UqIA1Ojkw5ra4bDzKzXUWHCBOFTQH3gzOXIL3HbeK8RJIWghkh9WFLa/lIaJwCZ8upmAgULZGane/0gbE8NSqWULWnMLKBG3U1L69IdTpPME+hQv2im0kDUclTiwtaagWdw1aAXua5h5wqwOOmJoFOgkjnLZj9dR6www3DsSVhJE2aw5ciCw5RTq1T5QxR7Nzp3MuUh0n3yoACjCgsXBg7Oz3XAR1zQiuKm+0x13SlWEWvmStGUOWIZhoSAa2f0ijFcAlKAGYA3UoNq/KNzykk25g0dRw32blrUyp4GVuVKSaF2qo69doa4f2YkS6CXn6rrtpbQQVJjzvMMeCVXrUhuPz7fj2XmY9n54I8D+aDompFWrDHDexeIWxnrEoWy+8rs2kelKOUMMqB+lIAHygCZikpLu52jotJAzk+C5L3Bx3MDlMpFI4LIwwFApW66/L0go45TUAbppG8dxNKgzDzheJ163/AGhdSjVeZa6EylVpNH+RsqSpw/5eUZAk3iVTX5xuD/atUO0nglWISUuGtFCJjikMlSkGiZa3GpJH1hViMJMlrdqXvGmVltIyURJm1gp4SjEawfhMWDSIQhRAXWkXoxahAqhWNvFIhomEriih8RHnDDD8cXqQqEIMSeICoWhdKOMyz7yCOsSm4pCgyJjd45xE47xaJj3AgXAOEFW0FpDgn3Dl4hCi0xJBt/f5wUPaQKVkmoBsA6UkGOdQoDcecYJnM4UX0fSMbqJYIp6LYyoyoSawzwhdf4OGWxVhUP0BTo2kYrB4VRGaWsJ1yqLu2j2jn0cXmD4gYKle0ChcAw00GvG8ktr1GHdJ9Snf/jOBmD+ripYbdBvQ3DnSLcP7AYTLy8QmhJ0KEHTSlLQtke0geqBB8r2gk3yVift2gRAPkPhWNpqg4cfWfuj8P/prJ04gTrWWn7xXhv8ATBC1L/8AnZUhWVB8NLqYAqNVMzlg20alcaw5oU/l4vm4nDTWJmTUke6UrIA5SLWgf27NbAjO21gPqPoFVjP9LMOlJVN4grKKqyypdA96O0WcO/0xwCikJx85RVmIT/KSVBLPQy3IFD2McdjeI4lC1pE1SkqB1uDQgt+Vifs9g0Tirx506VUJQEKoAUtMU+5DAdHgQADbYPQLTeSwONQ+X4Xow/0kwaXJn4kZqFpktLvpyyxToNhBn/huAlpJKpimo5nLuTa4F4XYzi+EnSigpIag5lWFmY6NFA9pZCU5RLQEpIZIFKFx840AAYAC5z3lxuJMo7F8H4ZLSVrwqVZX98qV5sSaVivhmNkqc4bBypaA/wDM8IByw90kDMRckOKQsX7WM7CBZ/tOtXxRdridVQqACI9/hdLiFK/UEFstABa/qQ8cdxXg6QorGIKEsHSA7nN9nijFcaWdTC+fxMqDHS0U6g1wyFdOo9hlpRXhS5dlqLKzMlgDzEh2qQH1iU3jqmYBoSHEdYrmT4tlFrNArqVHO1KKxWPUbn0hbPxZiufiRAE+cTDQAlSrpmLiteKJoPMjQH94CUurCpIuz5XhphJXhgKSoKcOx36xavVXyMGnKKiMiP8AEjVBjIqUVgTv+IQrQQJi+ESJvvJqOpgWanw1BQPKrTvB6EC7sOsBKAtAylOK9lEH3FFPS4hNjuBTpXMwKd3GnQx0k/iofLL51fIdYqODJ55ynG2g8tYLIyUMcAuXk8S5hmppDITQSwhtNkpmjKmWnLuR9PzWFWL4EJdUzWV+lnEVIOibaW/UtpVEVLhaFTAXKVEasDFicYl6F4uIVDkixMixM6BCS/SMUtohCoFMRiqRJE54VHERcibAwiTEzI1mgLxotzxIRAolMwxdKnHeB02iaYiqUcJ53iQxR3gLPGZ4iiZfxh3iBxLQCmbGlLglEacWXvFknEF7wtC4tlTYiicePSNePC9WLDRUccIiBG4if1gNeJgLEY0mAlTSYtEEymY0CKF4wmF5mgRpM9ywq+gvFoSiVzNzEZSzMOWWKaqOnbrEv9uJvU7DTqTDbAYHImvn1i0tDSMJ4XuHMLl613MQnM1QW3GkMjMA7QrxCyskIbJ8RNvL7wOqaEL/ABp+Akp0LxkW+Gn9R8kluwbSNxcIpHNFYafLWhQBWpnYj76RvDnOOYKLUY1/ePQPaf2VJRnkyZUjcAX7tHMY/gE6QjOSADslvrA+CItMS4jKDkKIDJTl/wDT7mNiSLrC5h6gNFaphyZvFrtSKDiEZcxW/SsASoAW6EDyRy/EUGAEtOtaxBKJaLc6ulT6wLhsbKUHAfyJi049Y91DdcsFk9yVug5yh58paJgPuJVeBeI8NkpWCouDsaue0FYvDrmpL5iekRlYN0MpBCogaBxRmpcNAlOP4cR/TKijrp5xHwJstLrlkjcMfleHUqeSgpWliN/rFeCxwIKFaUrFl0IbUjBSrpGzhSLGHUiVLWSlQBjc3gSPgUU9IkhU4EFIsyhcRKViiDWGU3hMwbK+UCTMMoe8gj5xcoZRMrFAxeieITqAHSIKxJTYvFQrlP8AxhGGcIRJxymeNL4iWioKKU5RPeI+K+sIxxIgRAcX0goUuCd+JS8WSyTrCOXjlqolJPYGCMOJ66IR60iQpcmx7xFS0jWKJPAsQr3lJT2cwwk+yAPvqUrzYfKKlVKVzuJS06gmBZk2YuqEKbchvrHXyOCSJVkpEZisXLSksIkqAErlv9jmEBSiwO1Ya4XhiJRFXCg76wNO4uE8gqHsPSBzPmE5Tyg63P8Ab+8TKOAE4GKEt6jLoSYoXxQq91JPU0EAYbDc36joVftprB2UIUBM+UXgKrSThQMlSzUlXQUTB2HwDkZyL0AsPvBWDwkyacssZRu3nHW8I9m5MjmxCgSK83X/AI+kLLiYDUVgbl58ksw2BQUBpSiGuxr8oyOwlcVpy4aaQKAuzsWtGQ7sanUJfa0f+fdFe1U5QkrZRDJNido894xOUrD8yifduSfgBjIyKalj6PNclg0jIaflIK4dJT4KuUW2EZGQFTRObxRfB08nr9YOm2jIyFO0Ud9aXT5qnNTbeBSoxkZALosAhFYKWCagHyi3iUlITRIvsNoyMhyyP+tC4kMgEX39YgFnLcxqMgglH6fNTkrLCpiyMjIhQnVVrlg3A9IW8QwyGHIn0G0ZGRYS0ImQn9IsdBElYZFeVOugjIyLKtXcJwyCVApSQ+oG8HcOw6c6+VNzoIyMgDoUatw6QJxADB7RdhUtPVG4yK5pn4ThUVz1FrxkZCG/WVOCW4hRhJxJZJIJLVp5RkZGlmqW5QQgCSKD8eIyjQdx9YyMiymD6SnePH8gHWsD4cPLBNa6/wDaNxkLdqFoof6z4r0bhQyykFNDy1FPiiz2cQFLdQCiyampsdTGRkax/qK5TtV2QljYRqMjIgQF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18484" name="Picture 20" descr="Dosya:Wiki-cigkof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1200" y="1981200"/>
            <a:ext cx="2336800" cy="1752600"/>
          </a:xfrm>
          <a:prstGeom prst="rect">
            <a:avLst/>
          </a:prstGeom>
          <a:noFill/>
        </p:spPr>
      </p:pic>
      <p:pic>
        <p:nvPicPr>
          <p:cNvPr id="318494" name="Picture 30" descr="http://www.portakalagaci.com/photos/uncategorized/cig_kofte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54400" y="1981200"/>
            <a:ext cx="2336800" cy="1752600"/>
          </a:xfrm>
          <a:prstGeom prst="rect">
            <a:avLst/>
          </a:prstGeom>
          <a:noFill/>
        </p:spPr>
      </p:pic>
      <p:pic>
        <p:nvPicPr>
          <p:cNvPr id="318498" name="Picture 34" descr="http://www.sanliurfasembol.com/files/haber_resimler2/guncel/24/cigkofte_sembol_12-07-2013_8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1981201"/>
            <a:ext cx="2362200" cy="177165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762000" y="3810000"/>
            <a:ext cx="22317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Ingredients of “</a:t>
            </a:r>
            <a:r>
              <a:rPr lang="en-US" sz="1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Çiğ</a:t>
            </a:r>
            <a:r>
              <a:rPr lang="en-US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Köfte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”</a:t>
            </a:r>
            <a:endParaRPr lang="tr-TR" sz="1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59499" y="3810000"/>
            <a:ext cx="19046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 err="1" smtClean="0">
                <a:latin typeface="Arial" pitchFamily="34" charset="0"/>
                <a:cs typeface="Arial" pitchFamily="34" charset="0"/>
              </a:rPr>
              <a:t>Kneading</a:t>
            </a:r>
            <a:r>
              <a:rPr lang="tr-TR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“</a:t>
            </a:r>
            <a:r>
              <a:rPr lang="en-US" sz="1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Çiğ</a:t>
            </a:r>
            <a:r>
              <a:rPr lang="en-US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Köfte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”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72200" y="3807023"/>
            <a:ext cx="23519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 err="1" smtClean="0">
                <a:latin typeface="Arial" pitchFamily="34" charset="0"/>
                <a:cs typeface="Arial" pitchFamily="34" charset="0"/>
              </a:rPr>
              <a:t>Ready</a:t>
            </a:r>
            <a:r>
              <a:rPr lang="tr-TR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4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tr-TR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400" dirty="0" err="1" smtClean="0">
                <a:latin typeface="Arial" pitchFamily="34" charset="0"/>
                <a:cs typeface="Arial" pitchFamily="34" charset="0"/>
              </a:rPr>
              <a:t>serve</a:t>
            </a:r>
            <a:r>
              <a:rPr lang="tr-TR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“</a:t>
            </a:r>
            <a:r>
              <a:rPr lang="en-US" sz="1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Çiğ</a:t>
            </a:r>
            <a:r>
              <a:rPr lang="en-US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Köfte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”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71600" y="4876800"/>
            <a:ext cx="6400800" cy="707886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 longer </a:t>
            </a:r>
            <a:r>
              <a:rPr lang="tr-TR" sz="2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tr-TR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kneading</a:t>
            </a:r>
            <a:r>
              <a:rPr lang="tr-TR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time 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tr-TR" sz="2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tastier</a:t>
            </a:r>
            <a:r>
              <a:rPr lang="tr-TR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tr-TR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“Çiğ Köfte”.</a:t>
            </a:r>
            <a:endParaRPr lang="en-US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71600" y="5791200"/>
            <a:ext cx="6400800" cy="707886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 longer the kneading time the more homogeneous (accurate)  the “</a:t>
            </a:r>
            <a:r>
              <a:rPr lang="en-US" sz="2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Çiğ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Köfte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”.</a:t>
            </a:r>
            <a:endParaRPr lang="en-US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71600" y="4191000"/>
            <a:ext cx="6400800" cy="430887"/>
          </a:xfrm>
          <a:prstGeom prst="rect">
            <a:avLst/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Heterogeneous to </a:t>
            </a:r>
            <a:r>
              <a:rPr lang="en-US" sz="22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Homogen</a:t>
            </a:r>
            <a:r>
              <a:rPr lang="tr-TR" sz="2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en-US" sz="22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ous</a:t>
            </a:r>
            <a:r>
              <a:rPr lang="en-US" sz="2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tr-TR" sz="2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HOW</a:t>
            </a:r>
            <a:r>
              <a:rPr lang="en-US" sz="2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 animBg="1"/>
      <p:bldP spid="12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Performance of SC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733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1371600" y="3236893"/>
            <a:ext cx="6400800" cy="954107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 longer </a:t>
            </a:r>
            <a:r>
              <a:rPr lang="tr-TR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tr-TR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bit streams the more accurate</a:t>
            </a:r>
            <a:r>
              <a:rPr lang="tr-TR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tr-TR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computation</a:t>
            </a:r>
            <a:r>
              <a:rPr lang="tr-TR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371600" y="4375666"/>
            <a:ext cx="6400800" cy="954107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 longer</a:t>
            </a:r>
            <a:r>
              <a:rPr lang="tr-TR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bit streams the more </a:t>
            </a:r>
            <a:r>
              <a:rPr lang="tr-TR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reliable</a:t>
            </a:r>
            <a:r>
              <a:rPr lang="tr-TR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tr-TR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computation</a:t>
            </a:r>
            <a:r>
              <a:rPr lang="tr-TR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371600" y="5522893"/>
            <a:ext cx="6400800" cy="954107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 longer </a:t>
            </a:r>
            <a:r>
              <a:rPr lang="tr-TR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tr-TR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bit streams the </a:t>
            </a:r>
            <a:r>
              <a:rPr lang="tr-TR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slower</a:t>
            </a:r>
            <a:r>
              <a:rPr lang="tr-TR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tr-TR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computation</a:t>
            </a:r>
            <a:r>
              <a:rPr lang="tr-TR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8" name="Group 13"/>
          <p:cNvGrpSpPr>
            <a:grpSpLocks/>
          </p:cNvGrpSpPr>
          <p:nvPr/>
        </p:nvGrpSpPr>
        <p:grpSpPr bwMode="auto">
          <a:xfrm>
            <a:off x="3048000" y="2133600"/>
            <a:ext cx="3454792" cy="762001"/>
            <a:chOff x="3465558" y="2770055"/>
            <a:chExt cx="3458289" cy="760094"/>
          </a:xfrm>
        </p:grpSpPr>
        <p:cxnSp>
          <p:nvCxnSpPr>
            <p:cNvPr id="54" name="Straight Arrow Connector 53"/>
            <p:cNvCxnSpPr>
              <a:cxnSpLocks noChangeShapeType="1"/>
            </p:cNvCxnSpPr>
            <p:nvPr/>
          </p:nvCxnSpPr>
          <p:spPr bwMode="auto">
            <a:xfrm flipV="1">
              <a:off x="3560902" y="3530148"/>
              <a:ext cx="3206666" cy="1"/>
            </a:xfrm>
            <a:prstGeom prst="straightConnector1">
              <a:avLst/>
            </a:prstGeom>
            <a:noFill/>
            <a:ln w="57150" algn="ctr">
              <a:solidFill>
                <a:schemeClr val="tx1"/>
              </a:solidFill>
              <a:round/>
              <a:headEnd/>
              <a:tailEnd type="stealth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5" name="TextBox 54"/>
            <p:cNvSpPr txBox="1">
              <a:spLocks noChangeArrowheads="1"/>
            </p:cNvSpPr>
            <p:nvPr/>
          </p:nvSpPr>
          <p:spPr bwMode="auto">
            <a:xfrm>
              <a:off x="3465558" y="2770055"/>
              <a:ext cx="3458289" cy="614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3400" b="0" i="0" dirty="0" smtClean="0">
                  <a:solidFill>
                    <a:srgbClr val="000000"/>
                  </a:solidFill>
                </a:rPr>
                <a:t>0,1,0,1,1,0,</a:t>
              </a:r>
              <a:r>
                <a:rPr lang="tr-TR" sz="3400" b="0" i="0" dirty="0" smtClean="0">
                  <a:solidFill>
                    <a:srgbClr val="000000"/>
                  </a:solidFill>
                </a:rPr>
                <a:t>1,</a:t>
              </a:r>
              <a:r>
                <a:rPr lang="en-US" sz="3400" b="0" i="0" dirty="0" smtClean="0">
                  <a:solidFill>
                    <a:srgbClr val="000000"/>
                  </a:solidFill>
                </a:rPr>
                <a:t>0</a:t>
              </a:r>
              <a:r>
                <a:rPr lang="tr-TR" sz="3400" b="0" i="0" dirty="0" smtClean="0">
                  <a:solidFill>
                    <a:srgbClr val="000000"/>
                  </a:solidFill>
                </a:rPr>
                <a:t>,…..</a:t>
              </a:r>
              <a:endParaRPr lang="en-US" sz="3400" b="0" i="0" dirty="0">
                <a:solidFill>
                  <a:srgbClr val="000000"/>
                </a:solidFill>
              </a:endParaRPr>
            </a:p>
          </p:txBody>
        </p:sp>
      </p:grpSp>
      <p:sp>
        <p:nvSpPr>
          <p:cNvPr id="56" name="TextBox 55"/>
          <p:cNvSpPr txBox="1"/>
          <p:nvPr/>
        </p:nvSpPr>
        <p:spPr>
          <a:xfrm>
            <a:off x="3276426" y="1524000"/>
            <a:ext cx="2303836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0" i="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Bit </a:t>
            </a:r>
            <a:r>
              <a:rPr lang="en-US" sz="3200" b="0" i="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Streams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6" grpId="0" animBg="1"/>
      <p:bldP spid="5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4495800" y="2514600"/>
            <a:ext cx="4419600" cy="4038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228600" y="2514600"/>
            <a:ext cx="4114800" cy="4038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Arithmetic </a:t>
            </a:r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perations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with SC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733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225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22561" name="Object 1"/>
          <p:cNvGraphicFramePr>
            <a:graphicFrameLocks noChangeAspect="1"/>
          </p:cNvGraphicFramePr>
          <p:nvPr/>
        </p:nvGraphicFramePr>
        <p:xfrm>
          <a:off x="685800" y="2590800"/>
          <a:ext cx="3581400" cy="43371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682" name="Visio" r:id="rId3" imgW="3119167" imgH="3771512" progId="Visio.Drawing.11">
                  <p:embed/>
                </p:oleObj>
              </mc:Choice>
              <mc:Fallback>
                <p:oleObj name="Visio" r:id="rId3" imgW="3119167" imgH="3771512" progId="Visio.Drawing.11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590800"/>
                        <a:ext cx="3581400" cy="433710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828800" y="1516559"/>
            <a:ext cx="52578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200" b="0" i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Multiplication</a:t>
            </a:r>
            <a:r>
              <a:rPr lang="tr-TR" sz="3200" b="0" i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tr-TR" sz="100" b="0" i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tr-TR" sz="4400" dirty="0" smtClean="0">
                <a:solidFill>
                  <a:srgbClr val="000000"/>
                </a:solidFill>
                <a:cs typeface="Times New Roman" pitchFamily="18" charset="0"/>
              </a:rPr>
              <a:t>x</a:t>
            </a:r>
            <a:r>
              <a:rPr lang="en-US" sz="3600" i="0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3600" i="0" dirty="0">
                <a:solidFill>
                  <a:srgbClr val="000000"/>
                </a:solidFill>
                <a:cs typeface="Times New Roman" pitchFamily="18" charset="0"/>
              </a:rPr>
              <a:t>x </a:t>
            </a:r>
            <a:r>
              <a:rPr lang="tr-TR" sz="4400" dirty="0" smtClean="0">
                <a:solidFill>
                  <a:srgbClr val="000000"/>
                </a:solidFill>
                <a:cs typeface="Times New Roman" pitchFamily="18" charset="0"/>
              </a:rPr>
              <a:t>y</a:t>
            </a:r>
            <a:r>
              <a:rPr lang="en-US" sz="3600" i="0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3600" i="0" dirty="0">
                <a:solidFill>
                  <a:srgbClr val="000000"/>
                </a:solidFill>
                <a:cs typeface="Times New Roman" pitchFamily="18" charset="0"/>
              </a:rPr>
              <a:t>= </a:t>
            </a:r>
            <a:r>
              <a:rPr lang="tr-TR" sz="4400" dirty="0" smtClean="0">
                <a:solidFill>
                  <a:srgbClr val="000000"/>
                </a:solidFill>
                <a:cs typeface="Times New Roman" pitchFamily="18" charset="0"/>
              </a:rPr>
              <a:t>z</a:t>
            </a:r>
            <a:endParaRPr lang="en-US" sz="4000" dirty="0">
              <a:solidFill>
                <a:srgbClr val="000000"/>
              </a:solidFill>
              <a:cs typeface="Times New Roman" pitchFamily="18" charset="0"/>
            </a:endParaRPr>
          </a:p>
        </p:txBody>
      </p:sp>
      <p:graphicFrame>
        <p:nvGraphicFramePr>
          <p:cNvPr id="24" name="Object 2"/>
          <p:cNvGraphicFramePr>
            <a:graphicFrameLocks noChangeAspect="1"/>
          </p:cNvGraphicFramePr>
          <p:nvPr/>
        </p:nvGraphicFramePr>
        <p:xfrm>
          <a:off x="5823402" y="3276600"/>
          <a:ext cx="1986721" cy="13572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683" name="Visio" r:id="rId5" imgW="957210" imgH="655129" progId="Visio.Drawing.11">
                  <p:embed/>
                </p:oleObj>
              </mc:Choice>
              <mc:Fallback>
                <p:oleObj name="Visio" r:id="rId5" imgW="957210" imgH="655129" progId="Visio.Drawing.11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3402" y="3276600"/>
                        <a:ext cx="1986721" cy="135726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6385881" y="3638799"/>
            <a:ext cx="8531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 smtClean="0">
                <a:latin typeface="Arial" pitchFamily="34" charset="0"/>
                <a:cs typeface="Arial" pitchFamily="34" charset="0"/>
              </a:rPr>
              <a:t>AND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04800" y="2602468"/>
            <a:ext cx="4083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latin typeface="Arial" pitchFamily="34" charset="0"/>
                <a:cs typeface="Arial" pitchFamily="34" charset="0"/>
              </a:rPr>
              <a:t>3-bit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deterministic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multiplier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tr-T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30 </a:t>
            </a:r>
            <a:r>
              <a:rPr lang="tr-TR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gates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)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257800" y="2667000"/>
            <a:ext cx="3570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latin typeface="Arial" pitchFamily="34" charset="0"/>
                <a:cs typeface="Arial" pitchFamily="34" charset="0"/>
              </a:rPr>
              <a:t>3-bit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stochastic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multiplier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tr-T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tr-TR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gate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)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 Box 17"/>
          <p:cNvSpPr txBox="1">
            <a:spLocks noChangeArrowheads="1"/>
          </p:cNvSpPr>
          <p:nvPr/>
        </p:nvSpPr>
        <p:spPr bwMode="auto">
          <a:xfrm>
            <a:off x="4652862" y="3429000"/>
            <a:ext cx="12907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tr-TR" sz="2000" dirty="0" smtClean="0">
                <a:solidFill>
                  <a:srgbClr val="000000"/>
                </a:solidFill>
              </a:rPr>
              <a:t>x=</a:t>
            </a:r>
            <a:r>
              <a:rPr lang="tr-TR" sz="2000" b="0" i="0" dirty="0" smtClean="0">
                <a:solidFill>
                  <a:srgbClr val="000000"/>
                </a:solidFill>
              </a:rPr>
              <a:t>(0.100)</a:t>
            </a:r>
            <a:r>
              <a:rPr lang="tr-TR" sz="2000" b="0" i="0" baseline="-25000" dirty="0" smtClean="0">
                <a:solidFill>
                  <a:srgbClr val="000000"/>
                </a:solidFill>
              </a:rPr>
              <a:t>2</a:t>
            </a:r>
            <a:endParaRPr lang="en-US" sz="2000" b="0" i="0" baseline="-25000" dirty="0">
              <a:solidFill>
                <a:srgbClr val="000000"/>
              </a:solidFill>
            </a:endParaRPr>
          </a:p>
        </p:txBody>
      </p:sp>
      <p:sp>
        <p:nvSpPr>
          <p:cNvPr id="29" name="Text Box 17"/>
          <p:cNvSpPr txBox="1">
            <a:spLocks noChangeArrowheads="1"/>
          </p:cNvSpPr>
          <p:nvPr/>
        </p:nvSpPr>
        <p:spPr bwMode="auto">
          <a:xfrm>
            <a:off x="4673220" y="3943290"/>
            <a:ext cx="127631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tr-TR" sz="2000" dirty="0" smtClean="0">
                <a:solidFill>
                  <a:srgbClr val="000000"/>
                </a:solidFill>
              </a:rPr>
              <a:t>y=</a:t>
            </a:r>
            <a:r>
              <a:rPr lang="tr-TR" sz="2000" b="0" i="0" dirty="0" smtClean="0">
                <a:solidFill>
                  <a:srgbClr val="000000"/>
                </a:solidFill>
              </a:rPr>
              <a:t>(0.100)</a:t>
            </a:r>
            <a:r>
              <a:rPr lang="tr-TR" sz="2000" b="0" i="0" baseline="-25000" dirty="0" smtClean="0">
                <a:solidFill>
                  <a:srgbClr val="000000"/>
                </a:solidFill>
              </a:rPr>
              <a:t>2</a:t>
            </a:r>
            <a:endParaRPr lang="en-US" sz="2000" b="0" i="0" baseline="-25000" dirty="0">
              <a:solidFill>
                <a:srgbClr val="000000"/>
              </a:solidFill>
            </a:endParaRPr>
          </a:p>
        </p:txBody>
      </p:sp>
      <p:sp>
        <p:nvSpPr>
          <p:cNvPr id="30" name="Text Box 17"/>
          <p:cNvSpPr txBox="1">
            <a:spLocks noChangeArrowheads="1"/>
          </p:cNvSpPr>
          <p:nvPr/>
        </p:nvSpPr>
        <p:spPr bwMode="auto">
          <a:xfrm>
            <a:off x="7696200" y="3657600"/>
            <a:ext cx="126188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tr-TR" sz="2000" dirty="0" smtClean="0">
                <a:solidFill>
                  <a:srgbClr val="000000"/>
                </a:solidFill>
              </a:rPr>
              <a:t>z=</a:t>
            </a:r>
            <a:r>
              <a:rPr lang="tr-TR" sz="2000" b="0" i="0" dirty="0" smtClean="0">
                <a:solidFill>
                  <a:srgbClr val="000000"/>
                </a:solidFill>
              </a:rPr>
              <a:t>(0.010)</a:t>
            </a:r>
            <a:r>
              <a:rPr lang="tr-TR" sz="2000" b="0" i="0" baseline="-25000" dirty="0" smtClean="0">
                <a:solidFill>
                  <a:srgbClr val="000000"/>
                </a:solidFill>
              </a:rPr>
              <a:t>2</a:t>
            </a:r>
            <a:endParaRPr lang="en-US" sz="2000" b="0" i="0" baseline="-25000" dirty="0">
              <a:solidFill>
                <a:srgbClr val="00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876800" y="4648200"/>
            <a:ext cx="3733800" cy="769441"/>
          </a:xfrm>
          <a:prstGeom prst="rect">
            <a:avLst/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At least how many bits </a:t>
            </a:r>
            <a:r>
              <a:rPr lang="en-US" sz="22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shoud</a:t>
            </a:r>
            <a:r>
              <a:rPr lang="en-US" sz="2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a stream have</a:t>
            </a:r>
            <a:r>
              <a:rPr lang="tr-TR" sz="2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648200" y="5631359"/>
            <a:ext cx="4191000" cy="769441"/>
          </a:xfrm>
          <a:prstGeom prst="rect">
            <a:avLst/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At least how many </a:t>
            </a:r>
            <a:r>
              <a:rPr lang="tr-TR" sz="22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stream</a:t>
            </a:r>
            <a:r>
              <a:rPr lang="tr-TR" sz="2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2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bits</a:t>
            </a:r>
            <a:r>
              <a:rPr lang="tr-TR" sz="2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2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for</a:t>
            </a:r>
            <a:r>
              <a:rPr lang="tr-TR" sz="2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an </a:t>
            </a:r>
            <a:r>
              <a:rPr lang="tr-TR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n-bit</a:t>
            </a:r>
            <a:r>
              <a:rPr lang="tr-TR" sz="2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2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multiplier</a:t>
            </a:r>
            <a:r>
              <a:rPr lang="tr-TR" sz="2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25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25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2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1" grpId="0" animBg="1"/>
      <p:bldP spid="13" grpId="0"/>
      <p:bldP spid="25" grpId="0"/>
      <p:bldP spid="26" grpId="0"/>
      <p:bldP spid="27" grpId="0"/>
      <p:bldP spid="28" grpId="0"/>
      <p:bldP spid="29" grpId="0"/>
      <p:bldP spid="30" grpId="0"/>
      <p:bldP spid="33" grpId="0" animBg="1"/>
      <p:bldP spid="3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3276600" y="2438400"/>
            <a:ext cx="5715000" cy="3886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304800" y="2819400"/>
            <a:ext cx="2743200" cy="3200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Arithmetic </a:t>
            </a:r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perations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with SC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733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225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838200" y="1516559"/>
            <a:ext cx="6553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tr-TR" sz="3200" b="0" i="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Scaled</a:t>
            </a:r>
            <a:r>
              <a:rPr lang="tr-TR" sz="3200" b="0" i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3200" b="0" i="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addition</a:t>
            </a:r>
            <a:r>
              <a:rPr lang="tr-TR" sz="3200" b="0" i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tr-TR" sz="100" b="0" i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tr-TR" sz="3600" dirty="0" smtClean="0">
                <a:solidFill>
                  <a:srgbClr val="000000"/>
                </a:solidFill>
                <a:cs typeface="Times New Roman" pitchFamily="18" charset="0"/>
              </a:rPr>
              <a:t>x</a:t>
            </a:r>
            <a:r>
              <a:rPr lang="tr-TR" sz="3600" b="0" i="0" dirty="0" smtClean="0">
                <a:solidFill>
                  <a:srgbClr val="000000"/>
                </a:solidFill>
                <a:cs typeface="Times New Roman" pitchFamily="18" charset="0"/>
              </a:rPr>
              <a:t>(</a:t>
            </a:r>
            <a:r>
              <a:rPr lang="tr-TR" sz="3600" dirty="0" smtClean="0">
                <a:solidFill>
                  <a:srgbClr val="000000"/>
                </a:solidFill>
                <a:cs typeface="Times New Roman" pitchFamily="18" charset="0"/>
              </a:rPr>
              <a:t>s</a:t>
            </a:r>
            <a:r>
              <a:rPr lang="tr-TR" sz="3600" b="0" i="0" dirty="0" smtClean="0">
                <a:solidFill>
                  <a:srgbClr val="000000"/>
                </a:solidFill>
                <a:cs typeface="Times New Roman" pitchFamily="18" charset="0"/>
              </a:rPr>
              <a:t>)</a:t>
            </a:r>
            <a:r>
              <a:rPr lang="en-US" sz="3600" i="0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tr-TR" sz="3600" i="0" dirty="0" smtClean="0">
                <a:solidFill>
                  <a:srgbClr val="000000"/>
                </a:solidFill>
                <a:cs typeface="Times New Roman" pitchFamily="18" charset="0"/>
              </a:rPr>
              <a:t>+</a:t>
            </a:r>
            <a:r>
              <a:rPr lang="en-US" sz="3600" i="0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tr-TR" sz="3600" dirty="0" smtClean="0">
                <a:solidFill>
                  <a:srgbClr val="000000"/>
                </a:solidFill>
                <a:cs typeface="Times New Roman" pitchFamily="18" charset="0"/>
              </a:rPr>
              <a:t>y</a:t>
            </a:r>
            <a:r>
              <a:rPr lang="tr-TR" sz="3600" b="0" i="0" dirty="0" smtClean="0">
                <a:solidFill>
                  <a:srgbClr val="000000"/>
                </a:solidFill>
                <a:cs typeface="Times New Roman" pitchFamily="18" charset="0"/>
              </a:rPr>
              <a:t>(</a:t>
            </a:r>
            <a:r>
              <a:rPr lang="tr-TR" sz="3600" i="0" dirty="0" smtClean="0">
                <a:solidFill>
                  <a:srgbClr val="000000"/>
                </a:solidFill>
                <a:cs typeface="Times New Roman" pitchFamily="18" charset="0"/>
              </a:rPr>
              <a:t>1-</a:t>
            </a:r>
            <a:r>
              <a:rPr lang="tr-TR" sz="3600" dirty="0" smtClean="0">
                <a:solidFill>
                  <a:srgbClr val="000000"/>
                </a:solidFill>
                <a:cs typeface="Times New Roman" pitchFamily="18" charset="0"/>
              </a:rPr>
              <a:t>s</a:t>
            </a:r>
            <a:r>
              <a:rPr lang="tr-TR" sz="3600" b="0" i="0" dirty="0" smtClean="0">
                <a:solidFill>
                  <a:srgbClr val="000000"/>
                </a:solidFill>
                <a:cs typeface="Times New Roman" pitchFamily="18" charset="0"/>
              </a:rPr>
              <a:t>)</a:t>
            </a:r>
            <a:r>
              <a:rPr lang="en-US" sz="3600" i="0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3600" i="0" dirty="0">
                <a:solidFill>
                  <a:srgbClr val="000000"/>
                </a:solidFill>
                <a:cs typeface="Times New Roman" pitchFamily="18" charset="0"/>
              </a:rPr>
              <a:t>= </a:t>
            </a:r>
            <a:r>
              <a:rPr lang="tr-TR" sz="3600" dirty="0" smtClean="0">
                <a:solidFill>
                  <a:srgbClr val="000000"/>
                </a:solidFill>
                <a:cs typeface="Times New Roman" pitchFamily="18" charset="0"/>
              </a:rPr>
              <a:t>z</a:t>
            </a:r>
            <a:endParaRPr lang="en-US" sz="3600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32359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" name="Text Box 17"/>
          <p:cNvSpPr txBox="1">
            <a:spLocks noChangeArrowheads="1"/>
          </p:cNvSpPr>
          <p:nvPr/>
        </p:nvSpPr>
        <p:spPr bwMode="auto">
          <a:xfrm>
            <a:off x="507520" y="3581400"/>
            <a:ext cx="35718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tr-TR" sz="3000" dirty="0" smtClean="0">
                <a:solidFill>
                  <a:srgbClr val="000000"/>
                </a:solidFill>
              </a:rPr>
              <a:t>x</a:t>
            </a:r>
            <a:endParaRPr lang="en-US" sz="3000" b="0" i="0" baseline="-25000" dirty="0">
              <a:solidFill>
                <a:srgbClr val="000000"/>
              </a:solidFill>
            </a:endParaRPr>
          </a:p>
        </p:txBody>
      </p:sp>
      <p:sp>
        <p:nvSpPr>
          <p:cNvPr id="22" name="Text Box 17"/>
          <p:cNvSpPr txBox="1">
            <a:spLocks noChangeArrowheads="1"/>
          </p:cNvSpPr>
          <p:nvPr/>
        </p:nvSpPr>
        <p:spPr bwMode="auto">
          <a:xfrm>
            <a:off x="515703" y="4475202"/>
            <a:ext cx="33744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tr-TR" sz="3000" dirty="0" smtClean="0">
                <a:solidFill>
                  <a:srgbClr val="000000"/>
                </a:solidFill>
              </a:rPr>
              <a:t>y</a:t>
            </a:r>
            <a:endParaRPr lang="en-US" sz="3000" b="0" i="0" baseline="-25000" dirty="0">
              <a:solidFill>
                <a:srgbClr val="000000"/>
              </a:solidFill>
            </a:endParaRPr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1588821" y="5334000"/>
            <a:ext cx="31617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tr-TR" sz="3000" dirty="0" smtClean="0">
                <a:solidFill>
                  <a:srgbClr val="000000"/>
                </a:solidFill>
              </a:rPr>
              <a:t>s</a:t>
            </a:r>
            <a:endParaRPr lang="en-US" sz="3000" b="0" i="0" baseline="-25000" dirty="0">
              <a:solidFill>
                <a:srgbClr val="000000"/>
              </a:solidFill>
            </a:endParaRPr>
          </a:p>
        </p:txBody>
      </p:sp>
      <p:sp>
        <p:nvSpPr>
          <p:cNvPr id="34" name="Text Box 17"/>
          <p:cNvSpPr txBox="1">
            <a:spLocks noChangeArrowheads="1"/>
          </p:cNvSpPr>
          <p:nvPr/>
        </p:nvSpPr>
        <p:spPr bwMode="auto">
          <a:xfrm>
            <a:off x="2608366" y="4014690"/>
            <a:ext cx="31617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tr-TR" sz="3000" dirty="0" smtClean="0">
                <a:solidFill>
                  <a:srgbClr val="000000"/>
                </a:solidFill>
              </a:rPr>
              <a:t>z</a:t>
            </a:r>
            <a:endParaRPr lang="en-US" sz="3000" b="0" i="0" baseline="-25000" dirty="0">
              <a:solidFill>
                <a:srgbClr val="000000"/>
              </a:solidFill>
            </a:endParaRPr>
          </a:p>
        </p:txBody>
      </p:sp>
      <p:graphicFrame>
        <p:nvGraphicFramePr>
          <p:cNvPr id="35" name="Object 5"/>
          <p:cNvGraphicFramePr>
            <a:graphicFrameLocks noChangeAspect="1"/>
          </p:cNvGraphicFramePr>
          <p:nvPr/>
        </p:nvGraphicFramePr>
        <p:xfrm>
          <a:off x="5383381" y="2895600"/>
          <a:ext cx="1752600" cy="22048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710" name="Visio" r:id="rId3" imgW="883516" imgH="1112126" progId="Visio.Drawing.11">
                  <p:embed/>
                </p:oleObj>
              </mc:Choice>
              <mc:Fallback>
                <p:oleObj name="Visio" r:id="rId3" imgW="883516" imgH="1112126" progId="Visio.Drawing.11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3381" y="2895600"/>
                        <a:ext cx="1752600" cy="220488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5923446" y="3700796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latin typeface="Arial" pitchFamily="34" charset="0"/>
                <a:cs typeface="Arial" pitchFamily="34" charset="0"/>
              </a:rPr>
              <a:t>MUX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3429000" y="3191019"/>
            <a:ext cx="195438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tr-TR" sz="2400" i="0" dirty="0" smtClean="0">
                <a:solidFill>
                  <a:srgbClr val="C00000"/>
                </a:solidFill>
              </a:rPr>
              <a:t>1</a:t>
            </a:r>
            <a:r>
              <a:rPr lang="en-US" sz="2400" b="0" i="0" dirty="0" smtClean="0">
                <a:solidFill>
                  <a:srgbClr val="000000"/>
                </a:solidFill>
              </a:rPr>
              <a:t>,1,</a:t>
            </a:r>
            <a:r>
              <a:rPr lang="tr-TR" sz="2400" b="0" i="0" dirty="0" smtClean="0">
                <a:solidFill>
                  <a:srgbClr val="000000"/>
                </a:solidFill>
              </a:rPr>
              <a:t>1</a:t>
            </a:r>
            <a:r>
              <a:rPr lang="en-US" sz="2400" b="0" i="0" dirty="0" smtClean="0">
                <a:solidFill>
                  <a:srgbClr val="000000"/>
                </a:solidFill>
              </a:rPr>
              <a:t>,</a:t>
            </a:r>
            <a:r>
              <a:rPr lang="en-US" sz="2400" i="0" dirty="0" smtClean="0">
                <a:solidFill>
                  <a:srgbClr val="C00000"/>
                </a:solidFill>
              </a:rPr>
              <a:t>1</a:t>
            </a:r>
            <a:r>
              <a:rPr lang="en-US" sz="2400" b="0" i="0" dirty="0" smtClean="0">
                <a:solidFill>
                  <a:srgbClr val="000000"/>
                </a:solidFill>
              </a:rPr>
              <a:t>,1,</a:t>
            </a:r>
            <a:r>
              <a:rPr lang="en-US" sz="2400" i="0" dirty="0" smtClean="0">
                <a:solidFill>
                  <a:srgbClr val="C00000"/>
                </a:solidFill>
              </a:rPr>
              <a:t>0</a:t>
            </a:r>
            <a:r>
              <a:rPr lang="en-US" sz="2400" b="0" i="0" dirty="0" smtClean="0">
                <a:solidFill>
                  <a:srgbClr val="000000"/>
                </a:solidFill>
              </a:rPr>
              <a:t>,</a:t>
            </a:r>
            <a:r>
              <a:rPr lang="tr-TR" sz="2400" b="0" i="0" dirty="0" smtClean="0">
                <a:solidFill>
                  <a:srgbClr val="000000"/>
                </a:solidFill>
              </a:rPr>
              <a:t>1,</a:t>
            </a:r>
            <a:r>
              <a:rPr lang="tr-TR" sz="2400" i="0" dirty="0" smtClean="0">
                <a:solidFill>
                  <a:srgbClr val="C00000"/>
                </a:solidFill>
              </a:rPr>
              <a:t>1</a:t>
            </a:r>
            <a:endParaRPr lang="en-US" sz="1600" i="0" dirty="0">
              <a:solidFill>
                <a:srgbClr val="C00000"/>
              </a:solidFill>
            </a:endParaRP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3429000" y="4109884"/>
            <a:ext cx="195438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tr-TR" sz="2400" b="0" i="0" dirty="0" smtClean="0">
                <a:solidFill>
                  <a:srgbClr val="000000"/>
                </a:solidFill>
              </a:rPr>
              <a:t>0</a:t>
            </a:r>
            <a:r>
              <a:rPr lang="en-US" sz="2400" b="0" i="0" dirty="0" smtClean="0">
                <a:solidFill>
                  <a:srgbClr val="000000"/>
                </a:solidFill>
              </a:rPr>
              <a:t>,</a:t>
            </a:r>
            <a:r>
              <a:rPr lang="tr-TR" sz="2400" i="0" dirty="0" smtClean="0">
                <a:solidFill>
                  <a:srgbClr val="000066"/>
                </a:solidFill>
              </a:rPr>
              <a:t>0</a:t>
            </a:r>
            <a:r>
              <a:rPr lang="en-US" sz="2400" b="0" i="0" dirty="0" smtClean="0">
                <a:solidFill>
                  <a:srgbClr val="000000"/>
                </a:solidFill>
              </a:rPr>
              <a:t>,</a:t>
            </a:r>
            <a:r>
              <a:rPr lang="tr-TR" sz="2400" i="0" dirty="0" smtClean="0">
                <a:solidFill>
                  <a:srgbClr val="000066"/>
                </a:solidFill>
              </a:rPr>
              <a:t>1</a:t>
            </a:r>
            <a:r>
              <a:rPr lang="en-US" sz="2400" b="0" i="0" dirty="0" smtClean="0">
                <a:solidFill>
                  <a:srgbClr val="000000"/>
                </a:solidFill>
              </a:rPr>
              <a:t>,</a:t>
            </a:r>
            <a:r>
              <a:rPr lang="tr-TR" sz="2400" b="0" i="0" dirty="0" smtClean="0">
                <a:solidFill>
                  <a:srgbClr val="000000"/>
                </a:solidFill>
              </a:rPr>
              <a:t>0</a:t>
            </a:r>
            <a:r>
              <a:rPr lang="en-US" sz="2400" b="0" i="0" dirty="0" smtClean="0">
                <a:solidFill>
                  <a:srgbClr val="000000"/>
                </a:solidFill>
              </a:rPr>
              <a:t>,</a:t>
            </a:r>
            <a:r>
              <a:rPr lang="tr-TR" sz="2400" i="0" dirty="0" smtClean="0">
                <a:solidFill>
                  <a:srgbClr val="000066"/>
                </a:solidFill>
              </a:rPr>
              <a:t>0</a:t>
            </a:r>
            <a:r>
              <a:rPr lang="en-US" sz="2400" b="0" i="0" dirty="0" smtClean="0">
                <a:solidFill>
                  <a:srgbClr val="000000"/>
                </a:solidFill>
              </a:rPr>
              <a:t>,</a:t>
            </a:r>
            <a:r>
              <a:rPr lang="tr-TR" sz="2400" b="0" i="0" dirty="0" smtClean="0">
                <a:solidFill>
                  <a:srgbClr val="000000"/>
                </a:solidFill>
              </a:rPr>
              <a:t>1</a:t>
            </a:r>
            <a:r>
              <a:rPr lang="en-US" sz="2400" b="0" i="0" dirty="0" smtClean="0">
                <a:solidFill>
                  <a:srgbClr val="000000"/>
                </a:solidFill>
              </a:rPr>
              <a:t>,</a:t>
            </a:r>
            <a:r>
              <a:rPr lang="tr-TR" sz="2400" i="0" dirty="0" smtClean="0">
                <a:solidFill>
                  <a:srgbClr val="000066"/>
                </a:solidFill>
              </a:rPr>
              <a:t>1</a:t>
            </a:r>
            <a:r>
              <a:rPr lang="tr-TR" sz="2400" b="0" i="0" dirty="0" smtClean="0">
                <a:solidFill>
                  <a:srgbClr val="000000"/>
                </a:solidFill>
              </a:rPr>
              <a:t>,0</a:t>
            </a:r>
            <a:endParaRPr lang="en-US" sz="1600" b="0" i="0" dirty="0">
              <a:solidFill>
                <a:srgbClr val="000000"/>
              </a:solidFill>
            </a:endParaRP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5307181" y="5100484"/>
            <a:ext cx="195438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tr-TR" sz="2400" b="0" i="0" dirty="0" smtClean="0">
                <a:solidFill>
                  <a:srgbClr val="C00000"/>
                </a:solidFill>
              </a:rPr>
              <a:t>1</a:t>
            </a:r>
            <a:r>
              <a:rPr lang="en-US" sz="2400" b="0" i="0" dirty="0" smtClean="0">
                <a:solidFill>
                  <a:srgbClr val="000000"/>
                </a:solidFill>
              </a:rPr>
              <a:t>,</a:t>
            </a:r>
            <a:r>
              <a:rPr lang="tr-TR" sz="2400" b="0" i="0" dirty="0" smtClean="0">
                <a:solidFill>
                  <a:srgbClr val="000066"/>
                </a:solidFill>
              </a:rPr>
              <a:t>0</a:t>
            </a:r>
            <a:r>
              <a:rPr lang="en-US" sz="2400" b="0" i="0" dirty="0" smtClean="0"/>
              <a:t>,</a:t>
            </a:r>
            <a:r>
              <a:rPr lang="tr-TR" sz="2400" b="0" i="0" dirty="0" smtClean="0">
                <a:solidFill>
                  <a:srgbClr val="000066"/>
                </a:solidFill>
              </a:rPr>
              <a:t>0</a:t>
            </a:r>
            <a:r>
              <a:rPr lang="en-US" sz="2400" b="0" i="0" dirty="0" smtClean="0"/>
              <a:t>,</a:t>
            </a:r>
            <a:r>
              <a:rPr lang="tr-TR" sz="2400" b="0" i="0" dirty="0" smtClean="0">
                <a:solidFill>
                  <a:srgbClr val="C00000"/>
                </a:solidFill>
              </a:rPr>
              <a:t>1</a:t>
            </a:r>
            <a:r>
              <a:rPr lang="en-US" sz="2400" b="0" i="0" dirty="0" smtClean="0">
                <a:solidFill>
                  <a:srgbClr val="000000"/>
                </a:solidFill>
              </a:rPr>
              <a:t>,</a:t>
            </a:r>
            <a:r>
              <a:rPr lang="tr-TR" sz="2400" b="0" i="0" dirty="0" smtClean="0">
                <a:solidFill>
                  <a:srgbClr val="000066"/>
                </a:solidFill>
              </a:rPr>
              <a:t>0</a:t>
            </a:r>
            <a:r>
              <a:rPr lang="en-US" sz="2400" b="0" i="0" dirty="0" smtClean="0">
                <a:solidFill>
                  <a:srgbClr val="000000"/>
                </a:solidFill>
              </a:rPr>
              <a:t>,</a:t>
            </a:r>
            <a:r>
              <a:rPr lang="tr-TR" sz="2400" b="0" i="0" dirty="0" smtClean="0">
                <a:solidFill>
                  <a:srgbClr val="C00000"/>
                </a:solidFill>
              </a:rPr>
              <a:t>1</a:t>
            </a:r>
            <a:r>
              <a:rPr lang="en-US" sz="2400" b="0" i="0" dirty="0" smtClean="0">
                <a:solidFill>
                  <a:srgbClr val="000000"/>
                </a:solidFill>
              </a:rPr>
              <a:t>,</a:t>
            </a:r>
            <a:r>
              <a:rPr lang="tr-TR" sz="2400" b="0" i="0" dirty="0" smtClean="0">
                <a:solidFill>
                  <a:srgbClr val="000066"/>
                </a:solidFill>
              </a:rPr>
              <a:t>0</a:t>
            </a:r>
            <a:r>
              <a:rPr lang="tr-TR" sz="2400" b="0" i="0" dirty="0" smtClean="0">
                <a:solidFill>
                  <a:srgbClr val="000000"/>
                </a:solidFill>
              </a:rPr>
              <a:t>,</a:t>
            </a:r>
            <a:r>
              <a:rPr lang="tr-TR" sz="2400" b="0" i="0" dirty="0" smtClean="0">
                <a:solidFill>
                  <a:srgbClr val="C00000"/>
                </a:solidFill>
              </a:rPr>
              <a:t>1</a:t>
            </a:r>
            <a:endParaRPr lang="en-US" sz="1600" b="0" i="0" dirty="0">
              <a:solidFill>
                <a:srgbClr val="C00000"/>
              </a:solidFill>
            </a:endParaRP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7010400" y="3652684"/>
            <a:ext cx="195438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tr-TR" sz="2400" b="0" i="0" dirty="0" smtClean="0">
                <a:solidFill>
                  <a:srgbClr val="C00000"/>
                </a:solidFill>
              </a:rPr>
              <a:t>1</a:t>
            </a:r>
            <a:r>
              <a:rPr lang="en-US" sz="2400" b="0" i="0" dirty="0" smtClean="0">
                <a:solidFill>
                  <a:srgbClr val="000000"/>
                </a:solidFill>
              </a:rPr>
              <a:t>,</a:t>
            </a:r>
            <a:r>
              <a:rPr lang="tr-TR" sz="2400" b="0" i="0" dirty="0" smtClean="0">
                <a:solidFill>
                  <a:srgbClr val="000066"/>
                </a:solidFill>
              </a:rPr>
              <a:t>0</a:t>
            </a:r>
            <a:r>
              <a:rPr lang="en-US" sz="2400" b="0" i="0" dirty="0" smtClean="0">
                <a:solidFill>
                  <a:srgbClr val="000000"/>
                </a:solidFill>
              </a:rPr>
              <a:t>,</a:t>
            </a:r>
            <a:r>
              <a:rPr lang="tr-TR" sz="2400" b="0" i="0" dirty="0" smtClean="0">
                <a:solidFill>
                  <a:srgbClr val="000066"/>
                </a:solidFill>
              </a:rPr>
              <a:t>1</a:t>
            </a:r>
            <a:r>
              <a:rPr lang="en-US" sz="2400" b="0" i="0" dirty="0" smtClean="0">
                <a:solidFill>
                  <a:srgbClr val="000000"/>
                </a:solidFill>
              </a:rPr>
              <a:t>,</a:t>
            </a:r>
            <a:r>
              <a:rPr lang="tr-TR" sz="2400" b="0" i="0" dirty="0" smtClean="0">
                <a:solidFill>
                  <a:srgbClr val="C00000"/>
                </a:solidFill>
              </a:rPr>
              <a:t>1</a:t>
            </a:r>
            <a:r>
              <a:rPr lang="en-US" sz="2400" b="0" i="0" dirty="0" smtClean="0">
                <a:solidFill>
                  <a:srgbClr val="000000"/>
                </a:solidFill>
              </a:rPr>
              <a:t>,</a:t>
            </a:r>
            <a:r>
              <a:rPr lang="tr-TR" sz="2400" b="0" i="0" dirty="0" smtClean="0">
                <a:solidFill>
                  <a:srgbClr val="000066"/>
                </a:solidFill>
              </a:rPr>
              <a:t>0</a:t>
            </a:r>
            <a:r>
              <a:rPr lang="en-US" sz="2400" b="0" i="0" dirty="0" smtClean="0">
                <a:solidFill>
                  <a:srgbClr val="000000"/>
                </a:solidFill>
              </a:rPr>
              <a:t>,</a:t>
            </a:r>
            <a:r>
              <a:rPr lang="tr-TR" sz="2400" b="0" i="0" dirty="0" smtClean="0">
                <a:solidFill>
                  <a:srgbClr val="C00000"/>
                </a:solidFill>
              </a:rPr>
              <a:t>0</a:t>
            </a:r>
            <a:r>
              <a:rPr lang="en-US" sz="2400" b="0" i="0" dirty="0" smtClean="0">
                <a:solidFill>
                  <a:srgbClr val="000000"/>
                </a:solidFill>
              </a:rPr>
              <a:t>,</a:t>
            </a:r>
            <a:r>
              <a:rPr lang="tr-TR" sz="2400" b="0" i="0" dirty="0" smtClean="0">
                <a:solidFill>
                  <a:srgbClr val="000066"/>
                </a:solidFill>
              </a:rPr>
              <a:t>1</a:t>
            </a:r>
            <a:r>
              <a:rPr lang="tr-TR" sz="2400" b="0" i="0" dirty="0" smtClean="0">
                <a:solidFill>
                  <a:srgbClr val="000000"/>
                </a:solidFill>
              </a:rPr>
              <a:t>,</a:t>
            </a:r>
            <a:r>
              <a:rPr lang="tr-TR" sz="2400" b="0" i="0" dirty="0" smtClean="0">
                <a:solidFill>
                  <a:srgbClr val="C00000"/>
                </a:solidFill>
              </a:rPr>
              <a:t>1</a:t>
            </a:r>
            <a:endParaRPr lang="en-US" sz="1600" b="0" i="0" dirty="0">
              <a:solidFill>
                <a:srgbClr val="C00000"/>
              </a:solidFill>
            </a:endParaRPr>
          </a:p>
        </p:txBody>
      </p:sp>
      <p:graphicFrame>
        <p:nvGraphicFramePr>
          <p:cNvPr id="41" name="Object 5"/>
          <p:cNvGraphicFramePr>
            <a:graphicFrameLocks noChangeAspect="1"/>
          </p:cNvGraphicFramePr>
          <p:nvPr/>
        </p:nvGraphicFramePr>
        <p:xfrm>
          <a:off x="930442" y="3357716"/>
          <a:ext cx="1660358" cy="22048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711" name="Visio" r:id="rId5" imgW="883516" imgH="1112126" progId="Visio.Drawing.11">
                  <p:embed/>
                </p:oleObj>
              </mc:Choice>
              <mc:Fallback>
                <p:oleObj name="Visio" r:id="rId5" imgW="883516" imgH="1112126" progId="Visio.Drawing.11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0442" y="3357716"/>
                        <a:ext cx="1660358" cy="220488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TextBox 41"/>
          <p:cNvSpPr txBox="1"/>
          <p:nvPr/>
        </p:nvSpPr>
        <p:spPr>
          <a:xfrm>
            <a:off x="1397358" y="4175791"/>
            <a:ext cx="704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latin typeface="Arial" pitchFamily="34" charset="0"/>
                <a:cs typeface="Arial" pitchFamily="34" charset="0"/>
              </a:rPr>
              <a:t>MUX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348924" y="5710535"/>
            <a:ext cx="3499676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tr-TR" sz="2400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=7/8, </a:t>
            </a:r>
            <a:r>
              <a:rPr lang="tr-TR" sz="2400" i="1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=3/8, </a:t>
            </a:r>
            <a:r>
              <a:rPr lang="tr-TR" sz="2400" i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=4/8, </a:t>
            </a:r>
            <a:r>
              <a:rPr lang="tr-TR" sz="2400" i="1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=5/8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 Box 17"/>
          <p:cNvSpPr txBox="1">
            <a:spLocks noChangeArrowheads="1"/>
          </p:cNvSpPr>
          <p:nvPr/>
        </p:nvSpPr>
        <p:spPr bwMode="auto">
          <a:xfrm>
            <a:off x="1371600" y="3653135"/>
            <a:ext cx="3161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tr-TR" sz="2400" i="0" dirty="0" smtClean="0">
                <a:solidFill>
                  <a:srgbClr val="000000"/>
                </a:solidFill>
              </a:rPr>
              <a:t>1</a:t>
            </a:r>
            <a:endParaRPr lang="en-US" sz="2400" b="0" i="0" baseline="-25000" dirty="0">
              <a:solidFill>
                <a:srgbClr val="000000"/>
              </a:solidFill>
            </a:endParaRPr>
          </a:p>
        </p:txBody>
      </p:sp>
      <p:sp>
        <p:nvSpPr>
          <p:cNvPr id="47" name="Text Box 17"/>
          <p:cNvSpPr txBox="1">
            <a:spLocks noChangeArrowheads="1"/>
          </p:cNvSpPr>
          <p:nvPr/>
        </p:nvSpPr>
        <p:spPr bwMode="auto">
          <a:xfrm>
            <a:off x="1372026" y="4567535"/>
            <a:ext cx="3161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tr-TR" sz="2400" i="0" dirty="0" smtClean="0">
                <a:solidFill>
                  <a:srgbClr val="000000"/>
                </a:solidFill>
              </a:rPr>
              <a:t>0</a:t>
            </a:r>
            <a:endParaRPr lang="en-US" sz="2400" b="0" i="0" baseline="-25000" dirty="0">
              <a:solidFill>
                <a:srgbClr val="000000"/>
              </a:solidFill>
            </a:endParaRPr>
          </a:p>
        </p:txBody>
      </p:sp>
      <p:sp>
        <p:nvSpPr>
          <p:cNvPr id="48" name="Text Box 17"/>
          <p:cNvSpPr txBox="1">
            <a:spLocks noChangeArrowheads="1"/>
          </p:cNvSpPr>
          <p:nvPr/>
        </p:nvSpPr>
        <p:spPr bwMode="auto">
          <a:xfrm>
            <a:off x="5867400" y="3162837"/>
            <a:ext cx="3161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tr-TR" sz="2400" i="0" dirty="0" smtClean="0">
                <a:solidFill>
                  <a:srgbClr val="000000"/>
                </a:solidFill>
              </a:rPr>
              <a:t>1</a:t>
            </a:r>
            <a:endParaRPr lang="en-US" sz="2400" b="0" i="0" baseline="-25000" dirty="0">
              <a:solidFill>
                <a:srgbClr val="000000"/>
              </a:solidFill>
            </a:endParaRPr>
          </a:p>
        </p:txBody>
      </p:sp>
      <p:sp>
        <p:nvSpPr>
          <p:cNvPr id="49" name="Text Box 17"/>
          <p:cNvSpPr txBox="1">
            <a:spLocks noChangeArrowheads="1"/>
          </p:cNvSpPr>
          <p:nvPr/>
        </p:nvSpPr>
        <p:spPr bwMode="auto">
          <a:xfrm>
            <a:off x="5867826" y="4077237"/>
            <a:ext cx="3161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tr-TR" sz="2400" i="0" dirty="0" smtClean="0">
                <a:solidFill>
                  <a:srgbClr val="000000"/>
                </a:solidFill>
              </a:rPr>
              <a:t>0</a:t>
            </a:r>
            <a:endParaRPr lang="en-US" sz="2400" b="0" i="0" baseline="-25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3" grpId="0" animBg="1"/>
      <p:bldP spid="13" grpId="0"/>
      <p:bldP spid="21" grpId="0"/>
      <p:bldP spid="22" grpId="0"/>
      <p:bldP spid="23" grpId="0"/>
      <p:bldP spid="34" grpId="0"/>
      <p:bldP spid="36" grpId="0"/>
      <p:bldP spid="37" grpId="0"/>
      <p:bldP spid="38" grpId="0"/>
      <p:bldP spid="39" grpId="0"/>
      <p:bldP spid="40" grpId="0"/>
      <p:bldP spid="42" grpId="0"/>
      <p:bldP spid="45" grpId="0" animBg="1"/>
      <p:bldP spid="46" grpId="0"/>
      <p:bldP spid="47" grpId="0"/>
      <p:bldP spid="48" grpId="0"/>
      <p:bldP spid="4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4615" name="Object 7"/>
          <p:cNvGraphicFramePr>
            <a:graphicFrameLocks noChangeAspect="1"/>
          </p:cNvGraphicFramePr>
          <p:nvPr/>
        </p:nvGraphicFramePr>
        <p:xfrm>
          <a:off x="1828800" y="2794716"/>
          <a:ext cx="6553200" cy="304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674" name="Visio" r:id="rId3" imgW="2456192" imgH="1147488" progId="Visio.Drawing.11">
                  <p:embed/>
                </p:oleObj>
              </mc:Choice>
              <mc:Fallback>
                <p:oleObj name="Visio" r:id="rId3" imgW="2456192" imgH="1147488" progId="Visio.Drawing.11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2794716"/>
                        <a:ext cx="6553200" cy="304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Arithmetic </a:t>
            </a:r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perations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with SC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733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225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2359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" name="Rectangle 5"/>
          <p:cNvSpPr>
            <a:spLocks noChangeArrowheads="1"/>
          </p:cNvSpPr>
          <p:nvPr/>
        </p:nvSpPr>
        <p:spPr bwMode="auto">
          <a:xfrm>
            <a:off x="533400" y="1828800"/>
            <a:ext cx="8305800" cy="4343400"/>
          </a:xfrm>
          <a:prstGeom prst="rect">
            <a:avLst/>
          </a:prstGeom>
          <a:noFill/>
          <a:ln w="38100">
            <a:solidFill>
              <a:srgbClr val="00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chemeClr val="folHlink"/>
              </a:solidFill>
              <a:latin typeface="Times New Roman" pitchFamily="18" charset="0"/>
            </a:endParaRPr>
          </a:p>
        </p:txBody>
      </p:sp>
      <p:sp>
        <p:nvSpPr>
          <p:cNvPr id="25" name="Text Box 6"/>
          <p:cNvSpPr txBox="1">
            <a:spLocks noChangeArrowheads="1"/>
          </p:cNvSpPr>
          <p:nvPr/>
        </p:nvSpPr>
        <p:spPr bwMode="auto">
          <a:xfrm>
            <a:off x="609600" y="19050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6600"/>
                </a:solidFill>
                <a:latin typeface="Times New Roman" pitchFamily="18" charset="0"/>
              </a:rPr>
              <a:t>Example</a:t>
            </a:r>
            <a:r>
              <a:rPr lang="en-US" sz="2400" b="1" dirty="0" smtClean="0">
                <a:solidFill>
                  <a:srgbClr val="006600"/>
                </a:solidFill>
                <a:latin typeface="Times New Roman" pitchFamily="18" charset="0"/>
              </a:rPr>
              <a:t>:</a:t>
            </a:r>
            <a:endParaRPr lang="en-US" sz="2400" b="1" baseline="-25000" dirty="0">
              <a:latin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981200" y="1905000"/>
            <a:ext cx="6858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Arial" pitchFamily="34" charset="0"/>
                <a:cs typeface="Arial" pitchFamily="34" charset="0"/>
              </a:rPr>
              <a:t>Find </a:t>
            </a:r>
            <a:r>
              <a:rPr lang="tr-TR" sz="22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200" dirty="0" err="1" smtClean="0">
                <a:latin typeface="Arial" pitchFamily="34" charset="0"/>
                <a:cs typeface="Arial" pitchFamily="34" charset="0"/>
              </a:rPr>
              <a:t>expression</a:t>
            </a:r>
            <a:r>
              <a:rPr lang="tr-TR" sz="22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tr-TR" sz="2400" b="1" i="1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tr-TR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200" dirty="0" err="1" smtClean="0">
                <a:latin typeface="Arial" pitchFamily="34" charset="0"/>
                <a:cs typeface="Arial" pitchFamily="34" charset="0"/>
              </a:rPr>
              <a:t>for</a:t>
            </a:r>
            <a:r>
              <a:rPr lang="tr-TR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200" dirty="0" err="1" smtClean="0">
                <a:latin typeface="Arial" pitchFamily="34" charset="0"/>
                <a:cs typeface="Arial" pitchFamily="34" charset="0"/>
              </a:rPr>
              <a:t>both</a:t>
            </a:r>
            <a:r>
              <a:rPr lang="tr-TR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200" dirty="0" err="1" smtClean="0">
                <a:latin typeface="Arial" pitchFamily="34" charset="0"/>
                <a:cs typeface="Arial" pitchFamily="34" charset="0"/>
              </a:rPr>
              <a:t>stochastic</a:t>
            </a:r>
            <a:r>
              <a:rPr lang="tr-TR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200" dirty="0" err="1" smtClean="0">
                <a:latin typeface="Arial" pitchFamily="34" charset="0"/>
                <a:cs typeface="Arial" pitchFamily="34" charset="0"/>
              </a:rPr>
              <a:t>and</a:t>
            </a:r>
            <a:r>
              <a:rPr lang="tr-TR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200" dirty="0" err="1" smtClean="0">
                <a:latin typeface="Arial" pitchFamily="34" charset="0"/>
                <a:cs typeface="Arial" pitchFamily="34" charset="0"/>
              </a:rPr>
              <a:t>deterministic</a:t>
            </a:r>
            <a:r>
              <a:rPr lang="tr-TR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200" dirty="0" err="1" smtClean="0">
                <a:latin typeface="Arial" pitchFamily="34" charset="0"/>
                <a:cs typeface="Arial" pitchFamily="34" charset="0"/>
              </a:rPr>
              <a:t>inputs</a:t>
            </a:r>
            <a:r>
              <a:rPr lang="tr-TR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200" dirty="0" err="1" smtClean="0">
                <a:latin typeface="Arial" pitchFamily="34" charset="0"/>
                <a:cs typeface="Arial" pitchFamily="34" charset="0"/>
              </a:rPr>
              <a:t>applied</a:t>
            </a:r>
            <a:r>
              <a:rPr lang="tr-TR" sz="2200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32461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2" name="Text Box 17"/>
          <p:cNvSpPr txBox="1">
            <a:spLocks noChangeArrowheads="1"/>
          </p:cNvSpPr>
          <p:nvPr/>
        </p:nvSpPr>
        <p:spPr bwMode="auto">
          <a:xfrm>
            <a:off x="1371599" y="2971800"/>
            <a:ext cx="53340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tr-TR" sz="3000" dirty="0" smtClean="0">
                <a:solidFill>
                  <a:srgbClr val="000000"/>
                </a:solidFill>
              </a:rPr>
              <a:t>x</a:t>
            </a:r>
            <a:r>
              <a:rPr lang="tr-TR" sz="3000" i="0" baseline="-25000" dirty="0" smtClean="0">
                <a:solidFill>
                  <a:srgbClr val="000000"/>
                </a:solidFill>
              </a:rPr>
              <a:t>1</a:t>
            </a:r>
            <a:endParaRPr lang="en-US" sz="3000" b="0" i="0" baseline="-25000" dirty="0">
              <a:solidFill>
                <a:srgbClr val="000000"/>
              </a:solidFill>
            </a:endParaRPr>
          </a:p>
        </p:txBody>
      </p:sp>
      <p:sp>
        <p:nvSpPr>
          <p:cNvPr id="33" name="Text Box 17"/>
          <p:cNvSpPr txBox="1">
            <a:spLocks noChangeArrowheads="1"/>
          </p:cNvSpPr>
          <p:nvPr/>
        </p:nvSpPr>
        <p:spPr bwMode="auto">
          <a:xfrm>
            <a:off x="1371600" y="3560802"/>
            <a:ext cx="53340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tr-TR" sz="3000" dirty="0" smtClean="0">
                <a:solidFill>
                  <a:srgbClr val="000000"/>
                </a:solidFill>
              </a:rPr>
              <a:t>x</a:t>
            </a:r>
            <a:r>
              <a:rPr lang="tr-TR" sz="3000" i="0" baseline="-25000" dirty="0" smtClean="0">
                <a:solidFill>
                  <a:srgbClr val="000000"/>
                </a:solidFill>
              </a:rPr>
              <a:t>2</a:t>
            </a:r>
            <a:endParaRPr lang="en-US" sz="3000" b="0" i="0" baseline="-25000" dirty="0">
              <a:solidFill>
                <a:srgbClr val="000000"/>
              </a:solidFill>
            </a:endParaRPr>
          </a:p>
        </p:txBody>
      </p:sp>
      <p:sp>
        <p:nvSpPr>
          <p:cNvPr id="46" name="Text Box 17"/>
          <p:cNvSpPr txBox="1">
            <a:spLocks noChangeArrowheads="1"/>
          </p:cNvSpPr>
          <p:nvPr/>
        </p:nvSpPr>
        <p:spPr bwMode="auto">
          <a:xfrm>
            <a:off x="1371600" y="4475202"/>
            <a:ext cx="53340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tr-TR" sz="3000" dirty="0" smtClean="0">
                <a:solidFill>
                  <a:srgbClr val="000000"/>
                </a:solidFill>
              </a:rPr>
              <a:t>x</a:t>
            </a:r>
            <a:r>
              <a:rPr lang="tr-TR" sz="3000" i="0" baseline="-25000" dirty="0" smtClean="0">
                <a:solidFill>
                  <a:srgbClr val="000000"/>
                </a:solidFill>
              </a:rPr>
              <a:t>3</a:t>
            </a:r>
            <a:endParaRPr lang="en-US" sz="3000" b="0" i="0" baseline="-25000" dirty="0">
              <a:solidFill>
                <a:srgbClr val="000000"/>
              </a:solidFill>
            </a:endParaRPr>
          </a:p>
        </p:txBody>
      </p:sp>
      <p:sp>
        <p:nvSpPr>
          <p:cNvPr id="47" name="Text Box 17"/>
          <p:cNvSpPr txBox="1">
            <a:spLocks noChangeArrowheads="1"/>
          </p:cNvSpPr>
          <p:nvPr/>
        </p:nvSpPr>
        <p:spPr bwMode="auto">
          <a:xfrm>
            <a:off x="1371600" y="5389602"/>
            <a:ext cx="53340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tr-TR" sz="3000" dirty="0" smtClean="0">
                <a:solidFill>
                  <a:srgbClr val="000000"/>
                </a:solidFill>
              </a:rPr>
              <a:t>x</a:t>
            </a:r>
            <a:r>
              <a:rPr lang="tr-TR" sz="3000" i="0" baseline="-25000" dirty="0" smtClean="0">
                <a:solidFill>
                  <a:srgbClr val="000000"/>
                </a:solidFill>
              </a:rPr>
              <a:t>4</a:t>
            </a:r>
            <a:endParaRPr lang="en-US" sz="3000" b="0" i="0" baseline="-25000" dirty="0">
              <a:solidFill>
                <a:srgbClr val="000000"/>
              </a:solidFill>
            </a:endParaRPr>
          </a:p>
        </p:txBody>
      </p:sp>
      <p:sp>
        <p:nvSpPr>
          <p:cNvPr id="48" name="Text Box 17"/>
          <p:cNvSpPr txBox="1">
            <a:spLocks noChangeArrowheads="1"/>
          </p:cNvSpPr>
          <p:nvPr/>
        </p:nvSpPr>
        <p:spPr bwMode="auto">
          <a:xfrm>
            <a:off x="8153400" y="3886200"/>
            <a:ext cx="53340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tr-TR" sz="3000" dirty="0" smtClean="0">
                <a:solidFill>
                  <a:srgbClr val="000000"/>
                </a:solidFill>
              </a:rPr>
              <a:t>z</a:t>
            </a:r>
            <a:endParaRPr lang="en-US" sz="3000" b="0" i="0" baseline="-25000" dirty="0">
              <a:solidFill>
                <a:srgbClr val="000000"/>
              </a:solidFill>
            </a:endParaRPr>
          </a:p>
        </p:txBody>
      </p:sp>
      <p:sp>
        <p:nvSpPr>
          <p:cNvPr id="49" name="Text Box 17"/>
          <p:cNvSpPr txBox="1">
            <a:spLocks noChangeArrowheads="1"/>
          </p:cNvSpPr>
          <p:nvPr/>
        </p:nvSpPr>
        <p:spPr bwMode="auto">
          <a:xfrm>
            <a:off x="4724400" y="3276600"/>
            <a:ext cx="53340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tr-TR" sz="3000" i="0" dirty="0" smtClean="0">
                <a:solidFill>
                  <a:srgbClr val="000000"/>
                </a:solidFill>
              </a:rPr>
              <a:t>1</a:t>
            </a:r>
            <a:endParaRPr lang="en-US" sz="3000" b="0" i="0" baseline="-25000" dirty="0">
              <a:solidFill>
                <a:srgbClr val="000000"/>
              </a:solidFill>
            </a:endParaRPr>
          </a:p>
        </p:txBody>
      </p:sp>
      <p:sp>
        <p:nvSpPr>
          <p:cNvPr id="50" name="Text Box 17"/>
          <p:cNvSpPr txBox="1">
            <a:spLocks noChangeArrowheads="1"/>
          </p:cNvSpPr>
          <p:nvPr/>
        </p:nvSpPr>
        <p:spPr bwMode="auto">
          <a:xfrm>
            <a:off x="4724400" y="4495800"/>
            <a:ext cx="53340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tr-TR" sz="3000" i="0" dirty="0" smtClean="0">
                <a:solidFill>
                  <a:srgbClr val="000000"/>
                </a:solidFill>
              </a:rPr>
              <a:t>0</a:t>
            </a:r>
            <a:endParaRPr lang="en-US" sz="3000" b="0" i="0" baseline="-25000" dirty="0">
              <a:solidFill>
                <a:srgbClr val="000000"/>
              </a:solidFill>
            </a:endParaRPr>
          </a:p>
        </p:txBody>
      </p:sp>
      <p:sp>
        <p:nvSpPr>
          <p:cNvPr id="32461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2590800" y="3352800"/>
            <a:ext cx="8531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 smtClean="0">
                <a:latin typeface="Arial" pitchFamily="34" charset="0"/>
                <a:cs typeface="Arial" pitchFamily="34" charset="0"/>
              </a:rPr>
              <a:t>AND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953000" y="3957935"/>
            <a:ext cx="8691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 smtClean="0">
                <a:latin typeface="Arial" pitchFamily="34" charset="0"/>
                <a:cs typeface="Arial" pitchFamily="34" charset="0"/>
              </a:rPr>
              <a:t>MUX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722796" y="4011631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latin typeface="Arial" pitchFamily="34" charset="0"/>
                <a:cs typeface="Arial" pitchFamily="34" charset="0"/>
              </a:rPr>
              <a:t>NOT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/>
      <p:bldP spid="26" grpId="0"/>
      <p:bldP spid="32" grpId="0"/>
      <p:bldP spid="33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Outline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000" dirty="0" smtClean="0">
                <a:latin typeface="Arial" charset="0"/>
              </a:rPr>
              <a:t>Overview of probabilistic computing</a:t>
            </a:r>
          </a:p>
          <a:p>
            <a:pPr lvl="1"/>
            <a:r>
              <a:rPr lang="en-US" dirty="0" smtClean="0">
                <a:latin typeface="Arial" charset="0"/>
              </a:rPr>
              <a:t>Strengths</a:t>
            </a:r>
            <a:endParaRPr lang="tr-TR" dirty="0">
              <a:latin typeface="Arial" charset="0"/>
            </a:endParaRPr>
          </a:p>
          <a:p>
            <a:pPr lvl="1"/>
            <a:r>
              <a:rPr lang="tr-TR" dirty="0">
                <a:latin typeface="Arial" charset="0"/>
              </a:rPr>
              <a:t>W</a:t>
            </a:r>
            <a:r>
              <a:rPr lang="en-US" dirty="0" err="1" smtClean="0">
                <a:latin typeface="Arial" charset="0"/>
              </a:rPr>
              <a:t>eaknesses</a:t>
            </a:r>
            <a:endParaRPr lang="tr-TR" dirty="0">
              <a:latin typeface="Arial" charset="0"/>
            </a:endParaRPr>
          </a:p>
          <a:p>
            <a:pPr lvl="1"/>
            <a:r>
              <a:rPr lang="tr-TR" dirty="0" smtClean="0">
                <a:latin typeface="Arial" charset="0"/>
              </a:rPr>
              <a:t>Application </a:t>
            </a:r>
            <a:r>
              <a:rPr lang="tr-TR" dirty="0" err="1" smtClean="0">
                <a:latin typeface="Arial" charset="0"/>
              </a:rPr>
              <a:t>areas</a:t>
            </a:r>
            <a:endParaRPr lang="en-US" dirty="0" smtClean="0">
              <a:latin typeface="Arial" charset="0"/>
            </a:endParaRPr>
          </a:p>
          <a:p>
            <a:r>
              <a:rPr lang="en-US" sz="3000" dirty="0" smtClean="0">
                <a:latin typeface="Arial" charset="0"/>
              </a:rPr>
              <a:t>Stochastic computing with logic gates</a:t>
            </a:r>
          </a:p>
          <a:p>
            <a:pPr lvl="1"/>
            <a:r>
              <a:rPr lang="tr-TR" dirty="0" err="1" smtClean="0">
                <a:latin typeface="Arial" charset="0"/>
              </a:rPr>
              <a:t>Circuit</a:t>
            </a:r>
            <a:r>
              <a:rPr lang="tr-TR" dirty="0" smtClean="0">
                <a:latin typeface="Arial" charset="0"/>
              </a:rPr>
              <a:t> </a:t>
            </a:r>
            <a:r>
              <a:rPr lang="tr-TR" dirty="0" err="1" smtClean="0">
                <a:latin typeface="Arial" charset="0"/>
              </a:rPr>
              <a:t>analysis</a:t>
            </a:r>
            <a:r>
              <a:rPr lang="tr-TR" dirty="0" smtClean="0">
                <a:latin typeface="Arial" charset="0"/>
              </a:rPr>
              <a:t> </a:t>
            </a:r>
          </a:p>
          <a:p>
            <a:pPr lvl="1"/>
            <a:r>
              <a:rPr lang="tr-TR" dirty="0" err="1" smtClean="0">
                <a:latin typeface="Arial" charset="0"/>
              </a:rPr>
              <a:t>Synthesis</a:t>
            </a:r>
            <a:r>
              <a:rPr lang="tr-TR" dirty="0" smtClean="0">
                <a:latin typeface="Arial" charset="0"/>
              </a:rPr>
              <a:t> of </a:t>
            </a:r>
            <a:r>
              <a:rPr lang="tr-TR" dirty="0" err="1" smtClean="0">
                <a:latin typeface="Arial" charset="0"/>
              </a:rPr>
              <a:t>stochastic</a:t>
            </a:r>
            <a:r>
              <a:rPr lang="tr-TR" dirty="0" smtClean="0">
                <a:latin typeface="Arial" charset="0"/>
              </a:rPr>
              <a:t> </a:t>
            </a:r>
            <a:r>
              <a:rPr lang="tr-TR" dirty="0" err="1" smtClean="0">
                <a:latin typeface="Arial" charset="0"/>
              </a:rPr>
              <a:t>inputs</a:t>
            </a:r>
            <a:endParaRPr lang="tr-TR" dirty="0" smtClean="0">
              <a:latin typeface="Arial" charset="0"/>
            </a:endParaRPr>
          </a:p>
          <a:p>
            <a:pPr lvl="1"/>
            <a:r>
              <a:rPr lang="tr-TR" dirty="0" err="1" smtClean="0">
                <a:latin typeface="Arial" charset="0"/>
              </a:rPr>
              <a:t>Synthesis</a:t>
            </a:r>
            <a:r>
              <a:rPr lang="tr-TR" dirty="0" smtClean="0">
                <a:latin typeface="Arial" charset="0"/>
              </a:rPr>
              <a:t> of </a:t>
            </a:r>
            <a:r>
              <a:rPr lang="tr-TR" dirty="0" err="1" smtClean="0">
                <a:latin typeface="Arial" charset="0"/>
              </a:rPr>
              <a:t>polynomial</a:t>
            </a:r>
            <a:r>
              <a:rPr lang="tr-TR" dirty="0" smtClean="0">
                <a:latin typeface="Arial" charset="0"/>
              </a:rPr>
              <a:t> </a:t>
            </a:r>
            <a:r>
              <a:rPr lang="tr-TR" dirty="0" err="1" smtClean="0">
                <a:latin typeface="Arial" charset="0"/>
              </a:rPr>
              <a:t>functions</a:t>
            </a:r>
            <a:endParaRPr lang="tr-TR" dirty="0" smtClean="0">
              <a:latin typeface="Arial" charset="0"/>
            </a:endParaRPr>
          </a:p>
          <a:p>
            <a:r>
              <a:rPr lang="tr-TR" sz="3000" dirty="0" err="1">
                <a:latin typeface="Arial" charset="0"/>
              </a:rPr>
              <a:t>P</a:t>
            </a:r>
            <a:r>
              <a:rPr lang="tr-TR" sz="3000" dirty="0" err="1" smtClean="0">
                <a:latin typeface="Arial" charset="0"/>
              </a:rPr>
              <a:t>robabilistic</a:t>
            </a:r>
            <a:r>
              <a:rPr lang="tr-TR" sz="3000" dirty="0" smtClean="0">
                <a:latin typeface="Arial" charset="0"/>
              </a:rPr>
              <a:t> </a:t>
            </a:r>
            <a:r>
              <a:rPr lang="tr-TR" sz="3000" dirty="0" err="1">
                <a:latin typeface="Arial" charset="0"/>
              </a:rPr>
              <a:t>switches</a:t>
            </a:r>
            <a:r>
              <a:rPr lang="tr-TR" sz="3000" dirty="0">
                <a:latin typeface="Arial" charset="0"/>
              </a:rPr>
              <a:t> </a:t>
            </a:r>
            <a:endParaRPr lang="tr-TR" sz="2700" dirty="0">
              <a:latin typeface="Arial" charset="0"/>
            </a:endParaRPr>
          </a:p>
          <a:p>
            <a:pPr lvl="1"/>
            <a:r>
              <a:rPr lang="tr-TR" dirty="0" err="1" smtClean="0">
                <a:latin typeface="Arial" charset="0"/>
              </a:rPr>
              <a:t>Two</a:t>
            </a:r>
            <a:r>
              <a:rPr lang="tr-TR" dirty="0" smtClean="0">
                <a:latin typeface="Arial" charset="0"/>
              </a:rPr>
              <a:t>-terminal </a:t>
            </a:r>
            <a:r>
              <a:rPr lang="tr-TR" dirty="0" err="1" smtClean="0">
                <a:latin typeface="Arial" charset="0"/>
              </a:rPr>
              <a:t>switches</a:t>
            </a:r>
            <a:r>
              <a:rPr lang="tr-TR" dirty="0" smtClean="0">
                <a:latin typeface="Arial" charset="0"/>
              </a:rPr>
              <a:t> </a:t>
            </a:r>
          </a:p>
          <a:p>
            <a:pPr lvl="1"/>
            <a:r>
              <a:rPr lang="tr-TR" dirty="0" err="1" smtClean="0">
                <a:latin typeface="Arial" charset="0"/>
              </a:rPr>
              <a:t>Four</a:t>
            </a:r>
            <a:r>
              <a:rPr lang="tr-TR" dirty="0" smtClean="0">
                <a:latin typeface="Arial" charset="0"/>
              </a:rPr>
              <a:t>-terminal </a:t>
            </a:r>
            <a:r>
              <a:rPr lang="tr-TR" dirty="0" err="1" smtClean="0">
                <a:latin typeface="Arial" charset="0"/>
              </a:rPr>
              <a:t>switches</a:t>
            </a:r>
            <a:r>
              <a:rPr lang="tr-TR" dirty="0" smtClean="0">
                <a:latin typeface="Arial" charset="0"/>
              </a:rPr>
              <a:t> </a:t>
            </a:r>
            <a:r>
              <a:rPr lang="tr-TR" dirty="0" err="1" smtClean="0">
                <a:latin typeface="Arial" charset="0"/>
              </a:rPr>
              <a:t>and</a:t>
            </a:r>
            <a:r>
              <a:rPr lang="tr-TR" dirty="0" smtClean="0">
                <a:latin typeface="Arial" charset="0"/>
              </a:rPr>
              <a:t> </a:t>
            </a:r>
            <a:r>
              <a:rPr lang="tr-TR" dirty="0" err="1" smtClean="0">
                <a:latin typeface="Arial" charset="0"/>
              </a:rPr>
              <a:t>percolation</a:t>
            </a:r>
            <a:endParaRPr lang="tr-TR" dirty="0">
              <a:latin typeface="Arial" charset="0"/>
            </a:endParaRPr>
          </a:p>
          <a:p>
            <a:pPr lvl="1"/>
            <a:endParaRPr lang="tr-TR" dirty="0" smtClean="0">
              <a:latin typeface="Arial" charset="0"/>
            </a:endParaRPr>
          </a:p>
          <a:p>
            <a:pPr lvl="1"/>
            <a:endParaRPr lang="en-US" sz="2500" dirty="0" smtClean="0">
              <a:latin typeface="Arial" charset="0"/>
            </a:endParaRPr>
          </a:p>
          <a:p>
            <a:endParaRPr lang="en-US" sz="2800" dirty="0" smtClean="0">
              <a:latin typeface="Arial" charset="0"/>
            </a:endParaRPr>
          </a:p>
          <a:p>
            <a:endParaRPr lang="en-US" sz="2800" dirty="0" smtClean="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>
            <a:normAutofit/>
          </a:bodyPr>
          <a:lstStyle/>
          <a:p>
            <a:r>
              <a:rPr lang="tr-T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Synthesis</a:t>
            </a:r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Problem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-1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733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225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2359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2461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2461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609600" y="1600200"/>
            <a:ext cx="8077200" cy="769441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200" b="1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Problem: </a:t>
            </a:r>
            <a:r>
              <a:rPr lang="en-US" sz="2200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How to construct a logic circuit in order to implement given output </a:t>
            </a:r>
            <a:r>
              <a:rPr lang="en-US" sz="2200" dirty="0" err="1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probabilit</a:t>
            </a:r>
            <a:r>
              <a:rPr lang="tr-TR" sz="2200" dirty="0" err="1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ies</a:t>
            </a:r>
            <a:r>
              <a:rPr lang="tr-TR" sz="2200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200" dirty="0" err="1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with</a:t>
            </a:r>
            <a:r>
              <a:rPr lang="tr-TR" sz="2200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 a set of </a:t>
            </a:r>
            <a:r>
              <a:rPr lang="tr-TR" sz="2200" dirty="0" err="1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input</a:t>
            </a:r>
            <a:r>
              <a:rPr lang="tr-TR" sz="2200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200" dirty="0" err="1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probabilities</a:t>
            </a:r>
            <a:r>
              <a:rPr lang="en-US" sz="2200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? </a:t>
            </a:r>
            <a:endParaRPr lang="en-US" sz="2200" dirty="0">
              <a:solidFill>
                <a:srgbClr val="0033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3" name="Object 5"/>
          <p:cNvGraphicFramePr>
            <a:graphicFrameLocks noChangeAspect="1"/>
          </p:cNvGraphicFramePr>
          <p:nvPr/>
        </p:nvGraphicFramePr>
        <p:xfrm>
          <a:off x="2959100" y="4356100"/>
          <a:ext cx="3500438" cy="120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812" name="Visio" r:id="rId3" imgW="1591301" imgH="612209" progId="Visio.Drawing.11">
                  <p:embed/>
                </p:oleObj>
              </mc:Choice>
              <mc:Fallback>
                <p:oleObj name="Visio" r:id="rId3" imgW="1591301" imgH="612209" progId="Visio.Drawing.11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9100" y="4356100"/>
                        <a:ext cx="3500438" cy="1206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1697038" y="4279900"/>
            <a:ext cx="19081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2400" b="0" dirty="0">
                <a:cs typeface="Times New Roman" panose="02020603050405020304" pitchFamily="18" charset="0"/>
              </a:rPr>
              <a:t>P</a:t>
            </a:r>
            <a:r>
              <a:rPr lang="en-US" sz="2400" b="0" i="0" dirty="0">
                <a:cs typeface="Times New Roman" panose="02020603050405020304" pitchFamily="18" charset="0"/>
              </a:rPr>
              <a:t>(</a:t>
            </a:r>
            <a:r>
              <a:rPr lang="en-US" sz="2400" b="0" dirty="0">
                <a:cs typeface="Times New Roman" panose="02020603050405020304" pitchFamily="18" charset="0"/>
              </a:rPr>
              <a:t>x</a:t>
            </a:r>
            <a:r>
              <a:rPr lang="en-US" sz="2400" b="0" i="0" dirty="0">
                <a:cs typeface="Times New Roman" panose="02020603050405020304" pitchFamily="18" charset="0"/>
              </a:rPr>
              <a:t> = 1) = 0.4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5722938" y="4233862"/>
            <a:ext cx="18907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2400" b="0">
                <a:cs typeface="Times New Roman" panose="02020603050405020304" pitchFamily="18" charset="0"/>
              </a:rPr>
              <a:t>P</a:t>
            </a:r>
            <a:r>
              <a:rPr lang="en-US" sz="2400" b="0" i="0">
                <a:cs typeface="Times New Roman" panose="02020603050405020304" pitchFamily="18" charset="0"/>
              </a:rPr>
              <a:t>(</a:t>
            </a:r>
            <a:r>
              <a:rPr lang="en-US" sz="2400" b="0">
                <a:cs typeface="Times New Roman" panose="02020603050405020304" pitchFamily="18" charset="0"/>
              </a:rPr>
              <a:t>z</a:t>
            </a:r>
            <a:r>
              <a:rPr lang="en-US" sz="2400" b="0" i="0">
                <a:cs typeface="Times New Roman" panose="02020603050405020304" pitchFamily="18" charset="0"/>
              </a:rPr>
              <a:t> = 1) = 0.6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1487488" y="4926012"/>
            <a:ext cx="24161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2400" b="0" i="0">
                <a:solidFill>
                  <a:srgbClr val="0070C0"/>
                </a:solidFill>
                <a:cs typeface="Times New Roman" panose="02020603050405020304" pitchFamily="18" charset="0"/>
              </a:rPr>
              <a:t>1,0,1,1,0,1,0,0,0,0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5538788" y="4926012"/>
            <a:ext cx="24161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2400" b="0" i="0">
                <a:solidFill>
                  <a:schemeClr val="tx2"/>
                </a:solidFill>
                <a:cs typeface="Times New Roman" panose="02020603050405020304" pitchFamily="18" charset="0"/>
              </a:rPr>
              <a:t>0,1,0,0,1,0,1,1,1,1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3328988" y="5570537"/>
            <a:ext cx="25923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2400" b="0">
                <a:cs typeface="Times New Roman" panose="02020603050405020304" pitchFamily="18" charset="0"/>
              </a:rPr>
              <a:t>P</a:t>
            </a:r>
            <a:r>
              <a:rPr lang="en-US" sz="2400" b="0" i="0">
                <a:cs typeface="Times New Roman" panose="02020603050405020304" pitchFamily="18" charset="0"/>
              </a:rPr>
              <a:t>(</a:t>
            </a:r>
            <a:r>
              <a:rPr lang="en-US" sz="2400" b="0">
                <a:cs typeface="Times New Roman" panose="02020603050405020304" pitchFamily="18" charset="0"/>
              </a:rPr>
              <a:t>z</a:t>
            </a:r>
            <a:r>
              <a:rPr lang="en-US" sz="2400" b="0" i="0">
                <a:cs typeface="Times New Roman" panose="02020603050405020304" pitchFamily="18" charset="0"/>
              </a:rPr>
              <a:t> = 1) = </a:t>
            </a:r>
            <a:r>
              <a:rPr lang="en-US" sz="2400" b="0">
                <a:cs typeface="Times New Roman" panose="02020603050405020304" pitchFamily="18" charset="0"/>
              </a:rPr>
              <a:t>P</a:t>
            </a:r>
            <a:r>
              <a:rPr lang="en-US" sz="2400" b="0" i="0">
                <a:cs typeface="Times New Roman" panose="02020603050405020304" pitchFamily="18" charset="0"/>
              </a:rPr>
              <a:t>(</a:t>
            </a:r>
            <a:r>
              <a:rPr lang="en-US" sz="2400" b="0">
                <a:cs typeface="Times New Roman" panose="02020603050405020304" pitchFamily="18" charset="0"/>
              </a:rPr>
              <a:t>x</a:t>
            </a:r>
            <a:r>
              <a:rPr lang="en-US" sz="2400" b="0" i="0">
                <a:cs typeface="Times New Roman" panose="02020603050405020304" pitchFamily="18" charset="0"/>
              </a:rPr>
              <a:t> = 0) </a:t>
            </a:r>
          </a:p>
        </p:txBody>
      </p:sp>
      <p:graphicFrame>
        <p:nvGraphicFramePr>
          <p:cNvPr id="34" name="Object 6"/>
          <p:cNvGraphicFramePr>
            <a:graphicFrameLocks noChangeAspect="1"/>
          </p:cNvGraphicFramePr>
          <p:nvPr/>
        </p:nvGraphicFramePr>
        <p:xfrm>
          <a:off x="2868613" y="4114800"/>
          <a:ext cx="3327400" cy="1381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813" name="Visio" r:id="rId5" imgW="1522736" imgH="605461" progId="Visio.Drawing.11">
                  <p:embed/>
                </p:oleObj>
              </mc:Choice>
              <mc:Fallback>
                <p:oleObj name="Visio" r:id="rId5" imgW="1522736" imgH="605461" progId="Visio.Drawing.11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8613" y="4114800"/>
                        <a:ext cx="3327400" cy="1381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1671638" y="3497262"/>
            <a:ext cx="19081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2400" b="0">
                <a:cs typeface="Times New Roman" panose="02020603050405020304" pitchFamily="18" charset="0"/>
              </a:rPr>
              <a:t>P</a:t>
            </a:r>
            <a:r>
              <a:rPr lang="en-US" sz="2400" b="0" i="0">
                <a:cs typeface="Times New Roman" panose="02020603050405020304" pitchFamily="18" charset="0"/>
              </a:rPr>
              <a:t>(</a:t>
            </a:r>
            <a:r>
              <a:rPr lang="en-US" sz="2400" b="0">
                <a:cs typeface="Times New Roman" panose="02020603050405020304" pitchFamily="18" charset="0"/>
              </a:rPr>
              <a:t>x</a:t>
            </a:r>
            <a:r>
              <a:rPr lang="en-US" sz="2400" b="0" i="0">
                <a:cs typeface="Times New Roman" panose="02020603050405020304" pitchFamily="18" charset="0"/>
              </a:rPr>
              <a:t> = 1) = 0.4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5676900" y="4051300"/>
            <a:ext cx="18907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2400" b="0">
                <a:cs typeface="Times New Roman" panose="02020603050405020304" pitchFamily="18" charset="0"/>
              </a:rPr>
              <a:t>P</a:t>
            </a:r>
            <a:r>
              <a:rPr lang="en-US" sz="2400" b="0" i="0">
                <a:cs typeface="Times New Roman" panose="02020603050405020304" pitchFamily="18" charset="0"/>
              </a:rPr>
              <a:t>(</a:t>
            </a:r>
            <a:r>
              <a:rPr lang="en-US" sz="2400" b="0">
                <a:cs typeface="Times New Roman" panose="02020603050405020304" pitchFamily="18" charset="0"/>
              </a:rPr>
              <a:t>z</a:t>
            </a:r>
            <a:r>
              <a:rPr lang="en-US" sz="2400" b="0" i="0">
                <a:cs typeface="Times New Roman" panose="02020603050405020304" pitchFamily="18" charset="0"/>
              </a:rPr>
              <a:t> = 1) = 0.2</a:t>
            </a: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1349375" y="3867150"/>
            <a:ext cx="24161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2400" b="0" i="0">
                <a:solidFill>
                  <a:srgbClr val="0070C0"/>
                </a:solidFill>
                <a:cs typeface="Times New Roman" panose="02020603050405020304" pitchFamily="18" charset="0"/>
              </a:rPr>
              <a:t>0,1,0,1,0,0,1,1,0,0</a:t>
            </a: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5584825" y="4695825"/>
            <a:ext cx="24161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2400" b="0" i="0">
                <a:solidFill>
                  <a:schemeClr val="tx2"/>
                </a:solidFill>
                <a:cs typeface="Times New Roman" panose="02020603050405020304" pitchFamily="18" charset="0"/>
              </a:rPr>
              <a:t>0,0,0,1,0,0,1,0,0,0</a:t>
            </a: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2868613" y="5938837"/>
            <a:ext cx="36798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2400" b="0">
                <a:cs typeface="Times New Roman" panose="02020603050405020304" pitchFamily="18" charset="0"/>
              </a:rPr>
              <a:t>P</a:t>
            </a:r>
            <a:r>
              <a:rPr lang="en-US" sz="2400" b="0" i="0">
                <a:cs typeface="Times New Roman" panose="02020603050405020304" pitchFamily="18" charset="0"/>
              </a:rPr>
              <a:t>(</a:t>
            </a:r>
            <a:r>
              <a:rPr lang="en-US" sz="2400" b="0">
                <a:cs typeface="Times New Roman" panose="02020603050405020304" pitchFamily="18" charset="0"/>
              </a:rPr>
              <a:t>z</a:t>
            </a:r>
            <a:r>
              <a:rPr lang="en-US" sz="2400" b="0" i="0">
                <a:cs typeface="Times New Roman" panose="02020603050405020304" pitchFamily="18" charset="0"/>
              </a:rPr>
              <a:t> = 1) = </a:t>
            </a:r>
            <a:r>
              <a:rPr lang="en-US" sz="2400" b="0">
                <a:cs typeface="Times New Roman" panose="02020603050405020304" pitchFamily="18" charset="0"/>
              </a:rPr>
              <a:t>P</a:t>
            </a:r>
            <a:r>
              <a:rPr lang="en-US" sz="2400" b="0" i="0">
                <a:cs typeface="Times New Roman" panose="02020603050405020304" pitchFamily="18" charset="0"/>
              </a:rPr>
              <a:t>(</a:t>
            </a:r>
            <a:r>
              <a:rPr lang="en-US" sz="2400" b="0">
                <a:cs typeface="Times New Roman" panose="02020603050405020304" pitchFamily="18" charset="0"/>
              </a:rPr>
              <a:t>x</a:t>
            </a:r>
            <a:r>
              <a:rPr lang="en-US" sz="2400" b="0" i="0">
                <a:cs typeface="Times New Roman" panose="02020603050405020304" pitchFamily="18" charset="0"/>
              </a:rPr>
              <a:t> = 1) </a:t>
            </a:r>
            <a:r>
              <a:rPr lang="en-US" sz="2400" b="0">
                <a:cs typeface="Times New Roman" panose="02020603050405020304" pitchFamily="18" charset="0"/>
              </a:rPr>
              <a:t>P</a:t>
            </a:r>
            <a:r>
              <a:rPr lang="en-US" sz="2400" b="0" i="0">
                <a:cs typeface="Times New Roman" panose="02020603050405020304" pitchFamily="18" charset="0"/>
              </a:rPr>
              <a:t>(</a:t>
            </a:r>
            <a:r>
              <a:rPr lang="en-US" sz="2400" b="0">
                <a:cs typeface="Times New Roman" panose="02020603050405020304" pitchFamily="18" charset="0"/>
              </a:rPr>
              <a:t>y</a:t>
            </a:r>
            <a:r>
              <a:rPr lang="en-US" sz="2400" b="0" i="0">
                <a:cs typeface="Times New Roman" panose="02020603050405020304" pitchFamily="18" charset="0"/>
              </a:rPr>
              <a:t> = 1) </a:t>
            </a: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1349375" y="4972050"/>
            <a:ext cx="24161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2400" b="0" i="0">
                <a:solidFill>
                  <a:srgbClr val="0070C0"/>
                </a:solidFill>
                <a:cs typeface="Times New Roman" panose="02020603050405020304" pitchFamily="18" charset="0"/>
              </a:rPr>
              <a:t>1,0,1,1,0,0,1,0,0,1</a:t>
            </a: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1744663" y="5386387"/>
            <a:ext cx="19065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2400" b="0">
                <a:cs typeface="Times New Roman" panose="02020603050405020304" pitchFamily="18" charset="0"/>
              </a:rPr>
              <a:t>P</a:t>
            </a:r>
            <a:r>
              <a:rPr lang="en-US" sz="2400" b="0" i="0">
                <a:cs typeface="Times New Roman" panose="02020603050405020304" pitchFamily="18" charset="0"/>
              </a:rPr>
              <a:t>(</a:t>
            </a:r>
            <a:r>
              <a:rPr lang="en-US" sz="2400" b="0">
                <a:cs typeface="Times New Roman" panose="02020603050405020304" pitchFamily="18" charset="0"/>
              </a:rPr>
              <a:t>y</a:t>
            </a:r>
            <a:r>
              <a:rPr lang="en-US" sz="2400" b="0" i="0">
                <a:cs typeface="Times New Roman" panose="02020603050405020304" pitchFamily="18" charset="0"/>
              </a:rPr>
              <a:t> = 1) = 0.5</a:t>
            </a: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1533525" y="3497262"/>
            <a:ext cx="19081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2400" b="0">
                <a:cs typeface="Times New Roman" panose="02020603050405020304" pitchFamily="18" charset="0"/>
              </a:rPr>
              <a:t>P</a:t>
            </a:r>
            <a:r>
              <a:rPr lang="en-US" sz="2400" b="0" i="0">
                <a:cs typeface="Times New Roman" panose="02020603050405020304" pitchFamily="18" charset="0"/>
              </a:rPr>
              <a:t>(</a:t>
            </a:r>
            <a:r>
              <a:rPr lang="en-US" sz="2400" b="0">
                <a:cs typeface="Times New Roman" panose="02020603050405020304" pitchFamily="18" charset="0"/>
              </a:rPr>
              <a:t>x</a:t>
            </a:r>
            <a:r>
              <a:rPr lang="en-US" sz="2400" b="0" i="0">
                <a:cs typeface="Times New Roman" panose="02020603050405020304" pitchFamily="18" charset="0"/>
              </a:rPr>
              <a:t> = 1) = 0.4</a:t>
            </a: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5538788" y="4051300"/>
            <a:ext cx="18907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2400" b="0">
                <a:cs typeface="Times New Roman" panose="02020603050405020304" pitchFamily="18" charset="0"/>
              </a:rPr>
              <a:t>P</a:t>
            </a:r>
            <a:r>
              <a:rPr lang="en-US" sz="2400" b="0" i="0">
                <a:cs typeface="Times New Roman" panose="02020603050405020304" pitchFamily="18" charset="0"/>
              </a:rPr>
              <a:t>(</a:t>
            </a:r>
            <a:r>
              <a:rPr lang="en-US" sz="2400" b="0">
                <a:cs typeface="Times New Roman" panose="02020603050405020304" pitchFamily="18" charset="0"/>
              </a:rPr>
              <a:t>z</a:t>
            </a:r>
            <a:r>
              <a:rPr lang="en-US" sz="2400" b="0" i="0">
                <a:cs typeface="Times New Roman" panose="02020603050405020304" pitchFamily="18" charset="0"/>
              </a:rPr>
              <a:t> = 1) = 0.3</a:t>
            </a:r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1211263" y="3867150"/>
            <a:ext cx="24161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2400" b="0" i="0">
                <a:solidFill>
                  <a:srgbClr val="0070C0"/>
                </a:solidFill>
                <a:cs typeface="Times New Roman" panose="02020603050405020304" pitchFamily="18" charset="0"/>
              </a:rPr>
              <a:t>0,0,1,0,1,0,1,0,1,0</a:t>
            </a:r>
          </a:p>
        </p:txBody>
      </p: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5446713" y="4695825"/>
            <a:ext cx="24161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2400" b="0" i="0">
                <a:solidFill>
                  <a:schemeClr val="tx2"/>
                </a:solidFill>
                <a:cs typeface="Times New Roman" panose="02020603050405020304" pitchFamily="18" charset="0"/>
              </a:rPr>
              <a:t>0,1,0,0,0,1,0,0,0,1</a:t>
            </a:r>
          </a:p>
        </p:txBody>
      </p:sp>
      <p:sp>
        <p:nvSpPr>
          <p:cNvPr id="54" name="TextBox 53"/>
          <p:cNvSpPr txBox="1">
            <a:spLocks noChangeArrowheads="1"/>
          </p:cNvSpPr>
          <p:nvPr/>
        </p:nvSpPr>
        <p:spPr bwMode="auto">
          <a:xfrm>
            <a:off x="2730500" y="5938837"/>
            <a:ext cx="36798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2400" b="0">
                <a:cs typeface="Times New Roman" panose="02020603050405020304" pitchFamily="18" charset="0"/>
              </a:rPr>
              <a:t>P</a:t>
            </a:r>
            <a:r>
              <a:rPr lang="en-US" sz="2400" b="0" i="0">
                <a:cs typeface="Times New Roman" panose="02020603050405020304" pitchFamily="18" charset="0"/>
              </a:rPr>
              <a:t>(</a:t>
            </a:r>
            <a:r>
              <a:rPr lang="en-US" sz="2400" b="0">
                <a:cs typeface="Times New Roman" panose="02020603050405020304" pitchFamily="18" charset="0"/>
              </a:rPr>
              <a:t>z</a:t>
            </a:r>
            <a:r>
              <a:rPr lang="en-US" sz="2400" b="0" i="0">
                <a:cs typeface="Times New Roman" panose="02020603050405020304" pitchFamily="18" charset="0"/>
              </a:rPr>
              <a:t> = 1) = </a:t>
            </a:r>
            <a:r>
              <a:rPr lang="en-US" sz="2400" b="0">
                <a:cs typeface="Times New Roman" panose="02020603050405020304" pitchFamily="18" charset="0"/>
              </a:rPr>
              <a:t>P</a:t>
            </a:r>
            <a:r>
              <a:rPr lang="en-US" sz="2400" b="0" i="0">
                <a:cs typeface="Times New Roman" panose="02020603050405020304" pitchFamily="18" charset="0"/>
              </a:rPr>
              <a:t>(</a:t>
            </a:r>
            <a:r>
              <a:rPr lang="en-US" sz="2400" b="0">
                <a:cs typeface="Times New Roman" panose="02020603050405020304" pitchFamily="18" charset="0"/>
              </a:rPr>
              <a:t>x</a:t>
            </a:r>
            <a:r>
              <a:rPr lang="en-US" sz="2400" b="0" i="0">
                <a:cs typeface="Times New Roman" panose="02020603050405020304" pitchFamily="18" charset="0"/>
              </a:rPr>
              <a:t> = 0) </a:t>
            </a:r>
            <a:r>
              <a:rPr lang="en-US" sz="2400" b="0">
                <a:cs typeface="Times New Roman" panose="02020603050405020304" pitchFamily="18" charset="0"/>
              </a:rPr>
              <a:t>P</a:t>
            </a:r>
            <a:r>
              <a:rPr lang="en-US" sz="2400" b="0" i="0">
                <a:cs typeface="Times New Roman" panose="02020603050405020304" pitchFamily="18" charset="0"/>
              </a:rPr>
              <a:t>(</a:t>
            </a:r>
            <a:r>
              <a:rPr lang="en-US" sz="2400" b="0">
                <a:cs typeface="Times New Roman" panose="02020603050405020304" pitchFamily="18" charset="0"/>
              </a:rPr>
              <a:t>y</a:t>
            </a:r>
            <a:r>
              <a:rPr lang="en-US" sz="2400" b="0" i="0">
                <a:cs typeface="Times New Roman" panose="02020603050405020304" pitchFamily="18" charset="0"/>
              </a:rPr>
              <a:t> = 0) </a:t>
            </a:r>
          </a:p>
        </p:txBody>
      </p:sp>
      <p:sp>
        <p:nvSpPr>
          <p:cNvPr id="55" name="TextBox 54"/>
          <p:cNvSpPr txBox="1">
            <a:spLocks noChangeArrowheads="1"/>
          </p:cNvSpPr>
          <p:nvPr/>
        </p:nvSpPr>
        <p:spPr bwMode="auto">
          <a:xfrm>
            <a:off x="1211263" y="4972050"/>
            <a:ext cx="24161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2400" b="0" i="0">
                <a:solidFill>
                  <a:srgbClr val="0070C0"/>
                </a:solidFill>
                <a:cs typeface="Times New Roman" panose="02020603050405020304" pitchFamily="18" charset="0"/>
              </a:rPr>
              <a:t>1,0,0,1,1,0,0,1,1,0</a:t>
            </a:r>
          </a:p>
        </p:txBody>
      </p:sp>
      <p:sp>
        <p:nvSpPr>
          <p:cNvPr id="56" name="TextBox 55"/>
          <p:cNvSpPr txBox="1">
            <a:spLocks noChangeArrowheads="1"/>
          </p:cNvSpPr>
          <p:nvPr/>
        </p:nvSpPr>
        <p:spPr bwMode="auto">
          <a:xfrm>
            <a:off x="1606550" y="5386387"/>
            <a:ext cx="19065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2400" b="0">
                <a:cs typeface="Times New Roman" panose="02020603050405020304" pitchFamily="18" charset="0"/>
              </a:rPr>
              <a:t>P</a:t>
            </a:r>
            <a:r>
              <a:rPr lang="en-US" sz="2400" b="0" i="0">
                <a:cs typeface="Times New Roman" panose="02020603050405020304" pitchFamily="18" charset="0"/>
              </a:rPr>
              <a:t>(</a:t>
            </a:r>
            <a:r>
              <a:rPr lang="en-US" sz="2400" b="0">
                <a:cs typeface="Times New Roman" panose="02020603050405020304" pitchFamily="18" charset="0"/>
              </a:rPr>
              <a:t>y</a:t>
            </a:r>
            <a:r>
              <a:rPr lang="en-US" sz="2400" b="0" i="0">
                <a:cs typeface="Times New Roman" panose="02020603050405020304" pitchFamily="18" charset="0"/>
              </a:rPr>
              <a:t> = 1) = 0.5</a:t>
            </a:r>
          </a:p>
        </p:txBody>
      </p:sp>
      <p:graphicFrame>
        <p:nvGraphicFramePr>
          <p:cNvPr id="57" name="Object 7"/>
          <p:cNvGraphicFramePr>
            <a:graphicFrameLocks noChangeAspect="1"/>
          </p:cNvGraphicFramePr>
          <p:nvPr/>
        </p:nvGraphicFramePr>
        <p:xfrm>
          <a:off x="2868613" y="4114800"/>
          <a:ext cx="3327400" cy="1381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814" name="Visio" r:id="rId7" imgW="1522736" imgH="605461" progId="Visio.Drawing.11">
                  <p:embed/>
                </p:oleObj>
              </mc:Choice>
              <mc:Fallback>
                <p:oleObj name="Visio" r:id="rId7" imgW="1522736" imgH="605461" progId="Visio.Drawing.11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8613" y="4114800"/>
                        <a:ext cx="3327400" cy="1381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" name="Rectangle 5"/>
          <p:cNvSpPr>
            <a:spLocks noChangeArrowheads="1"/>
          </p:cNvSpPr>
          <p:nvPr/>
        </p:nvSpPr>
        <p:spPr bwMode="auto">
          <a:xfrm>
            <a:off x="609600" y="2514600"/>
            <a:ext cx="8077200" cy="4038600"/>
          </a:xfrm>
          <a:prstGeom prst="rect">
            <a:avLst/>
          </a:prstGeom>
          <a:noFill/>
          <a:ln w="38100">
            <a:solidFill>
              <a:srgbClr val="00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chemeClr val="folHlink"/>
              </a:solidFill>
              <a:latin typeface="Times New Roman" pitchFamily="18" charset="0"/>
            </a:endParaRPr>
          </a:p>
        </p:txBody>
      </p:sp>
      <p:sp>
        <p:nvSpPr>
          <p:cNvPr id="59" name="Text Box 6"/>
          <p:cNvSpPr txBox="1">
            <a:spLocks noChangeArrowheads="1"/>
          </p:cNvSpPr>
          <p:nvPr/>
        </p:nvSpPr>
        <p:spPr bwMode="auto">
          <a:xfrm>
            <a:off x="609600" y="2590800"/>
            <a:ext cx="1447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6600"/>
                </a:solidFill>
                <a:latin typeface="Times New Roman" pitchFamily="18" charset="0"/>
              </a:rPr>
              <a:t>Example</a:t>
            </a:r>
            <a:r>
              <a:rPr lang="en-US" sz="2400" b="1" dirty="0" smtClean="0">
                <a:solidFill>
                  <a:srgbClr val="006600"/>
                </a:solidFill>
                <a:latin typeface="Times New Roman" pitchFamily="18" charset="0"/>
              </a:rPr>
              <a:t>:</a:t>
            </a:r>
            <a:endParaRPr lang="en-US" sz="2400" b="1" baseline="-25000" dirty="0">
              <a:latin typeface="Times New Roman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981200" y="2590800"/>
            <a:ext cx="685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200" dirty="0" err="1" smtClean="0">
                <a:latin typeface="Arial" pitchFamily="34" charset="0"/>
                <a:cs typeface="Arial" pitchFamily="34" charset="0"/>
              </a:rPr>
              <a:t>Implement</a:t>
            </a:r>
            <a:r>
              <a:rPr lang="tr-TR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200" dirty="0" err="1" smtClean="0">
                <a:latin typeface="Arial" pitchFamily="34" charset="0"/>
                <a:cs typeface="Arial" pitchFamily="34" charset="0"/>
              </a:rPr>
              <a:t>output</a:t>
            </a:r>
            <a:r>
              <a:rPr lang="tr-TR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200" dirty="0" err="1" smtClean="0">
                <a:latin typeface="Arial" pitchFamily="34" charset="0"/>
                <a:cs typeface="Arial" pitchFamily="34" charset="0"/>
              </a:rPr>
              <a:t>probabilities</a:t>
            </a:r>
            <a:r>
              <a:rPr lang="tr-TR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0.6</a:t>
            </a:r>
            <a:r>
              <a:rPr lang="tr-TR" sz="2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tr-T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0.2</a:t>
            </a:r>
            <a:r>
              <a:rPr lang="tr-TR" sz="2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tr-TR" sz="2200" dirty="0" err="1" smtClean="0">
                <a:latin typeface="Arial" pitchFamily="34" charset="0"/>
                <a:cs typeface="Arial" pitchFamily="34" charset="0"/>
              </a:rPr>
              <a:t>and</a:t>
            </a:r>
            <a:r>
              <a:rPr lang="tr-TR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0.3</a:t>
            </a:r>
            <a:r>
              <a:rPr lang="tr-TR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200" dirty="0" err="1" smtClean="0">
                <a:latin typeface="Arial" pitchFamily="34" charset="0"/>
                <a:cs typeface="Arial" pitchFamily="34" charset="0"/>
              </a:rPr>
              <a:t>with</a:t>
            </a:r>
            <a:r>
              <a:rPr lang="tr-TR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200" dirty="0" err="1" smtClean="0">
                <a:latin typeface="Arial" pitchFamily="34" charset="0"/>
                <a:cs typeface="Arial" pitchFamily="34" charset="0"/>
              </a:rPr>
              <a:t>using</a:t>
            </a:r>
            <a:r>
              <a:rPr lang="tr-TR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200" dirty="0" err="1" smtClean="0">
                <a:latin typeface="Arial" pitchFamily="34" charset="0"/>
                <a:cs typeface="Arial" pitchFamily="34" charset="0"/>
              </a:rPr>
              <a:t>input</a:t>
            </a:r>
            <a:r>
              <a:rPr lang="tr-TR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200" dirty="0" err="1" smtClean="0">
                <a:latin typeface="Arial" pitchFamily="34" charset="0"/>
                <a:cs typeface="Arial" pitchFamily="34" charset="0"/>
              </a:rPr>
              <a:t>probabilities</a:t>
            </a:r>
            <a:r>
              <a:rPr lang="tr-TR" sz="22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tr-T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0.4</a:t>
            </a:r>
            <a:r>
              <a:rPr lang="tr-TR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200" dirty="0" err="1" smtClean="0">
                <a:latin typeface="Arial" pitchFamily="34" charset="0"/>
                <a:cs typeface="Arial" pitchFamily="34" charset="0"/>
              </a:rPr>
              <a:t>and</a:t>
            </a:r>
            <a:r>
              <a:rPr lang="tr-TR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0.5</a:t>
            </a:r>
            <a:r>
              <a:rPr lang="tr-TR" sz="2200" dirty="0" smtClean="0">
                <a:latin typeface="Arial" pitchFamily="34" charset="0"/>
                <a:cs typeface="Arial" pitchFamily="34" charset="0"/>
              </a:rPr>
              <a:t>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3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3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3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3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1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3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3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3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1" grpId="0"/>
      <p:bldP spid="31" grpId="1"/>
      <p:bldP spid="35" grpId="0"/>
      <p:bldP spid="35" grpId="1"/>
      <p:bldP spid="36" grpId="0"/>
      <p:bldP spid="36" grpId="1"/>
      <p:bldP spid="37" grpId="0"/>
      <p:bldP spid="37" grpId="1"/>
      <p:bldP spid="38" grpId="0"/>
      <p:bldP spid="39" grpId="0"/>
      <p:bldP spid="39" grpId="1"/>
      <p:bldP spid="40" grpId="0"/>
      <p:bldP spid="40" grpId="1"/>
      <p:bldP spid="41" grpId="0"/>
      <p:bldP spid="41" grpId="1"/>
      <p:bldP spid="42" grpId="0"/>
      <p:bldP spid="43" grpId="0"/>
      <p:bldP spid="44" grpId="0"/>
      <p:bldP spid="45" grpId="0"/>
      <p:bldP spid="54" grpId="0"/>
      <p:bldP spid="55" grpId="0"/>
      <p:bldP spid="56" grpId="0"/>
      <p:bldP spid="58" grpId="0" animBg="1"/>
      <p:bldP spid="59" grpId="0"/>
      <p:bldP spid="6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Synthesis</a:t>
            </a:r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Problem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-1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1592263"/>
            <a:ext cx="769620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2800" b="0" dirty="0" smtClean="0">
                <a:latin typeface="Arial" panose="020B0604020202020204" pitchFamily="34" charset="0"/>
              </a:rPr>
              <a:t>Theorem</a:t>
            </a:r>
            <a:r>
              <a:rPr lang="tr-TR" sz="2800" b="0" dirty="0" smtClean="0">
                <a:latin typeface="Arial" panose="020B0604020202020204" pitchFamily="34" charset="0"/>
              </a:rPr>
              <a:t> </a:t>
            </a:r>
            <a:r>
              <a:rPr lang="tr-TR" sz="2800" b="0" i="0" dirty="0" smtClean="0">
                <a:latin typeface="Arial" panose="020B0604020202020204" pitchFamily="34" charset="0"/>
              </a:rPr>
              <a:t>(</a:t>
            </a:r>
            <a:r>
              <a:rPr lang="tr-TR" sz="2800" b="0" dirty="0" err="1" smtClean="0">
                <a:latin typeface="Arial" panose="020B0604020202020204" pitchFamily="34" charset="0"/>
              </a:rPr>
              <a:t>Qian</a:t>
            </a:r>
            <a:r>
              <a:rPr lang="tr-TR" sz="2800" b="0" dirty="0" smtClean="0">
                <a:latin typeface="Arial" panose="020B0604020202020204" pitchFamily="34" charset="0"/>
              </a:rPr>
              <a:t> et al. 2011</a:t>
            </a:r>
            <a:r>
              <a:rPr lang="tr-TR" sz="2800" b="0" i="0" dirty="0" smtClean="0">
                <a:latin typeface="Arial" panose="020B0604020202020204" pitchFamily="34" charset="0"/>
              </a:rPr>
              <a:t>)</a:t>
            </a:r>
            <a:r>
              <a:rPr lang="en-US" sz="2800" b="0" dirty="0" smtClean="0">
                <a:latin typeface="Arial" panose="020B0604020202020204" pitchFamily="34" charset="0"/>
              </a:rPr>
              <a:t>:</a:t>
            </a:r>
            <a:r>
              <a:rPr lang="tr-TR" sz="2800" b="0" dirty="0" smtClean="0">
                <a:latin typeface="Arial" panose="020B0604020202020204" pitchFamily="34" charset="0"/>
              </a:rPr>
              <a:t> </a:t>
            </a:r>
            <a:r>
              <a:rPr lang="en-US" sz="2400" b="0" i="0" dirty="0" smtClean="0">
                <a:solidFill>
                  <a:srgbClr val="000000"/>
                </a:solidFill>
                <a:latin typeface="Arial" panose="020B0604020202020204" pitchFamily="34" charset="0"/>
              </a:rPr>
              <a:t>With </a:t>
            </a:r>
            <a:r>
              <a:rPr lang="tr-TR" sz="2400" b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input</a:t>
            </a:r>
            <a:r>
              <a:rPr lang="tr-TR" sz="2400" b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tr-TR" sz="2400" b="0" dirty="0" err="1" smtClean="0">
                <a:solidFill>
                  <a:srgbClr val="000000"/>
                </a:solidFill>
                <a:cs typeface="Times New Roman" panose="02020603050405020304" pitchFamily="18" charset="0"/>
              </a:rPr>
              <a:t>probabilities</a:t>
            </a:r>
            <a:r>
              <a:rPr lang="en-US" sz="2400" b="0" i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sz="2400" b="0" i="0" dirty="0">
                <a:solidFill>
                  <a:srgbClr val="000000"/>
                </a:solidFill>
                <a:cs typeface="Times New Roman" panose="02020603050405020304" pitchFamily="18" charset="0"/>
              </a:rPr>
              <a:t>= {0.4, 0.5}, </a:t>
            </a:r>
            <a:r>
              <a:rPr lang="en-US" sz="2400" b="0" i="0" dirty="0">
                <a:latin typeface="Arial" panose="020B0604020202020204" pitchFamily="34" charset="0"/>
              </a:rPr>
              <a:t>we can synthesize </a:t>
            </a:r>
            <a:r>
              <a:rPr lang="en-US" sz="2400" b="0" dirty="0" smtClean="0">
                <a:solidFill>
                  <a:schemeClr val="tx2"/>
                </a:solidFill>
                <a:latin typeface="Arial" panose="020B0604020202020204" pitchFamily="34" charset="0"/>
              </a:rPr>
              <a:t>arbitrary </a:t>
            </a:r>
            <a:r>
              <a:rPr lang="en-US" sz="2400" b="0" i="0" dirty="0">
                <a:latin typeface="Arial" panose="020B0604020202020204" pitchFamily="34" charset="0"/>
              </a:rPr>
              <a:t>decimal output probabilities.</a:t>
            </a:r>
          </a:p>
          <a:p>
            <a:pPr eaLnBrk="1" hangingPunct="1"/>
            <a:endParaRPr lang="en-US" sz="2400" b="0" i="0" dirty="0"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78050" y="2819400"/>
            <a:ext cx="452755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Example:</a:t>
            </a:r>
            <a:r>
              <a:rPr lang="en-US" sz="2400" b="0" i="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Synthesize </a:t>
            </a:r>
            <a:r>
              <a:rPr lang="en-US" sz="2400" b="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q</a:t>
            </a:r>
            <a:r>
              <a:rPr lang="en-US" sz="2400" b="0" i="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= 0.757</a:t>
            </a:r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/>
        </p:nvGraphicFramePr>
        <p:xfrm>
          <a:off x="1295400" y="3581400"/>
          <a:ext cx="5168900" cy="274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717" name="Visio" r:id="rId3" imgW="2665396" imgH="1428758" progId="Visio.Drawing.11">
                  <p:embed/>
                </p:oleObj>
              </mc:Choice>
              <mc:Fallback>
                <p:oleObj name="Visio" r:id="rId3" imgW="2665396" imgH="1428758" progId="Visio.Drawing.11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3581400"/>
                        <a:ext cx="5168900" cy="274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705600" y="4419600"/>
            <a:ext cx="1795462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0" i="0" dirty="0">
                <a:latin typeface="Arial" pitchFamily="34" charset="0"/>
                <a:cs typeface="Arial" pitchFamily="34" charset="0"/>
              </a:rPr>
              <a:t>(Black dots </a:t>
            </a:r>
            <a:br>
              <a:rPr lang="en-US" sz="2000" b="0" i="0" dirty="0">
                <a:latin typeface="Arial" pitchFamily="34" charset="0"/>
                <a:cs typeface="Arial" pitchFamily="34" charset="0"/>
              </a:rPr>
            </a:br>
            <a:r>
              <a:rPr lang="en-US" sz="2000" b="0" i="0" dirty="0">
                <a:latin typeface="Arial" pitchFamily="34" charset="0"/>
                <a:cs typeface="Arial" pitchFamily="34" charset="0"/>
              </a:rPr>
              <a:t>are inverters)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C9897351-02A0-4E5D-AE11-370917628B39}" type="slidenum">
              <a:rPr lang="en-US" b="0" i="0">
                <a:latin typeface="Arial" panose="020B0604020202020204" pitchFamily="34" charset="0"/>
              </a:rPr>
              <a:pPr eaLnBrk="1" hangingPunct="1"/>
              <a:t>21</a:t>
            </a:fld>
            <a:endParaRPr lang="en-US" b="0" i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>
            <a:normAutofit/>
          </a:bodyPr>
          <a:lstStyle/>
          <a:p>
            <a:r>
              <a:rPr lang="tr-T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Synthesis</a:t>
            </a:r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Problem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-2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733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225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2359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2461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2461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609600" y="1765518"/>
            <a:ext cx="8077200" cy="1815882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200" b="1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Problem: </a:t>
            </a:r>
            <a:r>
              <a:rPr lang="en-US" sz="2200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How to construct a logic circuit in order to implement a polynomial  </a:t>
            </a:r>
            <a:r>
              <a:rPr lang="en-US" sz="24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g(t) </a:t>
            </a:r>
            <a:r>
              <a:rPr lang="en-US" sz="2200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where both </a:t>
            </a:r>
            <a:r>
              <a:rPr lang="en-US" sz="24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0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and </a:t>
            </a:r>
            <a:r>
              <a:rPr lang="en-US" sz="24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0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are in unit interval? </a:t>
            </a:r>
          </a:p>
          <a:p>
            <a:pPr algn="just"/>
            <a:endParaRPr lang="en-US" sz="2200" dirty="0" smtClean="0">
              <a:solidFill>
                <a:srgbClr val="0033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en-US" sz="2200" dirty="0" smtClean="0">
              <a:solidFill>
                <a:srgbClr val="0033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en-US" sz="2200" dirty="0">
              <a:solidFill>
                <a:srgbClr val="00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973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29736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2679918"/>
            <a:ext cx="596265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075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30753" name="Object 1"/>
          <p:cNvGraphicFramePr>
            <a:graphicFrameLocks noChangeAspect="1"/>
          </p:cNvGraphicFramePr>
          <p:nvPr/>
        </p:nvGraphicFramePr>
        <p:xfrm>
          <a:off x="2971800" y="3670805"/>
          <a:ext cx="3276600" cy="31109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812" name="Visio" r:id="rId5" imgW="2635163" imgH="2502554" progId="Visio.Drawing.11">
                  <p:embed/>
                </p:oleObj>
              </mc:Choice>
              <mc:Fallback>
                <p:oleObj name="Visio" r:id="rId5" imgW="2635163" imgH="2502554" progId="Visio.Drawing.11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3670805"/>
                        <a:ext cx="3276600" cy="311099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97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97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29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07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307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0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3833" name="Object 9"/>
          <p:cNvGraphicFramePr>
            <a:graphicFrameLocks noChangeAspect="1"/>
          </p:cNvGraphicFramePr>
          <p:nvPr/>
        </p:nvGraphicFramePr>
        <p:xfrm>
          <a:off x="2133600" y="2667000"/>
          <a:ext cx="5180965" cy="312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892" name="Visio" r:id="rId3" imgW="1890666" imgH="1147488" progId="Visio.Drawing.11">
                  <p:embed/>
                </p:oleObj>
              </mc:Choice>
              <mc:Fallback>
                <p:oleObj name="Visio" r:id="rId3" imgW="1890666" imgH="1147488" progId="Visio.Drawing.11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2667000"/>
                        <a:ext cx="5180965" cy="3124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>
            <a:normAutofit/>
          </a:bodyPr>
          <a:lstStyle/>
          <a:p>
            <a:r>
              <a:rPr lang="tr-T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Synthesis</a:t>
            </a:r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Problem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733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225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2359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2461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2461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8" name="Rectangle 5"/>
          <p:cNvSpPr>
            <a:spLocks noChangeArrowheads="1"/>
          </p:cNvSpPr>
          <p:nvPr/>
        </p:nvSpPr>
        <p:spPr bwMode="auto">
          <a:xfrm>
            <a:off x="609600" y="1752600"/>
            <a:ext cx="8077200" cy="4343400"/>
          </a:xfrm>
          <a:prstGeom prst="rect">
            <a:avLst/>
          </a:prstGeom>
          <a:noFill/>
          <a:ln w="38100">
            <a:solidFill>
              <a:srgbClr val="00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chemeClr val="folHlink"/>
              </a:solidFill>
              <a:latin typeface="Times New Roman" pitchFamily="18" charset="0"/>
            </a:endParaRPr>
          </a:p>
        </p:txBody>
      </p:sp>
      <p:sp>
        <p:nvSpPr>
          <p:cNvPr id="59" name="Text Box 6"/>
          <p:cNvSpPr txBox="1">
            <a:spLocks noChangeArrowheads="1"/>
          </p:cNvSpPr>
          <p:nvPr/>
        </p:nvSpPr>
        <p:spPr bwMode="auto">
          <a:xfrm>
            <a:off x="609600" y="1828800"/>
            <a:ext cx="1447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6600"/>
                </a:solidFill>
                <a:latin typeface="Times New Roman" pitchFamily="18" charset="0"/>
              </a:rPr>
              <a:t>Example</a:t>
            </a:r>
            <a:r>
              <a:rPr lang="en-US" sz="2400" b="1" dirty="0" smtClean="0">
                <a:solidFill>
                  <a:srgbClr val="006600"/>
                </a:solidFill>
                <a:latin typeface="Times New Roman" pitchFamily="18" charset="0"/>
              </a:rPr>
              <a:t>:</a:t>
            </a:r>
            <a:endParaRPr lang="en-US" sz="2400" b="1" baseline="-25000" dirty="0">
              <a:latin typeface="Times New Roman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981200" y="1828800"/>
            <a:ext cx="685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200" dirty="0" err="1" smtClean="0">
                <a:latin typeface="Arial" pitchFamily="34" charset="0"/>
                <a:cs typeface="Arial" pitchFamily="34" charset="0"/>
              </a:rPr>
              <a:t>Implement</a:t>
            </a:r>
            <a:r>
              <a:rPr lang="tr-TR" sz="22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g(t) = </a:t>
            </a:r>
            <a:r>
              <a:rPr lang="tr-T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3/8</a:t>
            </a:r>
            <a:r>
              <a:rPr lang="tr-TR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tr-TR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5/8 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tr-TR" sz="2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tr-TR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338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3017051" y="3200400"/>
            <a:ext cx="8531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 smtClean="0">
                <a:latin typeface="Arial" pitchFamily="34" charset="0"/>
                <a:cs typeface="Arial" pitchFamily="34" charset="0"/>
              </a:rPr>
              <a:t>AND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334000" y="3881735"/>
            <a:ext cx="8691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 smtClean="0">
                <a:latin typeface="Arial" pitchFamily="34" charset="0"/>
                <a:cs typeface="Arial" pitchFamily="34" charset="0"/>
              </a:rPr>
              <a:t>MUX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Text Box 17"/>
          <p:cNvSpPr txBox="1">
            <a:spLocks noChangeArrowheads="1"/>
          </p:cNvSpPr>
          <p:nvPr/>
        </p:nvSpPr>
        <p:spPr bwMode="auto">
          <a:xfrm>
            <a:off x="5105400" y="3200400"/>
            <a:ext cx="53340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tr-TR" sz="3000" i="0" dirty="0" smtClean="0">
                <a:solidFill>
                  <a:srgbClr val="000000"/>
                </a:solidFill>
              </a:rPr>
              <a:t>1</a:t>
            </a:r>
            <a:endParaRPr lang="en-US" sz="3000" b="0" i="0" baseline="-25000" dirty="0">
              <a:solidFill>
                <a:srgbClr val="000000"/>
              </a:solidFill>
            </a:endParaRPr>
          </a:p>
        </p:txBody>
      </p:sp>
      <p:sp>
        <p:nvSpPr>
          <p:cNvPr id="49" name="Text Box 17"/>
          <p:cNvSpPr txBox="1">
            <a:spLocks noChangeArrowheads="1"/>
          </p:cNvSpPr>
          <p:nvPr/>
        </p:nvSpPr>
        <p:spPr bwMode="auto">
          <a:xfrm>
            <a:off x="5105399" y="4419600"/>
            <a:ext cx="53340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tr-TR" sz="3000" i="0" dirty="0" smtClean="0">
                <a:solidFill>
                  <a:srgbClr val="000000"/>
                </a:solidFill>
              </a:rPr>
              <a:t>0</a:t>
            </a:r>
            <a:endParaRPr lang="en-US" sz="3000" b="0" i="0" baseline="-25000" dirty="0">
              <a:solidFill>
                <a:srgbClr val="000000"/>
              </a:solidFill>
            </a:endParaRPr>
          </a:p>
        </p:txBody>
      </p:sp>
      <p:sp>
        <p:nvSpPr>
          <p:cNvPr id="50" name="Text Box 17"/>
          <p:cNvSpPr txBox="1">
            <a:spLocks noChangeArrowheads="1"/>
          </p:cNvSpPr>
          <p:nvPr/>
        </p:nvSpPr>
        <p:spPr bwMode="auto">
          <a:xfrm>
            <a:off x="1600199" y="2895600"/>
            <a:ext cx="53340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tr-TR" sz="3000" dirty="0" smtClean="0">
                <a:solidFill>
                  <a:srgbClr val="000000"/>
                </a:solidFill>
              </a:rPr>
              <a:t>t</a:t>
            </a:r>
            <a:endParaRPr lang="en-US" sz="3000" b="0" i="0" baseline="-25000" dirty="0">
              <a:solidFill>
                <a:srgbClr val="000000"/>
              </a:solidFill>
            </a:endParaRPr>
          </a:p>
        </p:txBody>
      </p:sp>
      <p:sp>
        <p:nvSpPr>
          <p:cNvPr id="52" name="Text Box 17"/>
          <p:cNvSpPr txBox="1">
            <a:spLocks noChangeArrowheads="1"/>
          </p:cNvSpPr>
          <p:nvPr/>
        </p:nvSpPr>
        <p:spPr bwMode="auto">
          <a:xfrm>
            <a:off x="1600200" y="3429000"/>
            <a:ext cx="53340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tr-TR" sz="3000" dirty="0" smtClean="0">
                <a:solidFill>
                  <a:srgbClr val="000000"/>
                </a:solidFill>
              </a:rPr>
              <a:t>t</a:t>
            </a:r>
            <a:endParaRPr lang="en-US" sz="3000" b="0" i="0" baseline="-25000" dirty="0">
              <a:solidFill>
                <a:srgbClr val="000000"/>
              </a:solidFill>
            </a:endParaRPr>
          </a:p>
        </p:txBody>
      </p:sp>
      <p:sp>
        <p:nvSpPr>
          <p:cNvPr id="53" name="Text Box 17"/>
          <p:cNvSpPr txBox="1">
            <a:spLocks noChangeArrowheads="1"/>
          </p:cNvSpPr>
          <p:nvPr/>
        </p:nvSpPr>
        <p:spPr bwMode="auto">
          <a:xfrm>
            <a:off x="1447800" y="5334000"/>
            <a:ext cx="76200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tr-TR" sz="3000" i="0" dirty="0" smtClean="0">
                <a:solidFill>
                  <a:srgbClr val="000000"/>
                </a:solidFill>
              </a:rPr>
              <a:t>3/8</a:t>
            </a:r>
            <a:endParaRPr lang="en-US" sz="3000" b="0" i="0" baseline="-25000" dirty="0">
              <a:solidFill>
                <a:srgbClr val="000000"/>
              </a:solidFill>
            </a:endParaRPr>
          </a:p>
        </p:txBody>
      </p:sp>
      <p:sp>
        <p:nvSpPr>
          <p:cNvPr id="61" name="Text Box 17"/>
          <p:cNvSpPr txBox="1">
            <a:spLocks noChangeArrowheads="1"/>
          </p:cNvSpPr>
          <p:nvPr/>
        </p:nvSpPr>
        <p:spPr bwMode="auto">
          <a:xfrm>
            <a:off x="1676399" y="4419600"/>
            <a:ext cx="53340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tr-TR" sz="3000" i="0" dirty="0" smtClean="0">
                <a:solidFill>
                  <a:srgbClr val="000000"/>
                </a:solidFill>
              </a:rPr>
              <a:t>t</a:t>
            </a:r>
            <a:endParaRPr lang="en-US" sz="3000" b="0" i="0" baseline="-25000" dirty="0">
              <a:solidFill>
                <a:srgbClr val="000000"/>
              </a:solidFill>
            </a:endParaRPr>
          </a:p>
        </p:txBody>
      </p:sp>
      <p:sp>
        <p:nvSpPr>
          <p:cNvPr id="62" name="Text Box 17"/>
          <p:cNvSpPr txBox="1">
            <a:spLocks noChangeArrowheads="1"/>
          </p:cNvSpPr>
          <p:nvPr/>
        </p:nvSpPr>
        <p:spPr bwMode="auto">
          <a:xfrm>
            <a:off x="7162800" y="3733800"/>
            <a:ext cx="8382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tr-TR" sz="3000" dirty="0" smtClean="0">
                <a:solidFill>
                  <a:srgbClr val="000000"/>
                </a:solidFill>
              </a:rPr>
              <a:t>g</a:t>
            </a:r>
            <a:r>
              <a:rPr lang="tr-TR" sz="3000" i="0" dirty="0" smtClean="0">
                <a:solidFill>
                  <a:srgbClr val="000000"/>
                </a:solidFill>
              </a:rPr>
              <a:t>(</a:t>
            </a:r>
            <a:r>
              <a:rPr lang="tr-TR" sz="3000" dirty="0" smtClean="0">
                <a:solidFill>
                  <a:srgbClr val="000000"/>
                </a:solidFill>
              </a:rPr>
              <a:t>t</a:t>
            </a:r>
            <a:r>
              <a:rPr lang="tr-TR" sz="3000" i="0" dirty="0" smtClean="0">
                <a:solidFill>
                  <a:srgbClr val="000000"/>
                </a:solidFill>
              </a:rPr>
              <a:t>)</a:t>
            </a:r>
            <a:endParaRPr lang="en-US" sz="3000" b="0" i="0" baseline="-25000" dirty="0">
              <a:solidFill>
                <a:srgbClr val="000000"/>
              </a:solidFill>
            </a:endParaRPr>
          </a:p>
        </p:txBody>
      </p:sp>
      <p:sp>
        <p:nvSpPr>
          <p:cNvPr id="33383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9" grpId="0"/>
      <p:bldP spid="60" grpId="0"/>
      <p:bldP spid="46" grpId="0"/>
      <p:bldP spid="47" grpId="0"/>
      <p:bldP spid="48" grpId="0"/>
      <p:bldP spid="49" grpId="0"/>
      <p:bldP spid="50" grpId="0"/>
      <p:bldP spid="52" grpId="0"/>
      <p:bldP spid="53" grpId="0"/>
      <p:bldP spid="61" grpId="0"/>
      <p:bldP spid="6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>
            <a:normAutofit/>
          </a:bodyPr>
          <a:lstStyle/>
          <a:p>
            <a:r>
              <a:rPr lang="tr-T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Synthesis</a:t>
            </a:r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Problem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733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225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2359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2461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2461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8" name="Rectangle 5"/>
          <p:cNvSpPr>
            <a:spLocks noChangeArrowheads="1"/>
          </p:cNvSpPr>
          <p:nvPr/>
        </p:nvSpPr>
        <p:spPr bwMode="auto">
          <a:xfrm>
            <a:off x="609600" y="1752600"/>
            <a:ext cx="8077200" cy="4343400"/>
          </a:xfrm>
          <a:prstGeom prst="rect">
            <a:avLst/>
          </a:prstGeom>
          <a:noFill/>
          <a:ln w="38100">
            <a:solidFill>
              <a:srgbClr val="00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chemeClr val="folHlink"/>
              </a:solidFill>
              <a:latin typeface="Times New Roman" pitchFamily="18" charset="0"/>
            </a:endParaRPr>
          </a:p>
        </p:txBody>
      </p:sp>
      <p:sp>
        <p:nvSpPr>
          <p:cNvPr id="59" name="Text Box 6"/>
          <p:cNvSpPr txBox="1">
            <a:spLocks noChangeArrowheads="1"/>
          </p:cNvSpPr>
          <p:nvPr/>
        </p:nvSpPr>
        <p:spPr bwMode="auto">
          <a:xfrm>
            <a:off x="609600" y="1828800"/>
            <a:ext cx="1447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6600"/>
                </a:solidFill>
                <a:latin typeface="Times New Roman" pitchFamily="18" charset="0"/>
              </a:rPr>
              <a:t>Example</a:t>
            </a:r>
            <a:r>
              <a:rPr lang="en-US" sz="2400" b="1" dirty="0" smtClean="0">
                <a:solidFill>
                  <a:srgbClr val="006600"/>
                </a:solidFill>
                <a:latin typeface="Times New Roman" pitchFamily="18" charset="0"/>
              </a:rPr>
              <a:t>:</a:t>
            </a:r>
            <a:endParaRPr lang="en-US" sz="2400" b="1" baseline="-25000" dirty="0">
              <a:latin typeface="Times New Roman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981200" y="1828800"/>
            <a:ext cx="685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200" dirty="0" err="1" smtClean="0">
                <a:latin typeface="Arial" pitchFamily="34" charset="0"/>
                <a:cs typeface="Arial" pitchFamily="34" charset="0"/>
              </a:rPr>
              <a:t>Implement</a:t>
            </a:r>
            <a:r>
              <a:rPr lang="tr-TR" sz="22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g(t) = t</a:t>
            </a:r>
            <a:r>
              <a:rPr lang="en-US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tr-T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tr-TR" sz="2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tr-TR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338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33829" name="Object 5"/>
          <p:cNvGraphicFramePr>
            <a:graphicFrameLocks noChangeAspect="1"/>
          </p:cNvGraphicFramePr>
          <p:nvPr/>
        </p:nvGraphicFramePr>
        <p:xfrm>
          <a:off x="2130995" y="2743200"/>
          <a:ext cx="5184205" cy="304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029" name="Visio" r:id="rId3" imgW="1890666" imgH="1112126" progId="Visio.Drawing.11">
                  <p:embed/>
                </p:oleObj>
              </mc:Choice>
              <mc:Fallback>
                <p:oleObj name="Visio" r:id="rId3" imgW="1890666" imgH="1112126" progId="Visio.Drawing.11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0995" y="2743200"/>
                        <a:ext cx="5184205" cy="304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TextBox 45"/>
          <p:cNvSpPr txBox="1"/>
          <p:nvPr/>
        </p:nvSpPr>
        <p:spPr>
          <a:xfrm>
            <a:off x="2804481" y="3200400"/>
            <a:ext cx="8691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 smtClean="0">
                <a:latin typeface="Arial" pitchFamily="34" charset="0"/>
                <a:cs typeface="Arial" pitchFamily="34" charset="0"/>
              </a:rPr>
              <a:t>NOR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334000" y="3881735"/>
            <a:ext cx="8691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 smtClean="0">
                <a:latin typeface="Arial" pitchFamily="34" charset="0"/>
                <a:cs typeface="Arial" pitchFamily="34" charset="0"/>
              </a:rPr>
              <a:t>MUX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Text Box 17"/>
          <p:cNvSpPr txBox="1">
            <a:spLocks noChangeArrowheads="1"/>
          </p:cNvSpPr>
          <p:nvPr/>
        </p:nvSpPr>
        <p:spPr bwMode="auto">
          <a:xfrm>
            <a:off x="5105400" y="3200400"/>
            <a:ext cx="53340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tr-TR" sz="3000" i="0" dirty="0" smtClean="0">
                <a:solidFill>
                  <a:srgbClr val="000000"/>
                </a:solidFill>
              </a:rPr>
              <a:t>1</a:t>
            </a:r>
            <a:endParaRPr lang="en-US" sz="3000" b="0" i="0" baseline="-25000" dirty="0">
              <a:solidFill>
                <a:srgbClr val="000000"/>
              </a:solidFill>
            </a:endParaRPr>
          </a:p>
        </p:txBody>
      </p:sp>
      <p:sp>
        <p:nvSpPr>
          <p:cNvPr id="49" name="Text Box 17"/>
          <p:cNvSpPr txBox="1">
            <a:spLocks noChangeArrowheads="1"/>
          </p:cNvSpPr>
          <p:nvPr/>
        </p:nvSpPr>
        <p:spPr bwMode="auto">
          <a:xfrm>
            <a:off x="5105399" y="4419600"/>
            <a:ext cx="53340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tr-TR" sz="3000" i="0" dirty="0" smtClean="0">
                <a:solidFill>
                  <a:srgbClr val="000000"/>
                </a:solidFill>
              </a:rPr>
              <a:t>0</a:t>
            </a:r>
            <a:endParaRPr lang="en-US" sz="3000" b="0" i="0" baseline="-25000" dirty="0">
              <a:solidFill>
                <a:srgbClr val="000000"/>
              </a:solidFill>
            </a:endParaRPr>
          </a:p>
        </p:txBody>
      </p:sp>
      <p:sp>
        <p:nvSpPr>
          <p:cNvPr id="50" name="Text Box 17"/>
          <p:cNvSpPr txBox="1">
            <a:spLocks noChangeArrowheads="1"/>
          </p:cNvSpPr>
          <p:nvPr/>
        </p:nvSpPr>
        <p:spPr bwMode="auto">
          <a:xfrm>
            <a:off x="1600199" y="2895600"/>
            <a:ext cx="53340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tr-TR" sz="3000" dirty="0" smtClean="0">
                <a:solidFill>
                  <a:srgbClr val="000000"/>
                </a:solidFill>
              </a:rPr>
              <a:t>t</a:t>
            </a:r>
            <a:endParaRPr lang="en-US" sz="3000" b="0" i="0" baseline="-25000" dirty="0">
              <a:solidFill>
                <a:srgbClr val="000000"/>
              </a:solidFill>
            </a:endParaRPr>
          </a:p>
        </p:txBody>
      </p:sp>
      <p:sp>
        <p:nvSpPr>
          <p:cNvPr id="52" name="Text Box 17"/>
          <p:cNvSpPr txBox="1">
            <a:spLocks noChangeArrowheads="1"/>
          </p:cNvSpPr>
          <p:nvPr/>
        </p:nvSpPr>
        <p:spPr bwMode="auto">
          <a:xfrm>
            <a:off x="1600200" y="3429000"/>
            <a:ext cx="53340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tr-TR" sz="3000" dirty="0" smtClean="0">
                <a:solidFill>
                  <a:srgbClr val="000000"/>
                </a:solidFill>
              </a:rPr>
              <a:t>t</a:t>
            </a:r>
            <a:endParaRPr lang="en-US" sz="3000" b="0" i="0" baseline="-25000" dirty="0">
              <a:solidFill>
                <a:srgbClr val="000000"/>
              </a:solidFill>
            </a:endParaRPr>
          </a:p>
        </p:txBody>
      </p:sp>
      <p:sp>
        <p:nvSpPr>
          <p:cNvPr id="53" name="Text Box 17"/>
          <p:cNvSpPr txBox="1">
            <a:spLocks noChangeArrowheads="1"/>
          </p:cNvSpPr>
          <p:nvPr/>
        </p:nvSpPr>
        <p:spPr bwMode="auto">
          <a:xfrm>
            <a:off x="1676400" y="5334000"/>
            <a:ext cx="53340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tr-TR" sz="3000" dirty="0" smtClean="0">
                <a:solidFill>
                  <a:srgbClr val="000000"/>
                </a:solidFill>
              </a:rPr>
              <a:t>t</a:t>
            </a:r>
            <a:endParaRPr lang="en-US" sz="3000" b="0" i="0" baseline="-25000" dirty="0">
              <a:solidFill>
                <a:srgbClr val="000000"/>
              </a:solidFill>
            </a:endParaRPr>
          </a:p>
        </p:txBody>
      </p:sp>
      <p:sp>
        <p:nvSpPr>
          <p:cNvPr id="61" name="Text Box 17"/>
          <p:cNvSpPr txBox="1">
            <a:spLocks noChangeArrowheads="1"/>
          </p:cNvSpPr>
          <p:nvPr/>
        </p:nvSpPr>
        <p:spPr bwMode="auto">
          <a:xfrm>
            <a:off x="1676399" y="4419600"/>
            <a:ext cx="53340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tr-TR" sz="3000" i="0" dirty="0" smtClean="0">
                <a:solidFill>
                  <a:srgbClr val="000000"/>
                </a:solidFill>
              </a:rPr>
              <a:t>1</a:t>
            </a:r>
            <a:endParaRPr lang="en-US" sz="3000" b="0" i="0" baseline="-25000" dirty="0">
              <a:solidFill>
                <a:srgbClr val="000000"/>
              </a:solidFill>
            </a:endParaRPr>
          </a:p>
        </p:txBody>
      </p:sp>
      <p:sp>
        <p:nvSpPr>
          <p:cNvPr id="62" name="Text Box 17"/>
          <p:cNvSpPr txBox="1">
            <a:spLocks noChangeArrowheads="1"/>
          </p:cNvSpPr>
          <p:nvPr/>
        </p:nvSpPr>
        <p:spPr bwMode="auto">
          <a:xfrm>
            <a:off x="7162800" y="3733800"/>
            <a:ext cx="8382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tr-TR" sz="3000" dirty="0" smtClean="0">
                <a:solidFill>
                  <a:srgbClr val="000000"/>
                </a:solidFill>
              </a:rPr>
              <a:t>g</a:t>
            </a:r>
            <a:r>
              <a:rPr lang="tr-TR" sz="3000" i="0" dirty="0" smtClean="0">
                <a:solidFill>
                  <a:srgbClr val="000000"/>
                </a:solidFill>
              </a:rPr>
              <a:t>(</a:t>
            </a:r>
            <a:r>
              <a:rPr lang="tr-TR" sz="3000" dirty="0" smtClean="0">
                <a:solidFill>
                  <a:srgbClr val="000000"/>
                </a:solidFill>
              </a:rPr>
              <a:t>t</a:t>
            </a:r>
            <a:r>
              <a:rPr lang="tr-TR" sz="3000" i="0" dirty="0" smtClean="0">
                <a:solidFill>
                  <a:srgbClr val="000000"/>
                </a:solidFill>
              </a:rPr>
              <a:t>)</a:t>
            </a:r>
            <a:endParaRPr lang="en-US" sz="3000" b="0" i="0" baseline="-25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 autoUpdateAnimBg="0"/>
      <p:bldP spid="59" grpId="0" autoUpdateAnimBg="0"/>
      <p:bldP spid="60" grpId="0" autoUpdateAnimBg="0"/>
      <p:bldP spid="46" grpId="0"/>
      <p:bldP spid="47" grpId="0"/>
      <p:bldP spid="48" grpId="0"/>
      <p:bldP spid="49" grpId="0"/>
      <p:bldP spid="50" grpId="0"/>
      <p:bldP spid="52" grpId="0"/>
      <p:bldP spid="53" grpId="0"/>
      <p:bldP spid="61" grpId="0"/>
      <p:bldP spid="6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>
            <a:normAutofit/>
          </a:bodyPr>
          <a:lstStyle/>
          <a:p>
            <a:r>
              <a:rPr lang="tr-T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Synthesis</a:t>
            </a:r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Problem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733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225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2359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2461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2461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8" name="Rectangle 5"/>
          <p:cNvSpPr>
            <a:spLocks noChangeArrowheads="1"/>
          </p:cNvSpPr>
          <p:nvPr/>
        </p:nvSpPr>
        <p:spPr bwMode="auto">
          <a:xfrm>
            <a:off x="381000" y="1752600"/>
            <a:ext cx="8610600" cy="4876800"/>
          </a:xfrm>
          <a:prstGeom prst="rect">
            <a:avLst/>
          </a:prstGeom>
          <a:noFill/>
          <a:ln w="38100">
            <a:solidFill>
              <a:srgbClr val="00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chemeClr val="folHlink"/>
              </a:solidFill>
              <a:latin typeface="Times New Roman" pitchFamily="18" charset="0"/>
            </a:endParaRPr>
          </a:p>
        </p:txBody>
      </p:sp>
      <p:sp>
        <p:nvSpPr>
          <p:cNvPr id="59" name="Text Box 6"/>
          <p:cNvSpPr txBox="1">
            <a:spLocks noChangeArrowheads="1"/>
          </p:cNvSpPr>
          <p:nvPr/>
        </p:nvSpPr>
        <p:spPr bwMode="auto">
          <a:xfrm>
            <a:off x="381000" y="1828800"/>
            <a:ext cx="1447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6600"/>
                </a:solidFill>
                <a:latin typeface="Times New Roman" pitchFamily="18" charset="0"/>
              </a:rPr>
              <a:t>Example</a:t>
            </a:r>
            <a:r>
              <a:rPr lang="en-US" sz="2400" b="1" dirty="0" smtClean="0">
                <a:solidFill>
                  <a:srgbClr val="006600"/>
                </a:solidFill>
                <a:latin typeface="Times New Roman" pitchFamily="18" charset="0"/>
              </a:rPr>
              <a:t>:</a:t>
            </a:r>
            <a:endParaRPr lang="en-US" sz="2400" b="1" baseline="-25000" dirty="0">
              <a:latin typeface="Times New Roman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676400" y="1828800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200" dirty="0" err="1" smtClean="0">
                <a:latin typeface="Arial" pitchFamily="34" charset="0"/>
                <a:cs typeface="Arial" pitchFamily="34" charset="0"/>
              </a:rPr>
              <a:t>Implement</a:t>
            </a:r>
            <a:r>
              <a:rPr lang="tr-TR" sz="22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tr-T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9/4</a:t>
            </a:r>
            <a:r>
              <a:rPr lang="tr-TR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tr-TR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tr-T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15/8 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 </a:t>
            </a:r>
            <a:r>
              <a:rPr lang="tr-TR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tr-T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5/8</a:t>
            </a:r>
            <a:r>
              <a:rPr lang="tr-TR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200" dirty="0" err="1" smtClean="0">
                <a:latin typeface="Arial" pitchFamily="34" charset="0"/>
                <a:cs typeface="Arial" pitchFamily="34" charset="0"/>
              </a:rPr>
              <a:t>and</a:t>
            </a:r>
            <a:r>
              <a:rPr lang="tr-TR" sz="2200" dirty="0" smtClean="0">
                <a:latin typeface="Arial" pitchFamily="34" charset="0"/>
                <a:cs typeface="Arial" pitchFamily="34" charset="0"/>
              </a:rPr>
              <a:t> test on  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tr-T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1/2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tr-TR" sz="2200" dirty="0" smtClean="0">
                <a:latin typeface="Arial" pitchFamily="34" charset="0"/>
                <a:cs typeface="Arial" pitchFamily="34" charset="0"/>
              </a:rPr>
              <a:t>  </a:t>
            </a:r>
          </a:p>
        </p:txBody>
      </p:sp>
      <p:sp>
        <p:nvSpPr>
          <p:cNvPr id="3338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0" name="Text Box 17"/>
          <p:cNvSpPr txBox="1">
            <a:spLocks noChangeArrowheads="1"/>
          </p:cNvSpPr>
          <p:nvPr/>
        </p:nvSpPr>
        <p:spPr bwMode="auto">
          <a:xfrm>
            <a:off x="1142999" y="2514600"/>
            <a:ext cx="53340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tr-TR" sz="3000" dirty="0" smtClean="0">
                <a:solidFill>
                  <a:srgbClr val="000000"/>
                </a:solidFill>
              </a:rPr>
              <a:t>t</a:t>
            </a:r>
            <a:endParaRPr lang="en-US" sz="3000" b="0" i="0" baseline="-25000" dirty="0">
              <a:solidFill>
                <a:srgbClr val="000000"/>
              </a:solidFill>
            </a:endParaRPr>
          </a:p>
        </p:txBody>
      </p:sp>
      <p:sp>
        <p:nvSpPr>
          <p:cNvPr id="52" name="Text Box 17"/>
          <p:cNvSpPr txBox="1">
            <a:spLocks noChangeArrowheads="1"/>
          </p:cNvSpPr>
          <p:nvPr/>
        </p:nvSpPr>
        <p:spPr bwMode="auto">
          <a:xfrm>
            <a:off x="1142999" y="2971800"/>
            <a:ext cx="53340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tr-TR" sz="3000" dirty="0" smtClean="0">
                <a:solidFill>
                  <a:srgbClr val="000000"/>
                </a:solidFill>
              </a:rPr>
              <a:t>t</a:t>
            </a:r>
            <a:endParaRPr lang="en-US" sz="3000" b="0" i="0" baseline="-25000" dirty="0">
              <a:solidFill>
                <a:srgbClr val="000000"/>
              </a:solidFill>
            </a:endParaRPr>
          </a:p>
        </p:txBody>
      </p:sp>
      <p:sp>
        <p:nvSpPr>
          <p:cNvPr id="61" name="Text Box 17"/>
          <p:cNvSpPr txBox="1">
            <a:spLocks noChangeArrowheads="1"/>
          </p:cNvSpPr>
          <p:nvPr/>
        </p:nvSpPr>
        <p:spPr bwMode="auto">
          <a:xfrm>
            <a:off x="1066800" y="4419600"/>
            <a:ext cx="7620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tr-TR" sz="3000" i="0" dirty="0" smtClean="0">
                <a:solidFill>
                  <a:srgbClr val="000000"/>
                </a:solidFill>
              </a:rPr>
              <a:t>5/8</a:t>
            </a:r>
            <a:endParaRPr lang="en-US" sz="3000" b="0" i="0" baseline="-25000" dirty="0">
              <a:solidFill>
                <a:srgbClr val="000000"/>
              </a:solidFill>
            </a:endParaRPr>
          </a:p>
        </p:txBody>
      </p:sp>
      <p:sp>
        <p:nvSpPr>
          <p:cNvPr id="62" name="Text Box 17"/>
          <p:cNvSpPr txBox="1">
            <a:spLocks noChangeArrowheads="1"/>
          </p:cNvSpPr>
          <p:nvPr/>
        </p:nvSpPr>
        <p:spPr bwMode="auto">
          <a:xfrm>
            <a:off x="8001000" y="5105400"/>
            <a:ext cx="8382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tr-TR" sz="3000" dirty="0" smtClean="0">
                <a:solidFill>
                  <a:srgbClr val="000000"/>
                </a:solidFill>
              </a:rPr>
              <a:t>g</a:t>
            </a:r>
            <a:r>
              <a:rPr lang="tr-TR" sz="3000" i="0" dirty="0" smtClean="0">
                <a:solidFill>
                  <a:srgbClr val="000000"/>
                </a:solidFill>
              </a:rPr>
              <a:t>(</a:t>
            </a:r>
            <a:r>
              <a:rPr lang="tr-TR" sz="3000" dirty="0" smtClean="0">
                <a:solidFill>
                  <a:srgbClr val="000000"/>
                </a:solidFill>
              </a:rPr>
              <a:t>t</a:t>
            </a:r>
            <a:r>
              <a:rPr lang="tr-TR" sz="3000" i="0" dirty="0" smtClean="0">
                <a:solidFill>
                  <a:srgbClr val="000000"/>
                </a:solidFill>
              </a:rPr>
              <a:t>)</a:t>
            </a:r>
            <a:endParaRPr lang="en-US" sz="3000" b="0" i="0" baseline="-25000" dirty="0">
              <a:solidFill>
                <a:srgbClr val="000000"/>
              </a:solidFill>
            </a:endParaRPr>
          </a:p>
        </p:txBody>
      </p:sp>
      <p:sp>
        <p:nvSpPr>
          <p:cNvPr id="34099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4099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41001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41000" name="Object 8"/>
          <p:cNvGraphicFramePr>
            <a:graphicFrameLocks noChangeAspect="1"/>
          </p:cNvGraphicFramePr>
          <p:nvPr/>
        </p:nvGraphicFramePr>
        <p:xfrm>
          <a:off x="1295400" y="2514599"/>
          <a:ext cx="7037680" cy="40386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059" name="Visio" r:id="rId3" imgW="5611531" imgH="3223817" progId="Visio.Drawing.11">
                  <p:embed/>
                </p:oleObj>
              </mc:Choice>
              <mc:Fallback>
                <p:oleObj name="Visio" r:id="rId3" imgW="5611531" imgH="3223817" progId="Visio.Drawing.11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2514599"/>
                        <a:ext cx="7037680" cy="403860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 Box 17"/>
          <p:cNvSpPr txBox="1">
            <a:spLocks noChangeArrowheads="1"/>
          </p:cNvSpPr>
          <p:nvPr/>
        </p:nvSpPr>
        <p:spPr bwMode="auto">
          <a:xfrm>
            <a:off x="1143000" y="3429000"/>
            <a:ext cx="53340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tr-TR" sz="3000" dirty="0" smtClean="0">
                <a:solidFill>
                  <a:srgbClr val="000000"/>
                </a:solidFill>
              </a:rPr>
              <a:t>t</a:t>
            </a:r>
            <a:endParaRPr lang="en-US" sz="3000" b="0" i="0" baseline="-25000" dirty="0">
              <a:solidFill>
                <a:srgbClr val="0000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495800" y="5181600"/>
            <a:ext cx="8691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 smtClean="0">
                <a:latin typeface="Arial" pitchFamily="34" charset="0"/>
                <a:cs typeface="Arial" pitchFamily="34" charset="0"/>
              </a:rPr>
              <a:t>MUX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Text Box 17"/>
          <p:cNvSpPr txBox="1">
            <a:spLocks noChangeArrowheads="1"/>
          </p:cNvSpPr>
          <p:nvPr/>
        </p:nvSpPr>
        <p:spPr bwMode="auto">
          <a:xfrm>
            <a:off x="4191000" y="4475202"/>
            <a:ext cx="35005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tr-TR" sz="3000" i="0" dirty="0" smtClean="0">
                <a:solidFill>
                  <a:srgbClr val="000000"/>
                </a:solidFill>
              </a:rPr>
              <a:t>0</a:t>
            </a:r>
            <a:endParaRPr lang="en-US" sz="3000" b="0" i="0" baseline="-25000" dirty="0">
              <a:solidFill>
                <a:srgbClr val="000000"/>
              </a:solidFill>
            </a:endParaRPr>
          </a:p>
        </p:txBody>
      </p:sp>
      <p:sp>
        <p:nvSpPr>
          <p:cNvPr id="30" name="Text Box 17"/>
          <p:cNvSpPr txBox="1">
            <a:spLocks noChangeArrowheads="1"/>
          </p:cNvSpPr>
          <p:nvPr/>
        </p:nvSpPr>
        <p:spPr bwMode="auto">
          <a:xfrm>
            <a:off x="4191000" y="4932402"/>
            <a:ext cx="35005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tr-TR" sz="3000" i="0" dirty="0" smtClean="0">
                <a:solidFill>
                  <a:srgbClr val="000000"/>
                </a:solidFill>
              </a:rPr>
              <a:t>1</a:t>
            </a:r>
            <a:endParaRPr lang="en-US" sz="3000" b="0" i="0" baseline="-25000" dirty="0">
              <a:solidFill>
                <a:srgbClr val="000000"/>
              </a:solidFill>
            </a:endParaRPr>
          </a:p>
        </p:txBody>
      </p:sp>
      <p:sp>
        <p:nvSpPr>
          <p:cNvPr id="31" name="Text Box 17"/>
          <p:cNvSpPr txBox="1">
            <a:spLocks noChangeArrowheads="1"/>
          </p:cNvSpPr>
          <p:nvPr/>
        </p:nvSpPr>
        <p:spPr bwMode="auto">
          <a:xfrm>
            <a:off x="4191000" y="5410200"/>
            <a:ext cx="35005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tr-TR" sz="3000" i="0" dirty="0" smtClean="0">
                <a:solidFill>
                  <a:srgbClr val="000000"/>
                </a:solidFill>
              </a:rPr>
              <a:t>2</a:t>
            </a:r>
            <a:endParaRPr lang="en-US" sz="3000" b="0" i="0" baseline="-25000" dirty="0">
              <a:solidFill>
                <a:srgbClr val="000000"/>
              </a:solidFill>
            </a:endParaRPr>
          </a:p>
        </p:txBody>
      </p:sp>
      <p:sp>
        <p:nvSpPr>
          <p:cNvPr id="32" name="Text Box 17"/>
          <p:cNvSpPr txBox="1">
            <a:spLocks noChangeArrowheads="1"/>
          </p:cNvSpPr>
          <p:nvPr/>
        </p:nvSpPr>
        <p:spPr bwMode="auto">
          <a:xfrm>
            <a:off x="4191000" y="5846802"/>
            <a:ext cx="35005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tr-TR" sz="3000" i="0" dirty="0" smtClean="0">
                <a:solidFill>
                  <a:srgbClr val="000000"/>
                </a:solidFill>
              </a:rPr>
              <a:t>3</a:t>
            </a:r>
            <a:endParaRPr lang="en-US" sz="3000" b="0" i="0" baseline="-25000" dirty="0">
              <a:solidFill>
                <a:srgbClr val="000000"/>
              </a:solidFill>
            </a:endParaRPr>
          </a:p>
        </p:txBody>
      </p:sp>
      <p:sp>
        <p:nvSpPr>
          <p:cNvPr id="33" name="Text Box 17"/>
          <p:cNvSpPr txBox="1">
            <a:spLocks noChangeArrowheads="1"/>
          </p:cNvSpPr>
          <p:nvPr/>
        </p:nvSpPr>
        <p:spPr bwMode="auto">
          <a:xfrm>
            <a:off x="1066800" y="4932402"/>
            <a:ext cx="7620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tr-TR" sz="3000" i="0" dirty="0" smtClean="0">
                <a:solidFill>
                  <a:srgbClr val="000000"/>
                </a:solidFill>
              </a:rPr>
              <a:t>0</a:t>
            </a:r>
            <a:endParaRPr lang="en-US" sz="3000" b="0" i="0" baseline="-25000" dirty="0">
              <a:solidFill>
                <a:srgbClr val="000000"/>
              </a:solidFill>
            </a:endParaRPr>
          </a:p>
        </p:txBody>
      </p:sp>
      <p:sp>
        <p:nvSpPr>
          <p:cNvPr id="34" name="Text Box 17"/>
          <p:cNvSpPr txBox="1">
            <a:spLocks noChangeArrowheads="1"/>
          </p:cNvSpPr>
          <p:nvPr/>
        </p:nvSpPr>
        <p:spPr bwMode="auto">
          <a:xfrm>
            <a:off x="1066800" y="5389602"/>
            <a:ext cx="7620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tr-TR" sz="3000" i="0" dirty="0" smtClean="0">
                <a:solidFill>
                  <a:srgbClr val="000000"/>
                </a:solidFill>
              </a:rPr>
              <a:t>1/8</a:t>
            </a:r>
            <a:endParaRPr lang="en-US" sz="3000" b="0" i="0" baseline="-25000" dirty="0">
              <a:solidFill>
                <a:srgbClr val="000000"/>
              </a:solidFill>
            </a:endParaRPr>
          </a:p>
        </p:txBody>
      </p:sp>
      <p:sp>
        <p:nvSpPr>
          <p:cNvPr id="35" name="Text Box 17"/>
          <p:cNvSpPr txBox="1">
            <a:spLocks noChangeArrowheads="1"/>
          </p:cNvSpPr>
          <p:nvPr/>
        </p:nvSpPr>
        <p:spPr bwMode="auto">
          <a:xfrm>
            <a:off x="1066800" y="5846802"/>
            <a:ext cx="7620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tr-TR" sz="3000" i="0" dirty="0" smtClean="0">
                <a:solidFill>
                  <a:srgbClr val="000000"/>
                </a:solidFill>
              </a:rPr>
              <a:t>1</a:t>
            </a:r>
            <a:endParaRPr lang="en-US" sz="3000" b="0" i="0" baseline="-25000" dirty="0">
              <a:solidFill>
                <a:srgbClr val="00000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752600" y="2514600"/>
            <a:ext cx="228600" cy="12954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5029200" y="4038600"/>
            <a:ext cx="228600" cy="4572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4267200" y="4953000"/>
            <a:ext cx="228600" cy="4572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1765479" y="4800600"/>
            <a:ext cx="228600" cy="4572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435958" y="5029200"/>
            <a:ext cx="228600" cy="4572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9" grpId="0"/>
      <p:bldP spid="60" grpId="0"/>
      <p:bldP spid="50" grpId="0"/>
      <p:bldP spid="52" grpId="0"/>
      <p:bldP spid="61" grpId="0"/>
      <p:bldP spid="62" grpId="0"/>
      <p:bldP spid="29" grpId="0"/>
      <p:bldP spid="47" grpId="0"/>
      <p:bldP spid="49" grpId="0"/>
      <p:bldP spid="30" grpId="0"/>
      <p:bldP spid="31" grpId="0"/>
      <p:bldP spid="32" grpId="0"/>
      <p:bldP spid="33" grpId="0"/>
      <p:bldP spid="34" grpId="0"/>
      <p:bldP spid="35" grpId="0"/>
      <p:bldP spid="37" grpId="0" animBg="1"/>
      <p:bldP spid="38" grpId="0" animBg="1"/>
      <p:bldP spid="39" grpId="0" animBg="1"/>
      <p:bldP spid="40" grpId="0" animBg="1"/>
      <p:bldP spid="4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Synthesis</a:t>
            </a:r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Problem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-2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1592263"/>
            <a:ext cx="7696200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2800" b="0" dirty="0" smtClean="0">
                <a:latin typeface="Arial" panose="020B0604020202020204" pitchFamily="34" charset="0"/>
              </a:rPr>
              <a:t>Theorem</a:t>
            </a:r>
            <a:r>
              <a:rPr lang="tr-TR" sz="2800" b="0" dirty="0" smtClean="0">
                <a:latin typeface="Arial" panose="020B0604020202020204" pitchFamily="34" charset="0"/>
              </a:rPr>
              <a:t> </a:t>
            </a:r>
            <a:r>
              <a:rPr lang="tr-TR" sz="2800" b="0" i="0" dirty="0" smtClean="0">
                <a:latin typeface="Arial" panose="020B0604020202020204" pitchFamily="34" charset="0"/>
              </a:rPr>
              <a:t>(</a:t>
            </a:r>
            <a:r>
              <a:rPr lang="tr-TR" sz="2800" b="0" dirty="0" err="1" smtClean="0">
                <a:latin typeface="Arial" panose="020B0604020202020204" pitchFamily="34" charset="0"/>
              </a:rPr>
              <a:t>Qian</a:t>
            </a:r>
            <a:r>
              <a:rPr lang="tr-TR" sz="2800" b="0" dirty="0" smtClean="0">
                <a:latin typeface="Arial" panose="020B0604020202020204" pitchFamily="34" charset="0"/>
              </a:rPr>
              <a:t> et al. 2012</a:t>
            </a:r>
            <a:r>
              <a:rPr lang="tr-TR" sz="2800" b="0" i="0" dirty="0" smtClean="0">
                <a:latin typeface="Arial" panose="020B0604020202020204" pitchFamily="34" charset="0"/>
              </a:rPr>
              <a:t>)</a:t>
            </a:r>
            <a:r>
              <a:rPr lang="en-US" sz="2800" b="0" dirty="0" smtClean="0">
                <a:latin typeface="Arial" panose="020B0604020202020204" pitchFamily="34" charset="0"/>
              </a:rPr>
              <a:t>:</a:t>
            </a:r>
            <a:r>
              <a:rPr lang="tr-TR" sz="2800" b="0" dirty="0" smtClean="0">
                <a:latin typeface="Arial" panose="020B0604020202020204" pitchFamily="34" charset="0"/>
              </a:rPr>
              <a:t> </a:t>
            </a:r>
            <a:r>
              <a:rPr lang="en-US" sz="2400" b="0" i="0" dirty="0" smtClean="0">
                <a:solidFill>
                  <a:srgbClr val="000000"/>
                </a:solidFill>
                <a:latin typeface="Arial" panose="020B0604020202020204" pitchFamily="34" charset="0"/>
              </a:rPr>
              <a:t>With</a:t>
            </a:r>
            <a:r>
              <a:rPr lang="tr-TR" sz="2400" b="0" i="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tr-TR" sz="2400" b="0" i="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using</a:t>
            </a:r>
            <a:r>
              <a:rPr lang="tr-TR" sz="2400" b="0" i="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tr-TR" sz="2400" b="0" i="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Bernstein</a:t>
            </a:r>
            <a:r>
              <a:rPr lang="tr-TR" sz="2400" b="0" i="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tr-TR" sz="2400" b="0" i="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polynomials</a:t>
            </a:r>
            <a:r>
              <a:rPr lang="en-US" sz="2400" b="0" i="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, </a:t>
            </a:r>
            <a:r>
              <a:rPr lang="en-US" sz="2400" b="0" i="0" dirty="0">
                <a:latin typeface="Arial" panose="020B0604020202020204" pitchFamily="34" charset="0"/>
              </a:rPr>
              <a:t>we can synthesize </a:t>
            </a:r>
            <a:r>
              <a:rPr lang="tr-TR" sz="2400" b="0" i="0" dirty="0" err="1" smtClean="0">
                <a:latin typeface="Arial" panose="020B0604020202020204" pitchFamily="34" charset="0"/>
              </a:rPr>
              <a:t>any</a:t>
            </a:r>
            <a:r>
              <a:rPr lang="tr-TR" sz="2400" b="0" i="0" dirty="0" smtClean="0">
                <a:latin typeface="Arial" panose="020B0604020202020204" pitchFamily="34" charset="0"/>
              </a:rPr>
              <a:t> </a:t>
            </a:r>
            <a:r>
              <a:rPr lang="tr-TR" sz="2400" b="0" i="0" dirty="0" err="1" smtClean="0">
                <a:latin typeface="Arial" panose="020B0604020202020204" pitchFamily="34" charset="0"/>
              </a:rPr>
              <a:t>polynomial</a:t>
            </a:r>
            <a:r>
              <a:rPr lang="tr-TR" sz="2400" b="0" i="0" dirty="0" smtClean="0">
                <a:latin typeface="Arial" panose="020B0604020202020204" pitchFamily="34" charset="0"/>
              </a:rPr>
              <a:t> </a:t>
            </a:r>
            <a:r>
              <a:rPr lang="tr-TR" sz="2600" dirty="0" smtClean="0">
                <a:cs typeface="Times New Roman" pitchFamily="18" charset="0"/>
              </a:rPr>
              <a:t>g</a:t>
            </a:r>
            <a:r>
              <a:rPr lang="tr-TR" sz="2600" i="0" dirty="0" smtClean="0">
                <a:cs typeface="Times New Roman" pitchFamily="18" charset="0"/>
              </a:rPr>
              <a:t>(</a:t>
            </a:r>
            <a:r>
              <a:rPr lang="tr-TR" sz="2600" dirty="0" smtClean="0">
                <a:cs typeface="Times New Roman" pitchFamily="18" charset="0"/>
              </a:rPr>
              <a:t>t</a:t>
            </a:r>
            <a:r>
              <a:rPr lang="tr-TR" sz="2600" i="0" dirty="0" smtClean="0">
                <a:cs typeface="Times New Roman" pitchFamily="18" charset="0"/>
              </a:rPr>
              <a:t>)</a:t>
            </a:r>
            <a:r>
              <a:rPr lang="en-US" sz="2400" b="0" i="0" dirty="0" smtClean="0">
                <a:latin typeface="Arial" panose="020B0604020202020204" pitchFamily="34" charset="0"/>
              </a:rPr>
              <a:t>.</a:t>
            </a:r>
            <a:endParaRPr lang="en-US" sz="2400" b="0" i="0" dirty="0">
              <a:latin typeface="Arial" panose="020B0604020202020204" pitchFamily="34" charset="0"/>
            </a:endParaRPr>
          </a:p>
          <a:p>
            <a:pPr eaLnBrk="1" hangingPunct="1"/>
            <a:endParaRPr lang="en-US" sz="2400" b="0" i="0" dirty="0">
              <a:latin typeface="Arial" panose="020B0604020202020204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C9897351-02A0-4E5D-AE11-370917628B39}" type="slidenum">
              <a:rPr lang="en-US" b="0" i="0">
                <a:latin typeface="Arial" panose="020B0604020202020204" pitchFamily="34" charset="0"/>
              </a:rPr>
              <a:pPr eaLnBrk="1" hangingPunct="1"/>
              <a:t>26</a:t>
            </a:fld>
            <a:endParaRPr lang="en-US" b="0" i="0">
              <a:latin typeface="Arial" panose="020B060402020202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905000" y="3276600"/>
            <a:ext cx="435861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3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tr-TR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9/4</a:t>
            </a:r>
            <a:r>
              <a:rPr lang="tr-TR" sz="3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tr-TR" sz="30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tr-TR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15/8 </a:t>
            </a:r>
            <a:r>
              <a:rPr lang="en-US" sz="3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 </a:t>
            </a:r>
            <a:r>
              <a:rPr lang="tr-TR" sz="3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tr-TR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5/8</a:t>
            </a:r>
            <a:r>
              <a:rPr lang="tr-TR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000" dirty="0"/>
          </a:p>
        </p:txBody>
      </p:sp>
      <p:sp>
        <p:nvSpPr>
          <p:cNvPr id="33" name="Rectangle 32"/>
          <p:cNvSpPr/>
          <p:nvPr/>
        </p:nvSpPr>
        <p:spPr>
          <a:xfrm>
            <a:off x="1905000" y="3713202"/>
            <a:ext cx="59436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3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tr-TR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5/8</a:t>
            </a:r>
            <a:r>
              <a:rPr lang="tr-TR" sz="3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</a:t>
            </a:r>
            <a:r>
              <a:rPr lang="tr-TR" sz="30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3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3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tr-TR" sz="3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</a:t>
            </a:r>
            <a:r>
              <a:rPr lang="tr-TR" sz="30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tr-TR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1/8</a:t>
            </a:r>
            <a:r>
              <a:rPr lang="tr-TR" sz="3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</a:t>
            </a:r>
            <a:r>
              <a:rPr lang="tr-TR" sz="30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tr-TR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tr-TR" sz="3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</a:t>
            </a:r>
            <a:r>
              <a:rPr lang="tr-TR" sz="30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000" dirty="0"/>
          </a:p>
        </p:txBody>
      </p:sp>
      <p:sp>
        <p:nvSpPr>
          <p:cNvPr id="34" name="TextBox 33"/>
          <p:cNvSpPr txBox="1"/>
          <p:nvPr/>
        </p:nvSpPr>
        <p:spPr>
          <a:xfrm>
            <a:off x="1066800" y="4267200"/>
            <a:ext cx="6756978" cy="19697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i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tr-TR" sz="2400" b="1" i="1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probability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that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output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adding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unit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is </a:t>
            </a:r>
            <a:r>
              <a:rPr lang="tr-TR" sz="2600" b="1" i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tr-TR" sz="2400" b="1" i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tr-TR" sz="2400" b="1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= (1-</a:t>
            </a:r>
            <a:r>
              <a:rPr lang="tr-TR" sz="2400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tr-TR" sz="2400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</a:p>
          <a:p>
            <a:r>
              <a:rPr lang="tr-TR" sz="2400" b="1" i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tr-TR" sz="2400" b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= 3 t(1-</a:t>
            </a:r>
            <a:r>
              <a:rPr lang="tr-TR" sz="2400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tr-TR" sz="24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r>
              <a:rPr lang="tr-TR" sz="2400" b="1" i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tr-TR" sz="24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= 3 t</a:t>
            </a:r>
            <a:r>
              <a:rPr lang="tr-TR" sz="24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(1-</a:t>
            </a:r>
            <a:r>
              <a:rPr lang="tr-TR" sz="2400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tr-TR" sz="2400" b="1" i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tr-TR" sz="2400" b="1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= t</a:t>
            </a:r>
            <a:r>
              <a:rPr lang="tr-TR" sz="2400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381000" y="2667000"/>
            <a:ext cx="8610600" cy="3810000"/>
          </a:xfrm>
          <a:prstGeom prst="rect">
            <a:avLst/>
          </a:prstGeom>
          <a:noFill/>
          <a:ln w="38100">
            <a:solidFill>
              <a:srgbClr val="00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chemeClr val="folHlink"/>
              </a:solidFill>
              <a:latin typeface="Times New Roman" pitchFamily="18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381000" y="2743200"/>
            <a:ext cx="1447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6600"/>
                </a:solidFill>
                <a:latin typeface="Times New Roman" pitchFamily="18" charset="0"/>
              </a:rPr>
              <a:t>Example</a:t>
            </a:r>
            <a:r>
              <a:rPr lang="en-US" sz="2400" b="1" dirty="0" smtClean="0">
                <a:solidFill>
                  <a:srgbClr val="006600"/>
                </a:solidFill>
                <a:latin typeface="Times New Roman" pitchFamily="18" charset="0"/>
              </a:rPr>
              <a:t>:</a:t>
            </a:r>
            <a:endParaRPr lang="en-US" sz="2400" b="1" baseline="-25000" dirty="0">
              <a:latin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76400" y="2743200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200" dirty="0" err="1" smtClean="0">
                <a:latin typeface="Arial" pitchFamily="34" charset="0"/>
                <a:cs typeface="Arial" pitchFamily="34" charset="0"/>
              </a:rPr>
              <a:t>Implement</a:t>
            </a:r>
            <a:r>
              <a:rPr lang="tr-TR" sz="22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tr-T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9/4</a:t>
            </a:r>
            <a:r>
              <a:rPr lang="tr-TR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tr-TR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tr-T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15/8 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 </a:t>
            </a:r>
            <a:r>
              <a:rPr lang="tr-TR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tr-TR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5/8</a:t>
            </a: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tr-TR" sz="2200" dirty="0" smtClean="0">
                <a:latin typeface="Arial" pitchFamily="34" charset="0"/>
                <a:cs typeface="Arial" pitchFamily="34" charset="0"/>
              </a:rPr>
              <a:t>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3" grpId="0"/>
      <p:bldP spid="34" grpId="0"/>
      <p:bldP spid="9" grpId="0" animBg="1"/>
      <p:bldP spid="10" grpId="0"/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Probabilistic </a:t>
            </a:r>
            <a:r>
              <a:rPr lang="tr-T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Two</a:t>
            </a:r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-Terminal 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Switch</a:t>
            </a:r>
            <a:endParaRPr lang="en-US" dirty="0"/>
          </a:p>
        </p:txBody>
      </p: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1447337" y="3868737"/>
            <a:ext cx="2053368" cy="527050"/>
            <a:chOff x="3443493" y="2828652"/>
            <a:chExt cx="2055445" cy="525732"/>
          </a:xfrm>
        </p:grpSpPr>
        <p:cxnSp>
          <p:nvCxnSpPr>
            <p:cNvPr id="5" name="Straight Arrow Connector 4"/>
            <p:cNvCxnSpPr>
              <a:cxnSpLocks noChangeShapeType="1"/>
            </p:cNvCxnSpPr>
            <p:nvPr/>
          </p:nvCxnSpPr>
          <p:spPr bwMode="auto">
            <a:xfrm>
              <a:off x="3443493" y="3352800"/>
              <a:ext cx="1868788" cy="1584"/>
            </a:xfrm>
            <a:prstGeom prst="straightConnector1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 type="stealth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" name="TextBox 5"/>
            <p:cNvSpPr txBox="1">
              <a:spLocks noChangeArrowheads="1"/>
            </p:cNvSpPr>
            <p:nvPr/>
          </p:nvSpPr>
          <p:spPr bwMode="auto">
            <a:xfrm>
              <a:off x="3465558" y="2828652"/>
              <a:ext cx="2033380" cy="4605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2400" b="0" i="0" dirty="0" smtClean="0">
                  <a:solidFill>
                    <a:srgbClr val="000000"/>
                  </a:solidFill>
                </a:rPr>
                <a:t>0,1,0,1,1,0,</a:t>
              </a:r>
              <a:r>
                <a:rPr lang="tr-TR" sz="2400" b="0" i="0" dirty="0" smtClean="0">
                  <a:solidFill>
                    <a:srgbClr val="000000"/>
                  </a:solidFill>
                </a:rPr>
                <a:t>1,</a:t>
              </a:r>
              <a:r>
                <a:rPr lang="en-US" sz="2400" b="0" i="0" dirty="0" smtClean="0">
                  <a:solidFill>
                    <a:srgbClr val="000000"/>
                  </a:solidFill>
                </a:rPr>
                <a:t>0</a:t>
              </a:r>
              <a:endParaRPr lang="en-US" sz="1600" b="0" i="0" dirty="0">
                <a:solidFill>
                  <a:srgbClr val="000000"/>
                </a:solidFill>
              </a:endParaRPr>
            </a:p>
          </p:txBody>
        </p:sp>
      </p:grpSp>
      <p:sp>
        <p:nvSpPr>
          <p:cNvPr id="7" name="Text Box 17"/>
          <p:cNvSpPr txBox="1">
            <a:spLocks noChangeArrowheads="1"/>
          </p:cNvSpPr>
          <p:nvPr/>
        </p:nvSpPr>
        <p:spPr bwMode="auto">
          <a:xfrm>
            <a:off x="922873" y="4572000"/>
            <a:ext cx="262604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sz="2800" b="0" dirty="0" smtClean="0">
                <a:solidFill>
                  <a:srgbClr val="000000"/>
                </a:solidFill>
              </a:rPr>
              <a:t>P</a:t>
            </a:r>
            <a:r>
              <a:rPr lang="tr-TR" sz="2800" b="0" i="0" dirty="0" smtClean="0">
                <a:solidFill>
                  <a:srgbClr val="000000"/>
                </a:solidFill>
              </a:rPr>
              <a:t>(</a:t>
            </a:r>
            <a:r>
              <a:rPr lang="tr-TR" sz="2800" b="0" dirty="0" smtClean="0">
                <a:solidFill>
                  <a:srgbClr val="000000"/>
                </a:solidFill>
              </a:rPr>
              <a:t>x</a:t>
            </a:r>
            <a:r>
              <a:rPr lang="tr-TR" sz="2800" b="0" i="0" dirty="0" smtClean="0">
                <a:solidFill>
                  <a:srgbClr val="000000"/>
                </a:solidFill>
              </a:rPr>
              <a:t>=1)</a:t>
            </a:r>
            <a:r>
              <a:rPr lang="en-US" sz="2800" b="0" i="0" dirty="0" smtClean="0">
                <a:solidFill>
                  <a:srgbClr val="000000"/>
                </a:solidFill>
              </a:rPr>
              <a:t> </a:t>
            </a:r>
            <a:r>
              <a:rPr lang="en-US" sz="2800" b="0" i="0" dirty="0">
                <a:solidFill>
                  <a:srgbClr val="000000"/>
                </a:solidFill>
              </a:rPr>
              <a:t>= </a:t>
            </a:r>
            <a:r>
              <a:rPr lang="tr-TR" sz="2800" b="0" dirty="0" smtClean="0">
                <a:solidFill>
                  <a:srgbClr val="000000"/>
                </a:solidFill>
              </a:rPr>
              <a:t>p = </a:t>
            </a:r>
            <a:r>
              <a:rPr lang="tr-TR" sz="2800" b="0" i="0" dirty="0" smtClean="0">
                <a:solidFill>
                  <a:srgbClr val="000000"/>
                </a:solidFill>
              </a:rPr>
              <a:t>4</a:t>
            </a:r>
            <a:r>
              <a:rPr lang="en-US" sz="2800" b="0" i="0" dirty="0" smtClean="0">
                <a:solidFill>
                  <a:srgbClr val="000000"/>
                </a:solidFill>
              </a:rPr>
              <a:t>/</a:t>
            </a:r>
            <a:r>
              <a:rPr lang="tr-TR" sz="2800" b="0" i="0" dirty="0" smtClean="0">
                <a:solidFill>
                  <a:srgbClr val="000000"/>
                </a:solidFill>
              </a:rPr>
              <a:t>8</a:t>
            </a:r>
            <a:endParaRPr lang="en-US" sz="2800" b="0" i="0" baseline="-25000" dirty="0">
              <a:solidFill>
                <a:srgbClr val="000000"/>
              </a:solidFill>
            </a:endParaRPr>
          </a:p>
        </p:txBody>
      </p:sp>
      <p:sp>
        <p:nvSpPr>
          <p:cNvPr id="8" name="Text Box 17"/>
          <p:cNvSpPr txBox="1">
            <a:spLocks noChangeArrowheads="1"/>
          </p:cNvSpPr>
          <p:nvPr/>
        </p:nvSpPr>
        <p:spPr bwMode="auto">
          <a:xfrm>
            <a:off x="3420150" y="4090987"/>
            <a:ext cx="3898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sz="3200" dirty="0" smtClean="0">
                <a:solidFill>
                  <a:srgbClr val="000000"/>
                </a:solidFill>
              </a:rPr>
              <a:t>x</a:t>
            </a:r>
            <a:endParaRPr lang="en-US" sz="3200" i="0" baseline="-25000" dirty="0">
              <a:solidFill>
                <a:srgbClr val="000000"/>
              </a:solidFill>
            </a:endParaRPr>
          </a:p>
        </p:txBody>
      </p:sp>
      <p:sp>
        <p:nvSpPr>
          <p:cNvPr id="3461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4611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46116" name="Object 4"/>
          <p:cNvGraphicFramePr>
            <a:graphicFrameLocks noChangeAspect="1"/>
          </p:cNvGraphicFramePr>
          <p:nvPr/>
        </p:nvGraphicFramePr>
        <p:xfrm>
          <a:off x="3276600" y="2209800"/>
          <a:ext cx="2133600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432" name="Visio" r:id="rId3" imgW="1068966" imgH="333368" progId="Visio.Drawing.11">
                  <p:embed/>
                </p:oleObj>
              </mc:Choice>
              <mc:Fallback>
                <p:oleObj name="Visio" r:id="rId3" imgW="1068966" imgH="333368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2209800"/>
                        <a:ext cx="2133600" cy="666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611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46118" name="Object 6"/>
          <p:cNvGraphicFramePr>
            <a:graphicFrameLocks noChangeAspect="1"/>
          </p:cNvGraphicFramePr>
          <p:nvPr/>
        </p:nvGraphicFramePr>
        <p:xfrm>
          <a:off x="5029200" y="3305022"/>
          <a:ext cx="3200400" cy="25623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433" name="Visio" r:id="rId5" imgW="2965031" imgH="2368397" progId="Visio.Drawing.11">
                  <p:embed/>
                </p:oleObj>
              </mc:Choice>
              <mc:Fallback>
                <p:oleObj name="Visio" r:id="rId5" imgW="2965031" imgH="2368397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3305022"/>
                        <a:ext cx="3200400" cy="256237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8153400" cy="762000"/>
          </a:xfrm>
        </p:spPr>
        <p:txBody>
          <a:bodyPr>
            <a:normAutofit/>
          </a:bodyPr>
          <a:lstStyle/>
          <a:p>
            <a:r>
              <a:rPr lang="en-US" sz="2600" dirty="0" smtClean="0">
                <a:latin typeface="Arial" pitchFamily="34" charset="0"/>
                <a:cs typeface="Arial" pitchFamily="34" charset="0"/>
              </a:rPr>
              <a:t>A probabilistic switch is ON with a probability of </a:t>
            </a:r>
            <a:r>
              <a:rPr lang="en-US" sz="3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6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tr-TR" sz="2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609600" y="3048000"/>
            <a:ext cx="8153400" cy="685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kumimoji="0" lang="en-US" sz="26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Can be implemented</a:t>
            </a:r>
            <a:r>
              <a:rPr kumimoji="0" lang="en-US" sz="26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with </a:t>
            </a:r>
            <a:r>
              <a:rPr kumimoji="0" lang="en-US" sz="2600" b="0" i="0" u="none" strike="noStrike" kern="1200" cap="none" spc="0" normalizeH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stochastic bit streams</a:t>
            </a:r>
            <a:r>
              <a:rPr kumimoji="0" lang="en-US" sz="26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 </a:t>
            </a:r>
            <a:endParaRPr kumimoji="0" lang="en-US" sz="2600" b="0" i="0" u="none" strike="noStrike" kern="120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609600" y="5486400"/>
            <a:ext cx="8153400" cy="9144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kumimoji="0" lang="en-US" sz="26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Can be used to model probabilistic</a:t>
            </a:r>
            <a:r>
              <a:rPr kumimoji="0" lang="en-US" sz="26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phenomena in </a:t>
            </a:r>
            <a:r>
              <a:rPr kumimoji="0" lang="en-US" sz="2600" b="0" i="0" u="none" strike="noStrike" kern="1200" cap="none" spc="0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nanoscale</a:t>
            </a:r>
            <a:r>
              <a:rPr kumimoji="0" lang="en-US" sz="26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such as random </a:t>
            </a:r>
            <a:r>
              <a:rPr kumimoji="0" lang="en-US" sz="26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defects</a:t>
            </a:r>
            <a:r>
              <a:rPr kumimoji="0" lang="en-US" sz="26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 </a:t>
            </a:r>
            <a:endParaRPr kumimoji="0" lang="en-US" sz="2600" b="0" i="0" u="none" strike="noStrike" kern="120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2479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Probabilistic </a:t>
            </a:r>
            <a:r>
              <a:rPr lang="tr-T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Two</a:t>
            </a:r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-Terminal 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Switch</a:t>
            </a:r>
            <a:endParaRPr lang="en-US" dirty="0"/>
          </a:p>
        </p:txBody>
      </p:sp>
      <p:sp>
        <p:nvSpPr>
          <p:cNvPr id="3461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4611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4611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8153400" cy="762000"/>
          </a:xfrm>
        </p:spPr>
        <p:txBody>
          <a:bodyPr>
            <a:normAutofit/>
          </a:bodyPr>
          <a:lstStyle/>
          <a:p>
            <a:r>
              <a:rPr lang="en-US" sz="26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en-US" sz="2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probabilistic </a:t>
            </a:r>
            <a:r>
              <a:rPr lang="tr-TR" sz="2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MOS </a:t>
            </a:r>
            <a:r>
              <a:rPr lang="tr-TR" sz="2600" dirty="0" smtClean="0">
                <a:latin typeface="Arial" pitchFamily="34" charset="0"/>
                <a:cs typeface="Arial" pitchFamily="34" charset="0"/>
              </a:rPr>
              <a:t>is a </a:t>
            </a:r>
            <a:r>
              <a:rPr lang="tr-TR" sz="2600" dirty="0" err="1" smtClean="0">
                <a:latin typeface="Arial" pitchFamily="34" charset="0"/>
                <a:cs typeface="Arial" pitchFamily="34" charset="0"/>
              </a:rPr>
              <a:t>probabilistic</a:t>
            </a:r>
            <a:r>
              <a:rPr lang="tr-TR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600" dirty="0" err="1" smtClean="0">
                <a:latin typeface="Arial" pitchFamily="34" charset="0"/>
                <a:cs typeface="Arial" pitchFamily="34" charset="0"/>
              </a:rPr>
              <a:t>switch</a:t>
            </a:r>
            <a:r>
              <a:rPr lang="en-US" sz="26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tr-TR" sz="26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3325" y="2286000"/>
            <a:ext cx="5525950" cy="2304199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0" y="4800600"/>
            <a:ext cx="4419600" cy="1464974"/>
          </a:xfrm>
          <a:prstGeom prst="rect">
            <a:avLst/>
          </a:prstGeom>
        </p:spPr>
      </p:pic>
      <p:sp>
        <p:nvSpPr>
          <p:cNvPr id="20" name="TextBox 4"/>
          <p:cNvSpPr txBox="1"/>
          <p:nvPr/>
        </p:nvSpPr>
        <p:spPr>
          <a:xfrm>
            <a:off x="1524000" y="6291309"/>
            <a:ext cx="6673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dirty="0">
                <a:latin typeface="Arial" pitchFamily="34" charset="0"/>
                <a:cs typeface="Arial" pitchFamily="34" charset="0"/>
              </a:rPr>
              <a:t>* </a:t>
            </a:r>
            <a:r>
              <a:rPr lang="tr-TR" dirty="0" err="1">
                <a:latin typeface="Arial" pitchFamily="34" charset="0"/>
                <a:cs typeface="Arial" pitchFamily="34" charset="0"/>
              </a:rPr>
              <a:t>Probabilistic</a:t>
            </a:r>
            <a:r>
              <a:rPr lang="tr-TR" dirty="0">
                <a:latin typeface="Arial" pitchFamily="34" charset="0"/>
                <a:cs typeface="Arial" pitchFamily="34" charset="0"/>
              </a:rPr>
              <a:t> CMOS </a:t>
            </a:r>
            <a:r>
              <a:rPr lang="tr-TR" dirty="0" err="1">
                <a:latin typeface="Arial" pitchFamily="34" charset="0"/>
                <a:cs typeface="Arial" pitchFamily="34" charset="0"/>
              </a:rPr>
              <a:t>technology</a:t>
            </a:r>
            <a:r>
              <a:rPr lang="tr-TR" dirty="0">
                <a:latin typeface="Arial" pitchFamily="34" charset="0"/>
                <a:cs typeface="Arial" pitchFamily="34" charset="0"/>
              </a:rPr>
              <a:t>: A </a:t>
            </a:r>
            <a:r>
              <a:rPr lang="tr-TR" dirty="0" err="1">
                <a:latin typeface="Arial" pitchFamily="34" charset="0"/>
                <a:cs typeface="Arial" pitchFamily="34" charset="0"/>
              </a:rPr>
              <a:t>survey</a:t>
            </a:r>
            <a:r>
              <a:rPr lang="tr-TR" dirty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>
                <a:latin typeface="Arial" pitchFamily="34" charset="0"/>
                <a:cs typeface="Arial" pitchFamily="34" charset="0"/>
              </a:rPr>
              <a:t>and</a:t>
            </a:r>
            <a:r>
              <a:rPr lang="tr-TR" dirty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>
                <a:latin typeface="Arial" pitchFamily="34" charset="0"/>
                <a:cs typeface="Arial" pitchFamily="34" charset="0"/>
              </a:rPr>
              <a:t>future</a:t>
            </a:r>
            <a:r>
              <a:rPr lang="tr-TR" dirty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>
                <a:latin typeface="Arial" pitchFamily="34" charset="0"/>
                <a:cs typeface="Arial" pitchFamily="34" charset="0"/>
              </a:rPr>
              <a:t>directions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71491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Probabilistic </a:t>
            </a:r>
            <a:r>
              <a:rPr lang="tr-TR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Two</a:t>
            </a:r>
            <a:r>
              <a:rPr lang="tr-TR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-Terminal 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Switch</a:t>
            </a:r>
            <a:endParaRPr lang="en-US" dirty="0"/>
          </a:p>
        </p:txBody>
      </p:sp>
      <p:pic>
        <p:nvPicPr>
          <p:cNvPr id="32768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2162" y="1600200"/>
            <a:ext cx="7786038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872256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76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76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7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Probabilistic Computing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76400"/>
            <a:ext cx="4111752" cy="48006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spcBef>
                <a:spcPct val="20000"/>
              </a:spcBef>
              <a:spcAft>
                <a:spcPct val="20000"/>
              </a:spcAft>
              <a:buNone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Deterministic</a:t>
            </a:r>
          </a:p>
          <a:p>
            <a:pPr>
              <a:spcBef>
                <a:spcPct val="20000"/>
              </a:spcBef>
              <a:spcAft>
                <a:spcPct val="20000"/>
              </a:spcAft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Subsequent state of the system is determined 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deterministically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800600" y="1676400"/>
            <a:ext cx="4191000" cy="4800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>
            <a:normAutofit/>
          </a:bodyPr>
          <a:lstStyle/>
          <a:p>
            <a:pPr marL="320040" marR="0" lvl="0" indent="-320040" algn="ctr" defTabSz="914400" rtl="0" eaLnBrk="1" fontAlgn="auto" latinLnBrk="0" hangingPunct="1">
              <a:spcBef>
                <a:spcPct val="20000"/>
              </a:spcBef>
              <a:spcAft>
                <a:spcPct val="20000"/>
              </a:spcAft>
              <a:buClr>
                <a:schemeClr val="accent2"/>
              </a:buClr>
              <a:buSzPct val="60000"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Probabilistic</a:t>
            </a:r>
            <a:endParaRPr lang="en-US" sz="2800" b="1" noProof="0" dirty="0" smtClean="0">
              <a:latin typeface="Arial" pitchFamily="34" charset="0"/>
              <a:cs typeface="Arial" pitchFamily="34" charset="0"/>
            </a:endParaRPr>
          </a:p>
          <a:p>
            <a:pPr marL="320040" marR="0" lvl="0" indent="-320040" algn="l" defTabSz="914400" rtl="0" eaLnBrk="1" fontAlgn="auto" latinLnBrk="0" hangingPunct="1">
              <a:spcBef>
                <a:spcPct val="20000"/>
              </a:spcBef>
              <a:spcAft>
                <a:spcPct val="20000"/>
              </a:spcAft>
              <a:buClr>
                <a:schemeClr val="accent2"/>
              </a:buClr>
              <a:buSzPct val="60000"/>
              <a:tabLst/>
              <a:defRPr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Subsequent state of the system is determined 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probabilistically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endParaRPr kumimoji="0" lang="en-US" sz="2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528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25282" name="Object 2"/>
          <p:cNvGraphicFramePr>
            <a:graphicFrameLocks noChangeAspect="1"/>
          </p:cNvGraphicFramePr>
          <p:nvPr/>
        </p:nvGraphicFramePr>
        <p:xfrm>
          <a:off x="762000" y="3352800"/>
          <a:ext cx="3595048" cy="220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45" name="Visio" r:id="rId3" imgW="3112418" imgH="1910320" progId="Visio.Drawing.11">
                  <p:embed/>
                </p:oleObj>
              </mc:Choice>
              <mc:Fallback>
                <p:oleObj name="Visio" r:id="rId3" imgW="3112418" imgH="1910320" progId="Visio.Drawing.11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352800"/>
                        <a:ext cx="3595048" cy="2209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28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25287" name="Object 7"/>
          <p:cNvGraphicFramePr>
            <a:graphicFrameLocks noChangeAspect="1"/>
          </p:cNvGraphicFramePr>
          <p:nvPr/>
        </p:nvGraphicFramePr>
        <p:xfrm>
          <a:off x="5014912" y="3352800"/>
          <a:ext cx="3595688" cy="220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46" name="Visio" r:id="rId5" imgW="3112418" imgH="1910320" progId="Visio.Drawing.11">
                  <p:embed/>
                </p:oleObj>
              </mc:Choice>
              <mc:Fallback>
                <p:oleObj name="Visio" r:id="rId5" imgW="3112418" imgH="1910320" progId="Visio.Drawing.11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4912" y="3352800"/>
                        <a:ext cx="3595688" cy="2209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762000" y="5712023"/>
            <a:ext cx="12202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Deterministic</a:t>
            </a:r>
            <a:endParaRPr lang="en-US" sz="1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80194" y="5712023"/>
            <a:ext cx="12202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Deterministic</a:t>
            </a:r>
            <a:endParaRPr lang="en-US" sz="1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00400" y="5712023"/>
            <a:ext cx="12202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Deterministic</a:t>
            </a:r>
            <a:endParaRPr lang="en-US" sz="1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542794" y="5712023"/>
            <a:ext cx="11512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Probabilistic</a:t>
            </a:r>
            <a:endParaRPr lang="en-US" sz="1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Object 15"/>
          <p:cNvGraphicFramePr>
            <a:graphicFrameLocks noChangeAspect="1"/>
          </p:cNvGraphicFramePr>
          <p:nvPr/>
        </p:nvGraphicFramePr>
        <p:xfrm>
          <a:off x="5638800" y="5638800"/>
          <a:ext cx="228600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47" name="Visio" r:id="rId6" imgW="120777" imgH="212217" progId="Visio.Drawing.11">
                  <p:embed/>
                </p:oleObj>
              </mc:Choice>
              <mc:Fallback>
                <p:oleObj name="Visio" r:id="rId6" imgW="120777" imgH="212217" progId="Visio.Drawing.11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5638800"/>
                        <a:ext cx="228600" cy="40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294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25295" name="Object 15"/>
          <p:cNvGraphicFramePr>
            <a:graphicFrameLocks noChangeAspect="1"/>
          </p:cNvGraphicFramePr>
          <p:nvPr/>
        </p:nvGraphicFramePr>
        <p:xfrm>
          <a:off x="763588" y="3343275"/>
          <a:ext cx="3732212" cy="221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48" name="Visio" r:id="rId8" imgW="3217695" imgH="1910320" progId="Visio.Drawing.11">
                  <p:embed/>
                </p:oleObj>
              </mc:Choice>
              <mc:Fallback>
                <p:oleObj name="Visio" r:id="rId8" imgW="3217695" imgH="1910320" progId="Visio.Drawing.11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3588" y="3343275"/>
                        <a:ext cx="3732212" cy="2219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297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25296" name="Object 16"/>
          <p:cNvGraphicFramePr>
            <a:graphicFrameLocks noChangeAspect="1"/>
          </p:cNvGraphicFramePr>
          <p:nvPr/>
        </p:nvGraphicFramePr>
        <p:xfrm>
          <a:off x="4991637" y="3352800"/>
          <a:ext cx="4038600" cy="22424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49" name="Visio" r:id="rId10" imgW="3445795" imgH="1910320" progId="Visio.Drawing.11">
                  <p:embed/>
                </p:oleObj>
              </mc:Choice>
              <mc:Fallback>
                <p:oleObj name="Visio" r:id="rId10" imgW="3445795" imgH="1910320" progId="Visio.Drawing.11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91637" y="3352800"/>
                        <a:ext cx="4038600" cy="224242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8556736"/>
              </p:ext>
            </p:extLst>
          </p:nvPr>
        </p:nvGraphicFramePr>
        <p:xfrm>
          <a:off x="6705600" y="5638800"/>
          <a:ext cx="228600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50" name="Visio" r:id="rId12" imgW="120777" imgH="212217" progId="Visio.Drawing.11">
                  <p:embed/>
                </p:oleObj>
              </mc:Choice>
              <mc:Fallback>
                <p:oleObj name="Visio" r:id="rId12" imgW="120777" imgH="212217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5638800"/>
                        <a:ext cx="228600" cy="40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5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5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5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52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52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5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225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225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252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25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25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5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2252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2252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252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25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25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25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animBg="1"/>
      <p:bldP spid="14" grpId="0"/>
      <p:bldP spid="16" grpId="0"/>
      <p:bldP spid="17" grpId="0"/>
      <p:bldP spid="1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Synthesis</a:t>
            </a:r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Problem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1676400"/>
            <a:ext cx="8077200" cy="800219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200" b="1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Problem:</a:t>
            </a:r>
            <a:r>
              <a:rPr lang="tr-TR" sz="2200" b="1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How to construct a circuit in order to implement a given binary decimal numbers using</a:t>
            </a:r>
            <a:r>
              <a:rPr lang="tr-TR" sz="2200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200" dirty="0" smtClean="0">
                <a:latin typeface="Arial" pitchFamily="34" charset="0"/>
                <a:cs typeface="Arial" pitchFamily="34" charset="0"/>
              </a:rPr>
              <a:t>p-</a:t>
            </a:r>
            <a:r>
              <a:rPr lang="tr-TR" sz="2200" dirty="0" err="1" smtClean="0">
                <a:latin typeface="Arial" pitchFamily="34" charset="0"/>
                <a:cs typeface="Arial" pitchFamily="34" charset="0"/>
              </a:rPr>
              <a:t>switches</a:t>
            </a:r>
            <a:r>
              <a:rPr lang="tr-TR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200" dirty="0" err="1" smtClean="0">
                <a:latin typeface="Arial" pitchFamily="34" charset="0"/>
                <a:cs typeface="Arial" pitchFamily="34" charset="0"/>
              </a:rPr>
              <a:t>with</a:t>
            </a:r>
            <a:r>
              <a:rPr lang="en-US" sz="2200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tr-TR" sz="24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tr-TR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1/2</a:t>
            </a:r>
            <a:r>
              <a:rPr lang="tr-TR" sz="2200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200" dirty="0">
              <a:solidFill>
                <a:srgbClr val="00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609600" y="2590800"/>
            <a:ext cx="8077200" cy="4038600"/>
          </a:xfrm>
          <a:prstGeom prst="rect">
            <a:avLst/>
          </a:prstGeom>
          <a:noFill/>
          <a:ln w="38100">
            <a:solidFill>
              <a:srgbClr val="00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chemeClr val="folHlink"/>
              </a:solidFill>
              <a:latin typeface="Times New Roman" pitchFamily="18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609600" y="2590800"/>
            <a:ext cx="1447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6600"/>
                </a:solidFill>
                <a:latin typeface="Times New Roman" pitchFamily="18" charset="0"/>
              </a:rPr>
              <a:t>Example</a:t>
            </a:r>
            <a:r>
              <a:rPr lang="en-US" sz="2400" b="1" dirty="0" smtClean="0">
                <a:solidFill>
                  <a:srgbClr val="006600"/>
                </a:solidFill>
                <a:latin typeface="Times New Roman" pitchFamily="18" charset="0"/>
              </a:rPr>
              <a:t>:</a:t>
            </a:r>
            <a:endParaRPr lang="en-US" sz="2400" b="1" baseline="-25000" dirty="0">
              <a:latin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05000" y="2632502"/>
            <a:ext cx="685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100" dirty="0" err="1" smtClean="0">
                <a:latin typeface="Arial" pitchFamily="34" charset="0"/>
                <a:cs typeface="Arial" pitchFamily="34" charset="0"/>
              </a:rPr>
              <a:t>Implement</a:t>
            </a:r>
            <a:r>
              <a:rPr lang="tr-TR" sz="2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1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2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100" dirty="0" err="1" smtClean="0">
                <a:latin typeface="Arial" pitchFamily="34" charset="0"/>
                <a:cs typeface="Arial" pitchFamily="34" charset="0"/>
              </a:rPr>
              <a:t>output</a:t>
            </a:r>
            <a:r>
              <a:rPr lang="tr-TR" sz="2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100" dirty="0" err="1" smtClean="0">
                <a:latin typeface="Arial" pitchFamily="34" charset="0"/>
                <a:cs typeface="Arial" pitchFamily="34" charset="0"/>
              </a:rPr>
              <a:t>probabilit</a:t>
            </a:r>
            <a:r>
              <a:rPr lang="en-US" sz="2100" dirty="0" err="1" smtClean="0">
                <a:latin typeface="Arial" pitchFamily="34" charset="0"/>
                <a:cs typeface="Arial" pitchFamily="34" charset="0"/>
              </a:rPr>
              <a:t>ies</a:t>
            </a:r>
            <a:r>
              <a:rPr lang="en-US" sz="2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0.11</a:t>
            </a:r>
            <a:r>
              <a:rPr lang="en-US" sz="2100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100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tr-TR" sz="21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0.011</a:t>
            </a:r>
            <a:r>
              <a:rPr lang="en-US" sz="2100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tr-TR" sz="2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100" dirty="0" err="1" smtClean="0">
                <a:latin typeface="Arial" pitchFamily="34" charset="0"/>
                <a:cs typeface="Arial" pitchFamily="34" charset="0"/>
              </a:rPr>
              <a:t>with</a:t>
            </a:r>
            <a:r>
              <a:rPr lang="tr-TR" sz="2100" dirty="0" smtClean="0">
                <a:latin typeface="Arial" pitchFamily="34" charset="0"/>
                <a:cs typeface="Arial" pitchFamily="34" charset="0"/>
              </a:rPr>
              <a:t> p-</a:t>
            </a:r>
            <a:r>
              <a:rPr lang="tr-TR" sz="2100" dirty="0" err="1" smtClean="0">
                <a:latin typeface="Arial" pitchFamily="34" charset="0"/>
                <a:cs typeface="Arial" pitchFamily="34" charset="0"/>
              </a:rPr>
              <a:t>switches</a:t>
            </a:r>
            <a:r>
              <a:rPr lang="tr-TR" sz="2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100" dirty="0" err="1" smtClean="0">
                <a:latin typeface="Arial" pitchFamily="34" charset="0"/>
                <a:cs typeface="Arial" pitchFamily="34" charset="0"/>
              </a:rPr>
              <a:t>with</a:t>
            </a:r>
            <a:r>
              <a:rPr lang="en-US" sz="2100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tr-TR" sz="23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tr-TR" sz="23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1/2</a:t>
            </a:r>
            <a:r>
              <a:rPr lang="tr-TR" sz="2100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34816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3962400"/>
            <a:ext cx="2667000" cy="1486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6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3905250"/>
            <a:ext cx="3054824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6400800" y="5638800"/>
            <a:ext cx="8295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0.011</a:t>
            </a:r>
            <a:r>
              <a:rPr lang="en-US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2370814" y="5638800"/>
            <a:ext cx="7013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0.11</a:t>
            </a:r>
            <a:r>
              <a:rPr lang="en-US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10301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/>
      <p:bldP spid="11" grpId="0"/>
      <p:bldP spid="13" grpId="0"/>
      <p:bldP spid="1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Synthesis</a:t>
            </a:r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Problem</a:t>
            </a:r>
            <a:endParaRPr lang="en-US" dirty="0"/>
          </a:p>
        </p:txBody>
      </p:sp>
      <p:pic>
        <p:nvPicPr>
          <p:cNvPr id="3287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" y="2209800"/>
            <a:ext cx="8420100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371600" y="5726668"/>
            <a:ext cx="67120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Progressing from the least-significant to the most-significant bits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609600" y="1905000"/>
            <a:ext cx="8077200" cy="4419600"/>
          </a:xfrm>
          <a:prstGeom prst="rect">
            <a:avLst/>
          </a:prstGeom>
          <a:noFill/>
          <a:ln w="38100">
            <a:solidFill>
              <a:srgbClr val="00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chemeClr val="folHlink"/>
              </a:solidFill>
              <a:latin typeface="Times New Roman" pitchFamily="18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609600" y="1905000"/>
            <a:ext cx="1447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6600"/>
                </a:solidFill>
                <a:latin typeface="Times New Roman" pitchFamily="18" charset="0"/>
              </a:rPr>
              <a:t>Example</a:t>
            </a:r>
            <a:r>
              <a:rPr lang="en-US" sz="2400" b="1" dirty="0" smtClean="0">
                <a:solidFill>
                  <a:srgbClr val="006600"/>
                </a:solidFill>
                <a:latin typeface="Times New Roman" pitchFamily="18" charset="0"/>
              </a:rPr>
              <a:t>:</a:t>
            </a:r>
            <a:endParaRPr lang="en-US" sz="2400" b="1" baseline="-25000" dirty="0">
              <a:latin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05000" y="1946702"/>
            <a:ext cx="685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100" dirty="0" err="1" smtClean="0">
                <a:latin typeface="Arial" pitchFamily="34" charset="0"/>
                <a:cs typeface="Arial" pitchFamily="34" charset="0"/>
              </a:rPr>
              <a:t>Implement</a:t>
            </a:r>
            <a:r>
              <a:rPr lang="tr-TR" sz="2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1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2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100" dirty="0" err="1" smtClean="0">
                <a:latin typeface="Arial" pitchFamily="34" charset="0"/>
                <a:cs typeface="Arial" pitchFamily="34" charset="0"/>
              </a:rPr>
              <a:t>output</a:t>
            </a:r>
            <a:r>
              <a:rPr lang="tr-TR" sz="2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100" dirty="0" err="1" smtClean="0">
                <a:latin typeface="Arial" pitchFamily="34" charset="0"/>
                <a:cs typeface="Arial" pitchFamily="34" charset="0"/>
              </a:rPr>
              <a:t>probability</a:t>
            </a:r>
            <a:r>
              <a:rPr lang="tr-TR" sz="2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1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0.1011</a:t>
            </a:r>
            <a:r>
              <a:rPr lang="en-US" sz="2100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tr-TR" sz="2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100" dirty="0" err="1" smtClean="0">
                <a:latin typeface="Arial" pitchFamily="34" charset="0"/>
                <a:cs typeface="Arial" pitchFamily="34" charset="0"/>
              </a:rPr>
              <a:t>with</a:t>
            </a:r>
            <a:r>
              <a:rPr lang="tr-TR" sz="2100" dirty="0" smtClean="0">
                <a:latin typeface="Arial" pitchFamily="34" charset="0"/>
                <a:cs typeface="Arial" pitchFamily="34" charset="0"/>
              </a:rPr>
              <a:t> p-</a:t>
            </a:r>
            <a:r>
              <a:rPr lang="tr-TR" sz="2100" dirty="0" err="1" smtClean="0">
                <a:latin typeface="Arial" pitchFamily="34" charset="0"/>
                <a:cs typeface="Arial" pitchFamily="34" charset="0"/>
              </a:rPr>
              <a:t>switches</a:t>
            </a:r>
            <a:r>
              <a:rPr lang="tr-TR" sz="2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100" dirty="0" err="1" smtClean="0">
                <a:latin typeface="Arial" pitchFamily="34" charset="0"/>
                <a:cs typeface="Arial" pitchFamily="34" charset="0"/>
              </a:rPr>
              <a:t>with</a:t>
            </a:r>
            <a:r>
              <a:rPr lang="en-US" sz="2100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3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tr-TR" sz="2300" b="1" i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tr-TR" sz="23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1/2</a:t>
            </a:r>
            <a:r>
              <a:rPr lang="tr-TR" sz="2100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372719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87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287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8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0" grpId="0"/>
      <p:bldP spid="1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Synthesis</a:t>
            </a:r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Problem</a:t>
            </a:r>
            <a:endParaRPr lang="en-US" dirty="0"/>
          </a:p>
        </p:txBody>
      </p:sp>
      <p:pic>
        <p:nvPicPr>
          <p:cNvPr id="3297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524000"/>
            <a:ext cx="7539038" cy="4451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371600" y="6096000"/>
            <a:ext cx="70583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dirty="0" err="1" smtClean="0">
                <a:latin typeface="Arial" pitchFamily="34" charset="0"/>
                <a:cs typeface="Arial" pitchFamily="34" charset="0"/>
              </a:rPr>
              <a:t>Binary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tree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showing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how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generate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all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possible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switching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circuits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dirty="0" smtClean="0">
                <a:latin typeface="Arial" panose="020B0604020202020204" pitchFamily="34" charset="0"/>
              </a:rPr>
              <a:t>Wilhelm</a:t>
            </a:r>
            <a:r>
              <a:rPr lang="tr-TR" dirty="0" smtClean="0">
                <a:latin typeface="Arial" panose="020B0604020202020204" pitchFamily="34" charset="0"/>
              </a:rPr>
              <a:t> et al. 20</a:t>
            </a:r>
            <a:r>
              <a:rPr lang="en-US" dirty="0" smtClean="0">
                <a:latin typeface="Arial" panose="020B0604020202020204" pitchFamily="34" charset="0"/>
              </a:rPr>
              <a:t>08</a:t>
            </a:r>
            <a:r>
              <a:rPr lang="tr-TR" dirty="0" smtClean="0">
                <a:latin typeface="Arial" panose="020B0604020202020204" pitchFamily="34" charset="0"/>
              </a:rPr>
              <a:t>)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0186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97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97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9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Probabilistic </a:t>
            </a:r>
            <a:r>
              <a:rPr lang="tr-T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Four</a:t>
            </a:r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-Terminal 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Switch</a:t>
            </a:r>
            <a:endParaRPr lang="en-US" dirty="0"/>
          </a:p>
        </p:txBody>
      </p: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4800600" y="3314621"/>
            <a:ext cx="2053368" cy="527050"/>
            <a:chOff x="3443493" y="2828652"/>
            <a:chExt cx="2055445" cy="525732"/>
          </a:xfrm>
        </p:grpSpPr>
        <p:cxnSp>
          <p:nvCxnSpPr>
            <p:cNvPr id="5" name="Straight Arrow Connector 4"/>
            <p:cNvCxnSpPr>
              <a:cxnSpLocks noChangeShapeType="1"/>
            </p:cNvCxnSpPr>
            <p:nvPr/>
          </p:nvCxnSpPr>
          <p:spPr bwMode="auto">
            <a:xfrm>
              <a:off x="3443493" y="3352800"/>
              <a:ext cx="1868788" cy="1584"/>
            </a:xfrm>
            <a:prstGeom prst="straightConnector1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 type="stealth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" name="TextBox 5"/>
            <p:cNvSpPr txBox="1">
              <a:spLocks noChangeArrowheads="1"/>
            </p:cNvSpPr>
            <p:nvPr/>
          </p:nvSpPr>
          <p:spPr bwMode="auto">
            <a:xfrm>
              <a:off x="3465558" y="2828652"/>
              <a:ext cx="2033380" cy="4605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2400" b="0" i="0" dirty="0" smtClean="0">
                  <a:solidFill>
                    <a:srgbClr val="000000"/>
                  </a:solidFill>
                </a:rPr>
                <a:t>0,1,0,1,1,0,</a:t>
              </a:r>
              <a:r>
                <a:rPr lang="tr-TR" sz="2400" b="0" i="0" dirty="0" smtClean="0">
                  <a:solidFill>
                    <a:srgbClr val="000000"/>
                  </a:solidFill>
                </a:rPr>
                <a:t>1,</a:t>
              </a:r>
              <a:r>
                <a:rPr lang="en-US" sz="2400" b="0" i="0" dirty="0" smtClean="0">
                  <a:solidFill>
                    <a:srgbClr val="000000"/>
                  </a:solidFill>
                </a:rPr>
                <a:t>0</a:t>
              </a:r>
              <a:endParaRPr lang="en-US" sz="1600" b="0" i="0" dirty="0">
                <a:solidFill>
                  <a:srgbClr val="000000"/>
                </a:solidFill>
              </a:endParaRPr>
            </a:p>
          </p:txBody>
        </p:sp>
      </p:grpSp>
      <p:sp>
        <p:nvSpPr>
          <p:cNvPr id="7" name="Text Box 17"/>
          <p:cNvSpPr txBox="1">
            <a:spLocks noChangeArrowheads="1"/>
          </p:cNvSpPr>
          <p:nvPr/>
        </p:nvSpPr>
        <p:spPr bwMode="auto">
          <a:xfrm>
            <a:off x="4276136" y="4017884"/>
            <a:ext cx="262604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sz="2800" b="0" dirty="0" smtClean="0">
                <a:solidFill>
                  <a:srgbClr val="000000"/>
                </a:solidFill>
              </a:rPr>
              <a:t>P</a:t>
            </a:r>
            <a:r>
              <a:rPr lang="tr-TR" sz="2800" b="0" i="0" dirty="0" smtClean="0">
                <a:solidFill>
                  <a:srgbClr val="000000"/>
                </a:solidFill>
              </a:rPr>
              <a:t>(</a:t>
            </a:r>
            <a:r>
              <a:rPr lang="tr-TR" sz="2800" b="0" dirty="0" smtClean="0">
                <a:solidFill>
                  <a:srgbClr val="000000"/>
                </a:solidFill>
              </a:rPr>
              <a:t>x</a:t>
            </a:r>
            <a:r>
              <a:rPr lang="tr-TR" sz="2800" b="0" i="0" dirty="0" smtClean="0">
                <a:solidFill>
                  <a:srgbClr val="000000"/>
                </a:solidFill>
              </a:rPr>
              <a:t>=1)</a:t>
            </a:r>
            <a:r>
              <a:rPr lang="en-US" sz="2800" b="0" i="0" dirty="0" smtClean="0">
                <a:solidFill>
                  <a:srgbClr val="000000"/>
                </a:solidFill>
              </a:rPr>
              <a:t> </a:t>
            </a:r>
            <a:r>
              <a:rPr lang="en-US" sz="2800" b="0" i="0" dirty="0">
                <a:solidFill>
                  <a:srgbClr val="000000"/>
                </a:solidFill>
              </a:rPr>
              <a:t>= </a:t>
            </a:r>
            <a:r>
              <a:rPr lang="tr-TR" sz="2800" b="0" dirty="0" smtClean="0">
                <a:solidFill>
                  <a:srgbClr val="000000"/>
                </a:solidFill>
              </a:rPr>
              <a:t>p = </a:t>
            </a:r>
            <a:r>
              <a:rPr lang="tr-TR" sz="2800" b="0" i="0" dirty="0" smtClean="0">
                <a:solidFill>
                  <a:srgbClr val="000000"/>
                </a:solidFill>
              </a:rPr>
              <a:t>4</a:t>
            </a:r>
            <a:r>
              <a:rPr lang="en-US" sz="2800" b="0" i="0" dirty="0" smtClean="0">
                <a:solidFill>
                  <a:srgbClr val="000000"/>
                </a:solidFill>
              </a:rPr>
              <a:t>/</a:t>
            </a:r>
            <a:r>
              <a:rPr lang="tr-TR" sz="2800" b="0" i="0" dirty="0" smtClean="0">
                <a:solidFill>
                  <a:srgbClr val="000000"/>
                </a:solidFill>
              </a:rPr>
              <a:t>8</a:t>
            </a:r>
            <a:endParaRPr lang="en-US" sz="2800" b="0" i="0" baseline="-25000" dirty="0">
              <a:solidFill>
                <a:srgbClr val="000000"/>
              </a:solidFill>
            </a:endParaRPr>
          </a:p>
        </p:txBody>
      </p:sp>
      <p:sp>
        <p:nvSpPr>
          <p:cNvPr id="8" name="Text Box 17"/>
          <p:cNvSpPr txBox="1">
            <a:spLocks noChangeArrowheads="1"/>
          </p:cNvSpPr>
          <p:nvPr/>
        </p:nvSpPr>
        <p:spPr bwMode="auto">
          <a:xfrm>
            <a:off x="6773413" y="3536871"/>
            <a:ext cx="3898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sz="3200" dirty="0" smtClean="0">
                <a:solidFill>
                  <a:srgbClr val="000000"/>
                </a:solidFill>
              </a:rPr>
              <a:t>x</a:t>
            </a:r>
            <a:endParaRPr lang="en-US" sz="3200" i="0" baseline="-25000" dirty="0">
              <a:solidFill>
                <a:srgbClr val="000000"/>
              </a:solidFill>
            </a:endParaRPr>
          </a:p>
        </p:txBody>
      </p:sp>
      <p:sp>
        <p:nvSpPr>
          <p:cNvPr id="3461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4611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4611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8153400" cy="762000"/>
          </a:xfrm>
        </p:spPr>
        <p:txBody>
          <a:bodyPr>
            <a:normAutofit/>
          </a:bodyPr>
          <a:lstStyle/>
          <a:p>
            <a:r>
              <a:rPr lang="en-US" sz="2600" dirty="0" smtClean="0">
                <a:latin typeface="Arial" pitchFamily="34" charset="0"/>
                <a:cs typeface="Arial" pitchFamily="34" charset="0"/>
              </a:rPr>
              <a:t>A probabilistic switch is ON with a probability of </a:t>
            </a:r>
            <a:r>
              <a:rPr lang="en-US" sz="3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6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tr-TR" sz="2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609600" y="1981200"/>
            <a:ext cx="8153400" cy="119163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endParaRPr kumimoji="0" lang="tr-TR" sz="1200" b="0" i="0" u="none" strike="noStrike" kern="120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kumimoji="0" lang="en-US" sz="26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Can be implemented</a:t>
            </a:r>
            <a:r>
              <a:rPr kumimoji="0" lang="en-US" sz="26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with stochastic bit streams. </a:t>
            </a:r>
            <a:endParaRPr kumimoji="0" lang="en-US" sz="2600" b="0" i="0" u="none" strike="noStrike" kern="120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609600" y="4948654"/>
            <a:ext cx="8153400" cy="9144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kumimoji="0" lang="en-US" sz="26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Can be used to model probabilistic</a:t>
            </a:r>
            <a:r>
              <a:rPr kumimoji="0" lang="en-US" sz="26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phenomena in </a:t>
            </a:r>
            <a:r>
              <a:rPr kumimoji="0" lang="en-US" sz="2600" b="0" i="0" u="none" strike="noStrike" kern="1200" cap="none" spc="0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nano</a:t>
            </a:r>
            <a:r>
              <a:rPr kumimoji="0" lang="tr-TR" sz="26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-</a:t>
            </a:r>
            <a:r>
              <a:rPr kumimoji="0" lang="tr-TR" sz="2600" b="0" i="0" u="none" strike="noStrike" kern="1200" cap="none" spc="0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crossbar</a:t>
            </a:r>
            <a:r>
              <a:rPr kumimoji="0" lang="tr-TR" sz="26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tr-TR" sz="2600" b="0" i="0" u="none" strike="noStrike" kern="1200" cap="none" spc="0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arrays</a:t>
            </a:r>
            <a:r>
              <a:rPr kumimoji="0" lang="tr-TR" sz="26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6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such as random </a:t>
            </a:r>
            <a:r>
              <a:rPr kumimoji="0" lang="en-US" sz="26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defects</a:t>
            </a:r>
            <a:r>
              <a:rPr kumimoji="0" lang="en-US" sz="26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 </a:t>
            </a:r>
            <a:endParaRPr kumimoji="0" lang="en-US" sz="2600" b="0" i="0" u="none" strike="noStrike" kern="120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3314237" y="22955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graphicFrame>
        <p:nvGraphicFramePr>
          <p:cNvPr id="22" name="Nesne 21"/>
          <p:cNvGraphicFramePr>
            <a:graphicFrameLocks noChangeAspect="1"/>
          </p:cNvGraphicFramePr>
          <p:nvPr>
            <p:extLst/>
          </p:nvPr>
        </p:nvGraphicFramePr>
        <p:xfrm>
          <a:off x="1600200" y="2971800"/>
          <a:ext cx="1714037" cy="16911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453" name="Visio" r:id="rId4" imgW="709436" imgH="708807" progId="Visio.Drawing.15">
                  <p:embed/>
                </p:oleObj>
              </mc:Choice>
              <mc:Fallback>
                <p:oleObj name="Visio" r:id="rId4" imgW="709436" imgH="708807" progId="Visio.Drawing.1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2971800"/>
                        <a:ext cx="1714037" cy="169118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349597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Probabilistic </a:t>
            </a:r>
            <a:r>
              <a:rPr lang="tr-T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Four</a:t>
            </a:r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-Terminal 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Switch</a:t>
            </a:r>
            <a:endParaRPr lang="en-US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295400" y="2286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graphicFrame>
        <p:nvGraphicFramePr>
          <p:cNvPr id="4" name="Nesne 3"/>
          <p:cNvGraphicFramePr>
            <a:graphicFrameLocks noChangeAspect="1"/>
          </p:cNvGraphicFramePr>
          <p:nvPr>
            <p:extLst/>
          </p:nvPr>
        </p:nvGraphicFramePr>
        <p:xfrm>
          <a:off x="1066800" y="3060712"/>
          <a:ext cx="4267200" cy="15860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480" name="Visio" r:id="rId4" imgW="2153498" imgH="801059" progId="Visio.Drawing.15">
                  <p:embed/>
                </p:oleObj>
              </mc:Choice>
              <mc:Fallback>
                <p:oleObj name="Visio" r:id="rId4" imgW="2153498" imgH="801059" progId="Visio.Drawing.1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3060712"/>
                        <a:ext cx="4267200" cy="158603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8153400" cy="762000"/>
          </a:xfrm>
        </p:spPr>
        <p:txBody>
          <a:bodyPr>
            <a:normAutofit fontScale="92500" lnSpcReduction="10000"/>
          </a:bodyPr>
          <a:lstStyle/>
          <a:p>
            <a:r>
              <a:rPr lang="tr-TR" sz="2600" dirty="0" err="1" smtClean="0">
                <a:latin typeface="Arial" pitchFamily="34" charset="0"/>
                <a:cs typeface="Arial" pitchFamily="34" charset="0"/>
              </a:rPr>
              <a:t>Find</a:t>
            </a:r>
            <a:r>
              <a:rPr lang="tr-TR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6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6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probability</a:t>
            </a:r>
            <a:r>
              <a:rPr lang="tr-TR" sz="2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of </a:t>
            </a:r>
            <a:r>
              <a:rPr lang="tr-TR" sz="26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having</a:t>
            </a:r>
            <a:r>
              <a:rPr lang="tr-TR" sz="2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a </a:t>
            </a:r>
            <a:r>
              <a:rPr lang="tr-TR" sz="26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path</a:t>
            </a:r>
            <a:r>
              <a:rPr lang="tr-TR" sz="2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600" dirty="0" err="1" smtClean="0">
                <a:latin typeface="Arial" pitchFamily="34" charset="0"/>
                <a:cs typeface="Arial" pitchFamily="34" charset="0"/>
              </a:rPr>
              <a:t>between</a:t>
            </a:r>
            <a:r>
              <a:rPr lang="tr-TR" sz="2600" dirty="0" smtClean="0">
                <a:latin typeface="Arial" pitchFamily="34" charset="0"/>
                <a:cs typeface="Arial" pitchFamily="34" charset="0"/>
              </a:rPr>
              <a:t> top-</a:t>
            </a:r>
            <a:r>
              <a:rPr lang="tr-TR" sz="2600" dirty="0" err="1" smtClean="0">
                <a:latin typeface="Arial" pitchFamily="34" charset="0"/>
                <a:cs typeface="Arial" pitchFamily="34" charset="0"/>
              </a:rPr>
              <a:t>bottom</a:t>
            </a:r>
            <a:r>
              <a:rPr lang="tr-TR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600" dirty="0" err="1" smtClean="0">
                <a:latin typeface="Arial" pitchFamily="34" charset="0"/>
                <a:cs typeface="Arial" pitchFamily="34" charset="0"/>
              </a:rPr>
              <a:t>and</a:t>
            </a:r>
            <a:r>
              <a:rPr lang="tr-TR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600" dirty="0" err="1" smtClean="0">
                <a:latin typeface="Arial" pitchFamily="34" charset="0"/>
                <a:cs typeface="Arial" pitchFamily="34" charset="0"/>
              </a:rPr>
              <a:t>left-right</a:t>
            </a:r>
            <a:r>
              <a:rPr lang="tr-TR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600" dirty="0" err="1">
                <a:latin typeface="Arial" pitchFamily="34" charset="0"/>
                <a:cs typeface="Arial" pitchFamily="34" charset="0"/>
              </a:rPr>
              <a:t>p</a:t>
            </a:r>
            <a:r>
              <a:rPr lang="tr-TR" sz="2600" dirty="0" err="1" smtClean="0">
                <a:latin typeface="Arial" pitchFamily="34" charset="0"/>
                <a:cs typeface="Arial" pitchFamily="34" charset="0"/>
              </a:rPr>
              <a:t>lates</a:t>
            </a:r>
            <a:r>
              <a:rPr lang="tr-TR" sz="2600" dirty="0" smtClean="0">
                <a:latin typeface="Arial" pitchFamily="34" charset="0"/>
                <a:cs typeface="Arial" pitchFamily="34" charset="0"/>
              </a:rPr>
              <a:t>. 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09600" y="4876800"/>
            <a:ext cx="8153400" cy="1752600"/>
          </a:xfrm>
          <a:prstGeom prst="rect">
            <a:avLst/>
          </a:prstGeom>
        </p:spPr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400" dirty="0" smtClean="0">
                <a:latin typeface="Arial" pitchFamily="34" charset="0"/>
                <a:cs typeface="Arial" pitchFamily="34" charset="0"/>
              </a:rPr>
              <a:t>How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>
                <a:latin typeface="Arial" pitchFamily="34" charset="0"/>
                <a:cs typeface="Arial" pitchFamily="34" charset="0"/>
              </a:rPr>
              <a:t>f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ind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probabilities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for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larger</a:t>
            </a:r>
            <a:r>
              <a:rPr lang="tr-TR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sizes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For larger sizes is the 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probabilistic phenomena</a:t>
            </a:r>
            <a:r>
              <a:rPr lang="tr-TR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increase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or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decrese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?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endParaRPr lang="tr-TR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tr-TR" sz="2400" dirty="0" err="1" smtClean="0">
                <a:latin typeface="Arial" pitchFamily="34" charset="0"/>
                <a:cs typeface="Arial" pitchFamily="34" charset="0"/>
              </a:rPr>
              <a:t>Use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 «</a:t>
            </a:r>
            <a:r>
              <a:rPr lang="tr-TR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Percolation</a:t>
            </a:r>
            <a:r>
              <a:rPr lang="tr-TR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Theory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»</a:t>
            </a: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 flipV="1">
            <a:off x="6553199" y="2814636"/>
            <a:ext cx="1320036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graphicFrame>
        <p:nvGraphicFramePr>
          <p:cNvPr id="9" name="Nesne 8"/>
          <p:cNvGraphicFramePr>
            <a:graphicFrameLocks noChangeAspect="1"/>
          </p:cNvGraphicFramePr>
          <p:nvPr>
            <p:extLst/>
          </p:nvPr>
        </p:nvGraphicFramePr>
        <p:xfrm>
          <a:off x="6096000" y="2355595"/>
          <a:ext cx="2362200" cy="22911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481" name="Visio" r:id="rId7" imgW="1267738" imgH="1225812" progId="Visio.Drawing.15">
                  <p:embed/>
                </p:oleObj>
              </mc:Choice>
              <mc:Fallback>
                <p:oleObj name="Visio" r:id="rId7" imgW="1267738" imgH="1225812" progId="Visio.Drawing.1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2355595"/>
                        <a:ext cx="2362200" cy="229115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023584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</a:rPr>
              <a:t>Percolation Theory</a:t>
            </a:r>
            <a:endParaRPr lang="en-US" dirty="0"/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304800" y="4419600"/>
            <a:ext cx="87630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latinLnBrk="1">
              <a:spcBef>
                <a:spcPct val="50000"/>
              </a:spcBef>
            </a:pPr>
            <a:r>
              <a:rPr kumimoji="1" lang="tr-TR" altLang="ko-KR" sz="2600" b="1" i="1" dirty="0" err="1" smtClean="0">
                <a:solidFill>
                  <a:srgbClr val="CC0000"/>
                </a:solidFill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p</a:t>
            </a:r>
            <a:r>
              <a:rPr kumimoji="1" lang="tr-TR" altLang="ko-KR" sz="2600" b="1" baseline="-25000" dirty="0" err="1" smtClean="0">
                <a:solidFill>
                  <a:srgbClr val="CC0000"/>
                </a:solidFill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T</a:t>
            </a:r>
            <a:r>
              <a:rPr kumimoji="1" lang="tr-TR" altLang="ko-KR" sz="2600" b="1" baseline="-25000" dirty="0" smtClean="0">
                <a:solidFill>
                  <a:srgbClr val="CC0000"/>
                </a:solidFill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-B</a:t>
            </a:r>
            <a:r>
              <a:rPr kumimoji="1" lang="en-US" altLang="ko-KR" sz="2000" b="1" dirty="0" smtClean="0">
                <a:solidFill>
                  <a:srgbClr val="660033"/>
                </a:solidFill>
                <a:ea typeface="Gulim" pitchFamily="34" charset="-127"/>
                <a:cs typeface="Times New Roman" pitchFamily="18" charset="0"/>
              </a:rPr>
              <a:t> </a:t>
            </a:r>
            <a:r>
              <a:rPr lang="en-US" altLang="ko-KR" sz="2000" dirty="0">
                <a:solidFill>
                  <a:srgbClr val="000099"/>
                </a:solidFill>
                <a:latin typeface="Arial" pitchFamily="34" charset="0"/>
                <a:ea typeface="Gulim" pitchFamily="34" charset="-127"/>
                <a:cs typeface="Arial" pitchFamily="34" charset="0"/>
              </a:rPr>
              <a:t>versus</a:t>
            </a:r>
            <a:r>
              <a:rPr kumimoji="1" lang="en-US" altLang="ko-KR" sz="2000" dirty="0">
                <a:solidFill>
                  <a:srgbClr val="FF0000"/>
                </a:solidFill>
                <a:ea typeface="Gulim" pitchFamily="34" charset="-127"/>
                <a:cs typeface="Times New Roman" pitchFamily="18" charset="0"/>
              </a:rPr>
              <a:t> </a:t>
            </a:r>
            <a:r>
              <a:rPr kumimoji="1" lang="en-US" altLang="ko-KR" sz="2600" b="1" i="1" dirty="0" smtClean="0">
                <a:solidFill>
                  <a:srgbClr val="CC0000"/>
                </a:solidFill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p</a:t>
            </a:r>
            <a:r>
              <a:rPr kumimoji="1" lang="en-US" altLang="ko-KR" sz="2400" dirty="0" smtClean="0">
                <a:solidFill>
                  <a:srgbClr val="FF0000"/>
                </a:solidFill>
                <a:ea typeface="Gulim" pitchFamily="34" charset="-127"/>
                <a:cs typeface="Times New Roman" pitchFamily="18" charset="0"/>
              </a:rPr>
              <a:t> </a:t>
            </a:r>
            <a:r>
              <a:rPr lang="en-US" altLang="ko-KR" sz="2000" dirty="0">
                <a:solidFill>
                  <a:srgbClr val="000099"/>
                </a:solidFill>
                <a:latin typeface="Arial" pitchFamily="34" charset="0"/>
                <a:ea typeface="Gulim" pitchFamily="34" charset="-127"/>
                <a:cs typeface="Arial" pitchFamily="34" charset="0"/>
              </a:rPr>
              <a:t>for</a:t>
            </a:r>
            <a:r>
              <a:rPr lang="en-US" altLang="ko-KR" sz="2000" dirty="0">
                <a:solidFill>
                  <a:srgbClr val="000099"/>
                </a:solidFill>
                <a:ea typeface="Gulim" pitchFamily="34" charset="-127"/>
                <a:cs typeface="Times New Roman" pitchFamily="18" charset="0"/>
              </a:rPr>
              <a:t> </a:t>
            </a:r>
            <a:r>
              <a:rPr lang="en-US" altLang="ko-KR" sz="2000" b="1" dirty="0">
                <a:solidFill>
                  <a:srgbClr val="000099"/>
                </a:solidFill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1×1, 2×2, 6×6, 24×24, 120×120</a:t>
            </a:r>
            <a:r>
              <a:rPr lang="en-US" altLang="ko-KR" sz="2000" dirty="0">
                <a:solidFill>
                  <a:srgbClr val="000099"/>
                </a:solidFill>
                <a:ea typeface="Gulim" pitchFamily="34" charset="-127"/>
                <a:cs typeface="Times New Roman" pitchFamily="18" charset="0"/>
              </a:rPr>
              <a:t>, </a:t>
            </a:r>
            <a:r>
              <a:rPr lang="en-US" altLang="ko-KR" sz="2000" dirty="0">
                <a:solidFill>
                  <a:srgbClr val="000099"/>
                </a:solidFill>
                <a:latin typeface="Arial" pitchFamily="34" charset="0"/>
                <a:ea typeface="Gulim" pitchFamily="34" charset="-127"/>
                <a:cs typeface="Arial" pitchFamily="34" charset="0"/>
              </a:rPr>
              <a:t>and  infinite size lattices</a:t>
            </a:r>
            <a:r>
              <a:rPr lang="en-US" altLang="ko-KR" sz="2000" dirty="0">
                <a:solidFill>
                  <a:srgbClr val="000099"/>
                </a:solidFill>
                <a:ea typeface="Gulim" pitchFamily="34" charset="-127"/>
                <a:cs typeface="Times New Roman" pitchFamily="18" charset="0"/>
              </a:rPr>
              <a:t>.</a:t>
            </a:r>
            <a:r>
              <a:rPr kumimoji="1" lang="en-US" altLang="ko-KR" sz="2000" dirty="0">
                <a:solidFill>
                  <a:srgbClr val="000099"/>
                </a:solidFill>
                <a:ea typeface="Gulim" pitchFamily="34" charset="-127"/>
                <a:cs typeface="Times New Roman" pitchFamily="18" charset="0"/>
              </a:rPr>
              <a:t> 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457200" y="4908550"/>
            <a:ext cx="8229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o"/>
            </a:pPr>
            <a:r>
              <a:rPr kumimoji="1" lang="en-US" altLang="ko-KR" sz="2300" dirty="0">
                <a:latin typeface="Arial" pitchFamily="34" charset="0"/>
                <a:ea typeface="Gulim" pitchFamily="34" charset="-127"/>
                <a:cs typeface="Arial" pitchFamily="34" charset="0"/>
              </a:rPr>
              <a:t>Each </a:t>
            </a:r>
            <a:r>
              <a:rPr kumimoji="1" lang="en-US" altLang="ko-KR" sz="2300" dirty="0" smtClean="0">
                <a:latin typeface="Arial" pitchFamily="34" charset="0"/>
                <a:ea typeface="Gulim" pitchFamily="34" charset="-127"/>
                <a:cs typeface="Arial" pitchFamily="34" charset="0"/>
              </a:rPr>
              <a:t>square</a:t>
            </a:r>
            <a:r>
              <a:rPr kumimoji="1" lang="tr-TR" altLang="ko-KR" sz="2300" dirty="0" smtClean="0">
                <a:latin typeface="Arial" pitchFamily="34" charset="0"/>
                <a:ea typeface="Gulim" pitchFamily="34" charset="-127"/>
                <a:cs typeface="Arial" pitchFamily="34" charset="0"/>
              </a:rPr>
              <a:t>, </a:t>
            </a:r>
            <a:r>
              <a:rPr kumimoji="1" lang="tr-TR" altLang="ko-KR" sz="2300" dirty="0" err="1" smtClean="0">
                <a:latin typeface="Arial" pitchFamily="34" charset="0"/>
                <a:ea typeface="Gulim" pitchFamily="34" charset="-127"/>
                <a:cs typeface="Arial" pitchFamily="34" charset="0"/>
              </a:rPr>
              <a:t>representing</a:t>
            </a:r>
            <a:r>
              <a:rPr kumimoji="1" lang="tr-TR" altLang="ko-KR" sz="2300" dirty="0" smtClean="0">
                <a:latin typeface="Arial" pitchFamily="34" charset="0"/>
                <a:ea typeface="Gulim" pitchFamily="34" charset="-127"/>
                <a:cs typeface="Arial" pitchFamily="34" charset="0"/>
              </a:rPr>
              <a:t> a </a:t>
            </a:r>
            <a:r>
              <a:rPr kumimoji="1" lang="tr-TR" altLang="ko-KR" sz="2300" dirty="0" err="1" smtClean="0">
                <a:latin typeface="Arial" pitchFamily="34" charset="0"/>
                <a:ea typeface="Gulim" pitchFamily="34" charset="-127"/>
                <a:cs typeface="Arial" pitchFamily="34" charset="0"/>
              </a:rPr>
              <a:t>four</a:t>
            </a:r>
            <a:r>
              <a:rPr kumimoji="1" lang="tr-TR" altLang="ko-KR" sz="2300" dirty="0" smtClean="0">
                <a:latin typeface="Arial" pitchFamily="34" charset="0"/>
                <a:ea typeface="Gulim" pitchFamily="34" charset="-127"/>
                <a:cs typeface="Arial" pitchFamily="34" charset="0"/>
              </a:rPr>
              <a:t>-terminal </a:t>
            </a:r>
            <a:r>
              <a:rPr kumimoji="1" lang="tr-TR" altLang="ko-KR" sz="2300" dirty="0" err="1" smtClean="0">
                <a:latin typeface="Arial" pitchFamily="34" charset="0"/>
                <a:ea typeface="Gulim" pitchFamily="34" charset="-127"/>
                <a:cs typeface="Arial" pitchFamily="34" charset="0"/>
              </a:rPr>
              <a:t>switch</a:t>
            </a:r>
            <a:r>
              <a:rPr kumimoji="1" lang="tr-TR" altLang="ko-KR" sz="2300" dirty="0" smtClean="0">
                <a:latin typeface="Arial" pitchFamily="34" charset="0"/>
                <a:ea typeface="Gulim" pitchFamily="34" charset="-127"/>
                <a:cs typeface="Arial" pitchFamily="34" charset="0"/>
              </a:rPr>
              <a:t>,</a:t>
            </a:r>
            <a:r>
              <a:rPr kumimoji="1" lang="en-US" altLang="ko-KR" sz="2300" dirty="0" smtClean="0">
                <a:latin typeface="Arial" pitchFamily="34" charset="0"/>
                <a:ea typeface="Gulim" pitchFamily="34" charset="-127"/>
                <a:cs typeface="Arial" pitchFamily="34" charset="0"/>
              </a:rPr>
              <a:t> </a:t>
            </a:r>
            <a:r>
              <a:rPr kumimoji="1" lang="en-US" altLang="ko-KR" sz="2300" dirty="0">
                <a:latin typeface="Arial" pitchFamily="34" charset="0"/>
                <a:ea typeface="Gulim" pitchFamily="34" charset="-127"/>
                <a:cs typeface="Arial" pitchFamily="34" charset="0"/>
              </a:rPr>
              <a:t>in the </a:t>
            </a:r>
            <a:r>
              <a:rPr kumimoji="1" lang="en-US" altLang="ko-KR" sz="2300" dirty="0" smtClean="0">
                <a:latin typeface="Arial" pitchFamily="34" charset="0"/>
                <a:ea typeface="Gulim" pitchFamily="34" charset="-127"/>
                <a:cs typeface="Arial" pitchFamily="34" charset="0"/>
              </a:rPr>
              <a:t>lattice</a:t>
            </a:r>
            <a:r>
              <a:rPr kumimoji="1" lang="tr-TR" altLang="ko-KR" sz="2300" dirty="0" smtClean="0">
                <a:latin typeface="Arial" pitchFamily="34" charset="0"/>
                <a:ea typeface="Gulim" pitchFamily="34" charset="-127"/>
                <a:cs typeface="Arial" pitchFamily="34" charset="0"/>
              </a:rPr>
              <a:t>/</a:t>
            </a:r>
            <a:r>
              <a:rPr kumimoji="1" lang="tr-TR" altLang="ko-KR" sz="2300" dirty="0" err="1" smtClean="0">
                <a:latin typeface="Arial" pitchFamily="34" charset="0"/>
                <a:ea typeface="Gulim" pitchFamily="34" charset="-127"/>
                <a:cs typeface="Arial" pitchFamily="34" charset="0"/>
              </a:rPr>
              <a:t>array</a:t>
            </a:r>
            <a:r>
              <a:rPr kumimoji="1" lang="en-US" altLang="ko-KR" sz="2300" dirty="0" smtClean="0">
                <a:latin typeface="Arial" pitchFamily="34" charset="0"/>
                <a:ea typeface="Gulim" pitchFamily="34" charset="-127"/>
                <a:cs typeface="Arial" pitchFamily="34" charset="0"/>
              </a:rPr>
              <a:t> </a:t>
            </a:r>
            <a:r>
              <a:rPr kumimoji="1" lang="en-US" altLang="ko-KR" sz="2300" dirty="0">
                <a:latin typeface="Arial" pitchFamily="34" charset="0"/>
                <a:ea typeface="Gulim" pitchFamily="34" charset="-127"/>
                <a:cs typeface="Arial" pitchFamily="34" charset="0"/>
              </a:rPr>
              <a:t>is colored black with independent probability</a:t>
            </a:r>
            <a:r>
              <a:rPr kumimoji="1" lang="en-US" altLang="ko-KR" sz="2400" dirty="0">
                <a:latin typeface="Arial" pitchFamily="34" charset="0"/>
                <a:ea typeface="Gulim" pitchFamily="34" charset="-127"/>
                <a:cs typeface="Arial" pitchFamily="34" charset="0"/>
              </a:rPr>
              <a:t> </a:t>
            </a:r>
            <a:r>
              <a:rPr kumimoji="1" lang="en-US" altLang="ko-KR" sz="2600" b="1" i="1" dirty="0" smtClean="0">
                <a:solidFill>
                  <a:srgbClr val="CC0000"/>
                </a:solidFill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p</a:t>
            </a:r>
            <a:r>
              <a:rPr kumimoji="1" lang="en-US" altLang="ko-KR" sz="2400" dirty="0" smtClean="0">
                <a:ea typeface="Gulim" pitchFamily="34" charset="-127"/>
              </a:rPr>
              <a:t>.</a:t>
            </a:r>
            <a:endParaRPr kumimoji="1" lang="en-US" altLang="ko-KR" sz="2400" b="1" dirty="0">
              <a:solidFill>
                <a:srgbClr val="FF0000"/>
              </a:solidFill>
              <a:ea typeface="Gulim" pitchFamily="34" charset="-127"/>
            </a:endParaRP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o"/>
            </a:pPr>
            <a:r>
              <a:rPr kumimoji="1" lang="en-US" altLang="ko-KR" sz="2600" b="1" i="1" dirty="0" smtClean="0">
                <a:solidFill>
                  <a:srgbClr val="CC0000"/>
                </a:solidFill>
                <a:latin typeface="Times New Roman" pitchFamily="18" charset="0"/>
                <a:ea typeface="Gulim" pitchFamily="34" charset="-127"/>
              </a:rPr>
              <a:t>p</a:t>
            </a:r>
            <a:r>
              <a:rPr kumimoji="1" lang="tr-TR" altLang="ko-KR" sz="2600" b="1" baseline="-25000" dirty="0" smtClean="0">
                <a:solidFill>
                  <a:srgbClr val="CC0000"/>
                </a:solidFill>
                <a:latin typeface="Times New Roman" pitchFamily="18" charset="0"/>
                <a:ea typeface="Gulim" pitchFamily="34" charset="-127"/>
              </a:rPr>
              <a:t>T-B</a:t>
            </a:r>
            <a:r>
              <a:rPr kumimoji="1" lang="en-US" altLang="ko-KR" sz="2400" dirty="0" smtClean="0">
                <a:ea typeface="Gulim" pitchFamily="34" charset="-127"/>
              </a:rPr>
              <a:t> </a:t>
            </a:r>
            <a:r>
              <a:rPr kumimoji="1" lang="en-US" altLang="ko-KR" sz="2300" dirty="0">
                <a:latin typeface="Arial" pitchFamily="34" charset="0"/>
                <a:ea typeface="Gulim" pitchFamily="34" charset="-127"/>
                <a:cs typeface="Arial" pitchFamily="34" charset="0"/>
              </a:rPr>
              <a:t>is the probability that a connected path exists between the top and bottom plates</a:t>
            </a:r>
            <a:r>
              <a:rPr kumimoji="1" lang="en-US" altLang="ko-KR" sz="2300" dirty="0">
                <a:ea typeface="Gulim" pitchFamily="34" charset="-127"/>
              </a:rPr>
              <a:t>.</a:t>
            </a:r>
          </a:p>
        </p:txBody>
      </p:sp>
      <p:graphicFrame>
        <p:nvGraphicFramePr>
          <p:cNvPr id="8" name="Object 11"/>
          <p:cNvGraphicFramePr>
            <a:graphicFrameLocks noChangeAspect="1"/>
          </p:cNvGraphicFramePr>
          <p:nvPr/>
        </p:nvGraphicFramePr>
        <p:xfrm>
          <a:off x="1295400" y="1555750"/>
          <a:ext cx="2686050" cy="281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2504" name="Visio" r:id="rId3" imgW="1957959" imgH="2054352" progId="Visio.Drawing.11">
                  <p:embed/>
                </p:oleObj>
              </mc:Choice>
              <mc:Fallback>
                <p:oleObj name="Visio" r:id="rId3" imgW="1957959" imgH="2054352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1555750"/>
                        <a:ext cx="2686050" cy="281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3"/>
          <p:cNvGraphicFramePr>
            <a:graphicFrameLocks noChangeAspect="1"/>
          </p:cNvGraphicFramePr>
          <p:nvPr>
            <p:extLst/>
          </p:nvPr>
        </p:nvGraphicFramePr>
        <p:xfrm>
          <a:off x="4572000" y="1524000"/>
          <a:ext cx="3200400" cy="307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2505" name="Visio" r:id="rId6" imgW="2656800" imgH="2596320" progId="Visio.Drawing.11">
                  <p:embed/>
                </p:oleObj>
              </mc:Choice>
              <mc:Fallback>
                <p:oleObj name="Visio" r:id="rId6" imgW="2656800" imgH="259632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524000"/>
                        <a:ext cx="3200400" cy="307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39398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</a:rPr>
              <a:t>Percolation Theory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457200" y="1752600"/>
            <a:ext cx="8382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Rich mathematical topic that forms the basis of explanations of physical phenomena such as diffusion and phase changes in materials.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209800" y="3048000"/>
            <a:ext cx="48006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2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Broadbent &amp; </a:t>
            </a:r>
            <a:r>
              <a:rPr lang="en-US" sz="22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Hammersley</a:t>
            </a:r>
            <a:r>
              <a:rPr lang="en-US" sz="22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(1957).</a:t>
            </a:r>
          </a:p>
        </p:txBody>
      </p:sp>
      <p:pic>
        <p:nvPicPr>
          <p:cNvPr id="6" name="Picture 10" descr="ANd9GcRrOrg-G6dTF32TUi0RYoG8kpQqU4XwwZSoBn_6LsgOtSf4Rj6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3571875"/>
            <a:ext cx="3962400" cy="292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53806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</a:rPr>
              <a:t>Percolation Theory</a:t>
            </a:r>
            <a:endParaRPr lang="en-US" dirty="0"/>
          </a:p>
        </p:txBody>
      </p:sp>
      <p:sp>
        <p:nvSpPr>
          <p:cNvPr id="4" name="Text Box 16"/>
          <p:cNvSpPr txBox="1">
            <a:spLocks noChangeArrowheads="1"/>
          </p:cNvSpPr>
          <p:nvPr/>
        </p:nvSpPr>
        <p:spPr bwMode="auto">
          <a:xfrm>
            <a:off x="5562600" y="3146425"/>
            <a:ext cx="2895600" cy="1311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Sharp non-linearity in global connectivity as a function of random local connectivity. </a:t>
            </a: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851025"/>
            <a:ext cx="4267200" cy="41687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792443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100"/>
                            </p:stCondLst>
                            <p:childTnLst>
                              <p:par>
                                <p:cTn id="11" presetID="23" presetClass="entr" presetSubtype="16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Margins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11"/>
          <p:cNvSpPr txBox="1">
            <a:spLocks noChangeArrowheads="1"/>
          </p:cNvSpPr>
          <p:nvPr/>
        </p:nvSpPr>
        <p:spPr bwMode="auto">
          <a:xfrm>
            <a:off x="4724400" y="2362200"/>
            <a:ext cx="43434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o"/>
            </a:pPr>
            <a:r>
              <a:rPr lang="en-US" sz="2400" b="1" dirty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One-margin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: Tolerable </a:t>
            </a:r>
            <a:r>
              <a:rPr lang="en-US" sz="2600" b="1" i="1" dirty="0">
                <a:solidFill>
                  <a:srgbClr val="CC0000"/>
                </a:solidFill>
                <a:latin typeface="Times New Roman" pitchFamily="18" charset="0"/>
              </a:rPr>
              <a:t>p</a:t>
            </a:r>
            <a:r>
              <a:rPr lang="en-US" sz="2600" b="1" baseline="-25000" dirty="0">
                <a:solidFill>
                  <a:srgbClr val="CC0000"/>
                </a:solidFill>
                <a:latin typeface="Times New Roman" pitchFamily="18" charset="0"/>
              </a:rPr>
              <a:t>1</a:t>
            </a:r>
            <a:r>
              <a:rPr lang="en-US" sz="2600" dirty="0">
                <a:latin typeface="Times New Roman" pitchFamily="18" charset="0"/>
              </a:rPr>
              <a:t>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ranges for which we interpret </a:t>
            </a:r>
            <a:r>
              <a:rPr lang="en-US" sz="2600" b="1" i="1" dirty="0">
                <a:solidFill>
                  <a:srgbClr val="CC0000"/>
                </a:solidFill>
                <a:latin typeface="Times New Roman" pitchFamily="18" charset="0"/>
              </a:rPr>
              <a:t>p</a:t>
            </a:r>
            <a:r>
              <a:rPr lang="en-US" sz="2600" b="1" baseline="-25000" dirty="0">
                <a:solidFill>
                  <a:srgbClr val="CC0000"/>
                </a:solidFill>
                <a:latin typeface="Times New Roman" pitchFamily="18" charset="0"/>
              </a:rPr>
              <a:t>2</a:t>
            </a:r>
            <a:r>
              <a:rPr lang="en-US" sz="2400" dirty="0"/>
              <a:t>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as logical one.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o"/>
            </a:pPr>
            <a:r>
              <a:rPr lang="en-US" sz="2400" b="1" dirty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Zero-margin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: Tolerable </a:t>
            </a:r>
            <a:r>
              <a:rPr lang="en-US" sz="2600" b="1" i="1" dirty="0">
                <a:solidFill>
                  <a:srgbClr val="CC0000"/>
                </a:solidFill>
                <a:latin typeface="Times New Roman" pitchFamily="18" charset="0"/>
              </a:rPr>
              <a:t>p</a:t>
            </a:r>
            <a:r>
              <a:rPr lang="en-US" sz="2600" b="1" baseline="-25000" dirty="0">
                <a:solidFill>
                  <a:srgbClr val="CC0000"/>
                </a:solidFill>
                <a:latin typeface="Times New Roman" pitchFamily="18" charset="0"/>
              </a:rPr>
              <a:t>1</a:t>
            </a:r>
            <a:r>
              <a:rPr lang="en-US" sz="2400" dirty="0"/>
              <a:t>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ranges for which we interpret </a:t>
            </a:r>
            <a:r>
              <a:rPr lang="en-US" sz="2600" b="1" i="1" dirty="0">
                <a:solidFill>
                  <a:srgbClr val="CC0000"/>
                </a:solidFill>
                <a:latin typeface="Times New Roman" pitchFamily="18" charset="0"/>
              </a:rPr>
              <a:t>p</a:t>
            </a:r>
            <a:r>
              <a:rPr lang="en-US" sz="2600" b="1" baseline="-25000" dirty="0">
                <a:solidFill>
                  <a:srgbClr val="CC0000"/>
                </a:solidFill>
                <a:latin typeface="Times New Roman" pitchFamily="18" charset="0"/>
              </a:rPr>
              <a:t>2</a:t>
            </a:r>
            <a:r>
              <a:rPr lang="en-US" sz="2400" dirty="0"/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as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logical zero.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609600" y="5911850"/>
            <a:ext cx="822960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600" dirty="0" smtClean="0">
                <a:latin typeface="Arial" pitchFamily="34" charset="0"/>
                <a:cs typeface="Arial" pitchFamily="34" charset="0"/>
              </a:rPr>
              <a:t>Margins correlate with the degree of deterministic phenomena.</a:t>
            </a:r>
            <a:endParaRPr lang="en-US" sz="26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/>
        </p:nvGraphicFramePr>
        <p:xfrm>
          <a:off x="457200" y="1676400"/>
          <a:ext cx="4343400" cy="421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3525" name="Visio" r:id="rId3" imgW="2643759" imgH="2562987" progId="Visio.Drawing.11">
                  <p:embed/>
                </p:oleObj>
              </mc:Choice>
              <mc:Fallback>
                <p:oleObj name="Visio" r:id="rId3" imgW="2643759" imgH="2562987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676400"/>
                        <a:ext cx="4343400" cy="421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D031B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95270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Suggested Readings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72440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Qian, W., &amp; Riedel, M. D. (2008, June). The synthesis of robust polynomial arithmetic with stochastic logic. In 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Design Automation Conference, 2008. DAC 2008. 45th ACM/IEEE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 (pp. 648-653). IEEE.</a:t>
            </a:r>
            <a:endParaRPr lang="tr-TR" sz="28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Alaghi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A., &amp; Hayes, J. P. (2013). Survey of stochastic computing. 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ACM Transactions on Embedded Computing Systems (TECS)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 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12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(2s), 92.</a:t>
            </a:r>
            <a:endParaRPr lang="tr-TR" sz="2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</a:pPr>
            <a:r>
              <a:rPr lang="tr-TR" sz="2400" dirty="0" err="1">
                <a:latin typeface="Arial" pitchFamily="34" charset="0"/>
                <a:cs typeface="Arial" pitchFamily="34" charset="0"/>
              </a:rPr>
              <a:t>Vahapoglu</a:t>
            </a:r>
            <a:r>
              <a:rPr lang="tr-TR" sz="2400" dirty="0">
                <a:latin typeface="Arial" pitchFamily="34" charset="0"/>
                <a:cs typeface="Arial" pitchFamily="34" charset="0"/>
              </a:rPr>
              <a:t>, E., &amp; </a:t>
            </a:r>
            <a:r>
              <a:rPr lang="tr-TR" sz="2400" dirty="0" err="1">
                <a:latin typeface="Arial" pitchFamily="34" charset="0"/>
                <a:cs typeface="Arial" pitchFamily="34" charset="0"/>
              </a:rPr>
              <a:t>Altun</a:t>
            </a:r>
            <a:r>
              <a:rPr lang="tr-TR" sz="2400" dirty="0">
                <a:latin typeface="Arial" pitchFamily="34" charset="0"/>
                <a:cs typeface="Arial" pitchFamily="34" charset="0"/>
              </a:rPr>
              <a:t>, M. (2016, </a:t>
            </a:r>
            <a:r>
              <a:rPr lang="tr-TR" sz="2400" dirty="0" err="1">
                <a:latin typeface="Arial" pitchFamily="34" charset="0"/>
                <a:cs typeface="Arial" pitchFamily="34" charset="0"/>
              </a:rPr>
              <a:t>July</a:t>
            </a:r>
            <a:r>
              <a:rPr lang="tr-TR" sz="2400" dirty="0">
                <a:latin typeface="Arial" pitchFamily="34" charset="0"/>
                <a:cs typeface="Arial" pitchFamily="34" charset="0"/>
              </a:rPr>
              <a:t>). </a:t>
            </a:r>
            <a:r>
              <a:rPr lang="tr-TR" sz="2400" dirty="0" err="1">
                <a:latin typeface="Arial" pitchFamily="34" charset="0"/>
                <a:cs typeface="Arial" pitchFamily="34" charset="0"/>
              </a:rPr>
              <a:t>Accurate</a:t>
            </a:r>
            <a:r>
              <a:rPr lang="tr-T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>
                <a:latin typeface="Arial" pitchFamily="34" charset="0"/>
                <a:cs typeface="Arial" pitchFamily="34" charset="0"/>
              </a:rPr>
              <a:t>Synthesis</a:t>
            </a:r>
            <a:r>
              <a:rPr lang="tr-TR" sz="2400" dirty="0">
                <a:latin typeface="Arial" pitchFamily="34" charset="0"/>
                <a:cs typeface="Arial" pitchFamily="34" charset="0"/>
              </a:rPr>
              <a:t> of </a:t>
            </a:r>
            <a:r>
              <a:rPr lang="tr-TR" sz="2400" dirty="0" err="1">
                <a:latin typeface="Arial" pitchFamily="34" charset="0"/>
                <a:cs typeface="Arial" pitchFamily="34" charset="0"/>
              </a:rPr>
              <a:t>Arithmetic</a:t>
            </a:r>
            <a:r>
              <a:rPr lang="tr-TR" sz="2400" dirty="0">
                <a:latin typeface="Arial" pitchFamily="34" charset="0"/>
                <a:cs typeface="Arial" pitchFamily="34" charset="0"/>
              </a:rPr>
              <a:t> Operations </a:t>
            </a:r>
            <a:r>
              <a:rPr lang="tr-TR" sz="2400" dirty="0" err="1">
                <a:latin typeface="Arial" pitchFamily="34" charset="0"/>
                <a:cs typeface="Arial" pitchFamily="34" charset="0"/>
              </a:rPr>
              <a:t>with</a:t>
            </a:r>
            <a:r>
              <a:rPr lang="tr-T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>
                <a:latin typeface="Arial" pitchFamily="34" charset="0"/>
                <a:cs typeface="Arial" pitchFamily="34" charset="0"/>
              </a:rPr>
              <a:t>Stochastic</a:t>
            </a:r>
            <a:r>
              <a:rPr lang="tr-T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dirty="0" err="1">
                <a:latin typeface="Arial" pitchFamily="34" charset="0"/>
                <a:cs typeface="Arial" pitchFamily="34" charset="0"/>
              </a:rPr>
              <a:t>Logic</a:t>
            </a:r>
            <a:r>
              <a:rPr lang="tr-TR" sz="2400" dirty="0">
                <a:latin typeface="Arial" pitchFamily="34" charset="0"/>
                <a:cs typeface="Arial" pitchFamily="34" charset="0"/>
              </a:rPr>
              <a:t>. </a:t>
            </a:r>
            <a:r>
              <a:rPr lang="tr-TR" sz="2400" dirty="0" err="1">
                <a:latin typeface="Arial" pitchFamily="34" charset="0"/>
                <a:cs typeface="Arial" pitchFamily="34" charset="0"/>
              </a:rPr>
              <a:t>In</a:t>
            </a:r>
            <a:r>
              <a:rPr lang="tr-TR" sz="2400" dirty="0">
                <a:latin typeface="Arial" pitchFamily="34" charset="0"/>
                <a:cs typeface="Arial" pitchFamily="34" charset="0"/>
              </a:rPr>
              <a:t> VLSI (ISVLSI), </a:t>
            </a:r>
            <a:r>
              <a:rPr lang="tr-TR" sz="2400" i="1" dirty="0">
                <a:latin typeface="Arial" pitchFamily="34" charset="0"/>
                <a:cs typeface="Arial" pitchFamily="34" charset="0"/>
              </a:rPr>
              <a:t>2016 IEEE </a:t>
            </a:r>
            <a:r>
              <a:rPr lang="tr-TR" sz="2400" i="1" dirty="0" err="1">
                <a:latin typeface="Arial" pitchFamily="34" charset="0"/>
                <a:cs typeface="Arial" pitchFamily="34" charset="0"/>
              </a:rPr>
              <a:t>Computer</a:t>
            </a:r>
            <a:r>
              <a:rPr lang="tr-TR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i="1" dirty="0" err="1">
                <a:latin typeface="Arial" pitchFamily="34" charset="0"/>
                <a:cs typeface="Arial" pitchFamily="34" charset="0"/>
              </a:rPr>
              <a:t>Society</a:t>
            </a:r>
            <a:r>
              <a:rPr lang="tr-TR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i="1" dirty="0" err="1">
                <a:latin typeface="Arial" pitchFamily="34" charset="0"/>
                <a:cs typeface="Arial" pitchFamily="34" charset="0"/>
              </a:rPr>
              <a:t>Annual</a:t>
            </a:r>
            <a:r>
              <a:rPr lang="tr-TR" sz="2400" i="1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2400" i="1" dirty="0" err="1">
                <a:latin typeface="Arial" pitchFamily="34" charset="0"/>
                <a:cs typeface="Arial" pitchFamily="34" charset="0"/>
              </a:rPr>
              <a:t>Symposium</a:t>
            </a:r>
            <a:r>
              <a:rPr lang="tr-TR" sz="2400" i="1" dirty="0">
                <a:latin typeface="Arial" pitchFamily="34" charset="0"/>
                <a:cs typeface="Arial" pitchFamily="34" charset="0"/>
              </a:rPr>
              <a:t> on</a:t>
            </a:r>
            <a:r>
              <a:rPr lang="tr-TR" sz="2400" dirty="0">
                <a:latin typeface="Arial" pitchFamily="34" charset="0"/>
                <a:cs typeface="Arial" pitchFamily="34" charset="0"/>
              </a:rPr>
              <a:t> (</a:t>
            </a:r>
            <a:r>
              <a:rPr lang="tr-TR" sz="2400" dirty="0" err="1">
                <a:latin typeface="Arial" pitchFamily="34" charset="0"/>
                <a:cs typeface="Arial" pitchFamily="34" charset="0"/>
              </a:rPr>
              <a:t>pp</a:t>
            </a:r>
            <a:r>
              <a:rPr lang="tr-TR" sz="2400" dirty="0">
                <a:latin typeface="Arial" pitchFamily="34" charset="0"/>
                <a:cs typeface="Arial" pitchFamily="34" charset="0"/>
              </a:rPr>
              <a:t>. 415-420). IEEE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2400" dirty="0">
                <a:latin typeface="Arial" pitchFamily="34" charset="0"/>
                <a:cs typeface="Arial" pitchFamily="34" charset="0"/>
              </a:rPr>
              <a:t>Wilhelm, D., &amp;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Bruck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J. (2008, July). Stochastic switching circuit synthesis. In 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Information Theory, 2008. ISIT 2008. IEEE International Symposium on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(pp. 1388-1392). IEEE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tr-TR" sz="1300" dirty="0">
              <a:latin typeface="Arial" pitchFamily="34" charset="0"/>
              <a:cs typeface="Arial" pitchFamily="34" charset="0"/>
            </a:endParaRPr>
          </a:p>
          <a:p>
            <a:r>
              <a:rPr lang="tr-TR" sz="2400" dirty="0" err="1">
                <a:latin typeface="Arial" pitchFamily="34" charset="0"/>
                <a:cs typeface="Arial" pitchFamily="34" charset="0"/>
              </a:rPr>
              <a:t>Article</a:t>
            </a:r>
            <a:r>
              <a:rPr lang="tr-TR" sz="2400" dirty="0">
                <a:latin typeface="Arial" pitchFamily="34" charset="0"/>
                <a:cs typeface="Arial" pitchFamily="34" charset="0"/>
              </a:rPr>
              <a:t> on </a:t>
            </a:r>
            <a:r>
              <a:rPr lang="tr-TR" sz="2400" dirty="0" err="1">
                <a:latin typeface="Arial" pitchFamily="34" charset="0"/>
                <a:cs typeface="Arial" pitchFamily="34" charset="0"/>
              </a:rPr>
              <a:t>probabilistic</a:t>
            </a:r>
            <a:r>
              <a:rPr lang="tr-TR" sz="2400" dirty="0">
                <a:latin typeface="Arial" pitchFamily="34" charset="0"/>
                <a:cs typeface="Arial" pitchFamily="34" charset="0"/>
              </a:rPr>
              <a:t> CMOS: </a:t>
            </a:r>
            <a:r>
              <a:rPr lang="tr-TR" sz="2400" dirty="0">
                <a:latin typeface="Arial" pitchFamily="34" charset="0"/>
                <a:cs typeface="Arial" pitchFamily="34" charset="0"/>
                <a:hlinkClick r:id="rId2"/>
              </a:rPr>
              <a:t>http://www2.technologyreview.com/news/409597/tr10-probabilistic-chips</a:t>
            </a:r>
            <a:r>
              <a:rPr lang="tr-TR" sz="2400" dirty="0" smtClean="0">
                <a:latin typeface="Arial" pitchFamily="34" charset="0"/>
                <a:cs typeface="Arial" pitchFamily="34" charset="0"/>
                <a:hlinkClick r:id="rId2"/>
              </a:rPr>
              <a:t>/</a:t>
            </a:r>
            <a:endParaRPr lang="tr-TR" sz="1300" dirty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Moore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E. F., &amp; Shannon, C. E. (1956). Reliable circuits using less reliable relays. 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Journal of the Franklin Institute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262(3), 191-208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tr-TR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827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Why</a:t>
            </a:r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Probabilistic Computing</a:t>
            </a:r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Strengths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Easier to implement arithmetic operations.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Works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efficiently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in encoding/decoding 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High degree of transient error tolerance.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Exploit randomness that is a fact in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nanoscale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Used in modeling probabilistic behavior of nanotechnologies.</a:t>
            </a:r>
          </a:p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Weaknesses 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Accuracy problems.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Long computational times.</a:t>
            </a:r>
          </a:p>
          <a:p>
            <a:pPr lvl="1"/>
            <a:endParaRPr lang="tr-TR" dirty="0" smtClean="0">
              <a:latin typeface="Arial" pitchFamily="34" charset="0"/>
              <a:cs typeface="Arial" pitchFamily="34" charset="0"/>
            </a:endParaRPr>
          </a:p>
          <a:p>
            <a:pPr lvl="1"/>
            <a:endParaRPr lang="tr-TR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Stochastic</a:t>
            </a:r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Computing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0" y="1676400"/>
            <a:ext cx="5715000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Stochastic computing</a:t>
            </a:r>
            <a:r>
              <a:rPr lang="tr-TR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(SC)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is a probability computing that depends on 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random bit streams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" name="Group 13"/>
          <p:cNvGrpSpPr>
            <a:grpSpLocks/>
          </p:cNvGrpSpPr>
          <p:nvPr/>
        </p:nvGrpSpPr>
        <p:grpSpPr bwMode="auto">
          <a:xfrm>
            <a:off x="1447337" y="3563937"/>
            <a:ext cx="2053368" cy="527050"/>
            <a:chOff x="3443493" y="2828652"/>
            <a:chExt cx="2055445" cy="525732"/>
          </a:xfrm>
        </p:grpSpPr>
        <p:cxnSp>
          <p:nvCxnSpPr>
            <p:cNvPr id="9" name="Straight Arrow Connector 8"/>
            <p:cNvCxnSpPr>
              <a:cxnSpLocks noChangeShapeType="1"/>
            </p:cNvCxnSpPr>
            <p:nvPr/>
          </p:nvCxnSpPr>
          <p:spPr bwMode="auto">
            <a:xfrm>
              <a:off x="3443493" y="3352800"/>
              <a:ext cx="1868788" cy="1584"/>
            </a:xfrm>
            <a:prstGeom prst="straightConnector1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 type="stealth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" name="TextBox 9"/>
            <p:cNvSpPr txBox="1">
              <a:spLocks noChangeArrowheads="1"/>
            </p:cNvSpPr>
            <p:nvPr/>
          </p:nvSpPr>
          <p:spPr bwMode="auto">
            <a:xfrm>
              <a:off x="3465558" y="2828652"/>
              <a:ext cx="2033380" cy="4605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2400" b="0" i="0" dirty="0" smtClean="0">
                  <a:solidFill>
                    <a:srgbClr val="000000"/>
                  </a:solidFill>
                </a:rPr>
                <a:t>0,1,0,1,1,0,</a:t>
              </a:r>
              <a:r>
                <a:rPr lang="tr-TR" sz="2400" b="0" i="0" dirty="0" smtClean="0">
                  <a:solidFill>
                    <a:srgbClr val="000000"/>
                  </a:solidFill>
                </a:rPr>
                <a:t>1,</a:t>
              </a:r>
              <a:r>
                <a:rPr lang="en-US" sz="2400" b="0" i="0" dirty="0" smtClean="0">
                  <a:solidFill>
                    <a:srgbClr val="000000"/>
                  </a:solidFill>
                </a:rPr>
                <a:t>0</a:t>
              </a:r>
              <a:endParaRPr lang="en-US" sz="1600" b="0" i="0" dirty="0">
                <a:solidFill>
                  <a:srgbClr val="000000"/>
                </a:solidFill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914400" y="2971800"/>
            <a:ext cx="3012428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tr-TR" sz="2800" dirty="0" err="1" smtClean="0">
                <a:solidFill>
                  <a:srgbClr val="006600"/>
                </a:solidFill>
              </a:rPr>
              <a:t>Random</a:t>
            </a:r>
            <a:r>
              <a:rPr lang="en-US" sz="2800" b="0" i="0" dirty="0" smtClean="0">
                <a:solidFill>
                  <a:srgbClr val="006600"/>
                </a:solidFill>
                <a:latin typeface="+mn-lt"/>
              </a:rPr>
              <a:t> </a:t>
            </a:r>
            <a:r>
              <a:rPr lang="en-US" sz="2800" b="0" i="0" dirty="0">
                <a:solidFill>
                  <a:srgbClr val="006600"/>
                </a:solidFill>
                <a:latin typeface="+mn-lt"/>
              </a:rPr>
              <a:t>Bit Streams</a:t>
            </a:r>
          </a:p>
        </p:txBody>
      </p:sp>
      <p:sp>
        <p:nvSpPr>
          <p:cNvPr id="13" name="Text Box 17"/>
          <p:cNvSpPr txBox="1">
            <a:spLocks noChangeArrowheads="1"/>
          </p:cNvSpPr>
          <p:nvPr/>
        </p:nvSpPr>
        <p:spPr bwMode="auto">
          <a:xfrm>
            <a:off x="1524000" y="4267200"/>
            <a:ext cx="20249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sz="2800" b="0" dirty="0" smtClean="0">
                <a:solidFill>
                  <a:srgbClr val="000000"/>
                </a:solidFill>
              </a:rPr>
              <a:t>P</a:t>
            </a:r>
            <a:r>
              <a:rPr lang="tr-TR" sz="2800" b="0" i="0" dirty="0" smtClean="0">
                <a:solidFill>
                  <a:srgbClr val="000000"/>
                </a:solidFill>
              </a:rPr>
              <a:t>(</a:t>
            </a:r>
            <a:r>
              <a:rPr lang="tr-TR" sz="2800" b="0" dirty="0" smtClean="0">
                <a:solidFill>
                  <a:srgbClr val="000000"/>
                </a:solidFill>
              </a:rPr>
              <a:t>x</a:t>
            </a:r>
            <a:r>
              <a:rPr lang="tr-TR" sz="2800" b="0" i="0" dirty="0" smtClean="0">
                <a:solidFill>
                  <a:srgbClr val="000000"/>
                </a:solidFill>
              </a:rPr>
              <a:t>=1)</a:t>
            </a:r>
            <a:r>
              <a:rPr lang="en-US" sz="2800" b="0" i="0" dirty="0" smtClean="0">
                <a:solidFill>
                  <a:srgbClr val="000000"/>
                </a:solidFill>
              </a:rPr>
              <a:t> </a:t>
            </a:r>
            <a:r>
              <a:rPr lang="en-US" sz="2800" b="0" i="0" dirty="0">
                <a:solidFill>
                  <a:srgbClr val="000000"/>
                </a:solidFill>
              </a:rPr>
              <a:t>= </a:t>
            </a:r>
            <a:r>
              <a:rPr lang="tr-TR" sz="2800" b="0" i="0" dirty="0" smtClean="0">
                <a:solidFill>
                  <a:srgbClr val="000000"/>
                </a:solidFill>
              </a:rPr>
              <a:t>4</a:t>
            </a:r>
            <a:r>
              <a:rPr lang="en-US" sz="2800" b="0" i="0" dirty="0" smtClean="0">
                <a:solidFill>
                  <a:srgbClr val="000000"/>
                </a:solidFill>
              </a:rPr>
              <a:t>/</a:t>
            </a:r>
            <a:r>
              <a:rPr lang="tr-TR" sz="2800" b="0" i="0" dirty="0" smtClean="0">
                <a:solidFill>
                  <a:srgbClr val="000000"/>
                </a:solidFill>
              </a:rPr>
              <a:t>8</a:t>
            </a:r>
            <a:endParaRPr lang="en-US" sz="2800" b="0" i="0" baseline="-25000" dirty="0">
              <a:solidFill>
                <a:srgbClr val="000000"/>
              </a:solidFill>
            </a:endParaRPr>
          </a:p>
        </p:txBody>
      </p:sp>
      <p:sp>
        <p:nvSpPr>
          <p:cNvPr id="14" name="Text Box 17"/>
          <p:cNvSpPr txBox="1">
            <a:spLocks noChangeArrowheads="1"/>
          </p:cNvSpPr>
          <p:nvPr/>
        </p:nvSpPr>
        <p:spPr bwMode="auto">
          <a:xfrm>
            <a:off x="3420150" y="3786187"/>
            <a:ext cx="3898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sz="3200" dirty="0" smtClean="0">
                <a:solidFill>
                  <a:srgbClr val="000000"/>
                </a:solidFill>
              </a:rPr>
              <a:t>x</a:t>
            </a:r>
            <a:endParaRPr lang="en-US" sz="3200" i="0" baseline="-25000" dirty="0">
              <a:solidFill>
                <a:srgbClr val="000000"/>
              </a:solidFill>
            </a:endParaRPr>
          </a:p>
        </p:txBody>
      </p:sp>
      <p:grpSp>
        <p:nvGrpSpPr>
          <p:cNvPr id="15" name="Group 13"/>
          <p:cNvGrpSpPr>
            <a:grpSpLocks/>
          </p:cNvGrpSpPr>
          <p:nvPr/>
        </p:nvGrpSpPr>
        <p:grpSpPr bwMode="auto">
          <a:xfrm>
            <a:off x="1447800" y="5257800"/>
            <a:ext cx="1976422" cy="527050"/>
            <a:chOff x="3443493" y="2828652"/>
            <a:chExt cx="1978421" cy="525732"/>
          </a:xfrm>
        </p:grpSpPr>
        <p:cxnSp>
          <p:nvCxnSpPr>
            <p:cNvPr id="16" name="Straight Arrow Connector 15"/>
            <p:cNvCxnSpPr>
              <a:cxnSpLocks noChangeShapeType="1"/>
            </p:cNvCxnSpPr>
            <p:nvPr/>
          </p:nvCxnSpPr>
          <p:spPr bwMode="auto">
            <a:xfrm>
              <a:off x="3443493" y="3352800"/>
              <a:ext cx="1868788" cy="1584"/>
            </a:xfrm>
            <a:prstGeom prst="straightConnector1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 type="stealth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7" name="TextBox 16"/>
            <p:cNvSpPr txBox="1">
              <a:spLocks noChangeArrowheads="1"/>
            </p:cNvSpPr>
            <p:nvPr/>
          </p:nvSpPr>
          <p:spPr bwMode="auto">
            <a:xfrm>
              <a:off x="3465557" y="2828652"/>
              <a:ext cx="1956357" cy="4605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 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sz="2400" b="0" i="0" dirty="0" smtClean="0">
                  <a:solidFill>
                    <a:srgbClr val="000000"/>
                  </a:solidFill>
                </a:rPr>
                <a:t>0,1,0,</a:t>
              </a:r>
              <a:r>
                <a:rPr lang="tr-TR" sz="2400" b="0" i="0" dirty="0" smtClean="0">
                  <a:solidFill>
                    <a:srgbClr val="000000"/>
                  </a:solidFill>
                </a:rPr>
                <a:t>0</a:t>
              </a:r>
              <a:r>
                <a:rPr lang="en-US" sz="2400" b="0" i="0" dirty="0" smtClean="0">
                  <a:solidFill>
                    <a:srgbClr val="000000"/>
                  </a:solidFill>
                </a:rPr>
                <a:t>,</a:t>
              </a:r>
              <a:r>
                <a:rPr lang="tr-TR" sz="2400" b="0" i="0" dirty="0" smtClean="0">
                  <a:solidFill>
                    <a:srgbClr val="000000"/>
                  </a:solidFill>
                </a:rPr>
                <a:t>0</a:t>
              </a:r>
              <a:r>
                <a:rPr lang="en-US" sz="2400" b="0" i="0" dirty="0" smtClean="0">
                  <a:solidFill>
                    <a:srgbClr val="000000"/>
                  </a:solidFill>
                </a:rPr>
                <a:t>,</a:t>
              </a:r>
              <a:r>
                <a:rPr lang="tr-TR" sz="2400" b="0" i="0" dirty="0" smtClean="0">
                  <a:solidFill>
                    <a:srgbClr val="000000"/>
                  </a:solidFill>
                </a:rPr>
                <a:t>1</a:t>
              </a:r>
              <a:r>
                <a:rPr lang="en-US" sz="2400" b="0" i="0" dirty="0" smtClean="0">
                  <a:solidFill>
                    <a:srgbClr val="000000"/>
                  </a:solidFill>
                </a:rPr>
                <a:t>,</a:t>
              </a:r>
              <a:r>
                <a:rPr lang="tr-TR" sz="2400" b="0" i="0" dirty="0" smtClean="0">
                  <a:solidFill>
                    <a:srgbClr val="000000"/>
                  </a:solidFill>
                </a:rPr>
                <a:t>0,</a:t>
              </a:r>
              <a:r>
                <a:rPr lang="en-US" sz="2400" b="0" i="0" dirty="0" smtClean="0">
                  <a:solidFill>
                    <a:srgbClr val="000000"/>
                  </a:solidFill>
                </a:rPr>
                <a:t>0</a:t>
              </a:r>
              <a:endParaRPr lang="en-US" sz="1600" b="0" i="0" dirty="0">
                <a:solidFill>
                  <a:srgbClr val="000000"/>
                </a:solidFill>
              </a:endParaRPr>
            </a:p>
          </p:txBody>
        </p:sp>
      </p:grpSp>
      <p:sp>
        <p:nvSpPr>
          <p:cNvPr id="19" name="Text Box 17"/>
          <p:cNvSpPr txBox="1">
            <a:spLocks noChangeArrowheads="1"/>
          </p:cNvSpPr>
          <p:nvPr/>
        </p:nvSpPr>
        <p:spPr bwMode="auto">
          <a:xfrm>
            <a:off x="1564538" y="6019800"/>
            <a:ext cx="20249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sz="2800" b="0" dirty="0" smtClean="0">
                <a:solidFill>
                  <a:srgbClr val="000000"/>
                </a:solidFill>
              </a:rPr>
              <a:t>P</a:t>
            </a:r>
            <a:r>
              <a:rPr lang="tr-TR" sz="2800" b="0" i="0" dirty="0" smtClean="0">
                <a:solidFill>
                  <a:srgbClr val="000000"/>
                </a:solidFill>
              </a:rPr>
              <a:t>(</a:t>
            </a:r>
            <a:r>
              <a:rPr lang="tr-TR" sz="2800" b="0" dirty="0" smtClean="0">
                <a:solidFill>
                  <a:srgbClr val="000000"/>
                </a:solidFill>
              </a:rPr>
              <a:t>y</a:t>
            </a:r>
            <a:r>
              <a:rPr lang="tr-TR" sz="2800" b="0" i="0" dirty="0" smtClean="0">
                <a:solidFill>
                  <a:srgbClr val="000000"/>
                </a:solidFill>
              </a:rPr>
              <a:t>=1)</a:t>
            </a:r>
            <a:r>
              <a:rPr lang="en-US" sz="2800" b="0" i="0" dirty="0" smtClean="0">
                <a:solidFill>
                  <a:srgbClr val="000000"/>
                </a:solidFill>
              </a:rPr>
              <a:t> </a:t>
            </a:r>
            <a:r>
              <a:rPr lang="en-US" sz="2800" b="0" i="0" dirty="0">
                <a:solidFill>
                  <a:srgbClr val="000000"/>
                </a:solidFill>
              </a:rPr>
              <a:t>= </a:t>
            </a:r>
            <a:r>
              <a:rPr lang="tr-TR" sz="2800" b="0" i="0" dirty="0" smtClean="0">
                <a:solidFill>
                  <a:srgbClr val="000000"/>
                </a:solidFill>
              </a:rPr>
              <a:t>2</a:t>
            </a:r>
            <a:r>
              <a:rPr lang="en-US" sz="2800" b="0" i="0" dirty="0" smtClean="0">
                <a:solidFill>
                  <a:srgbClr val="000000"/>
                </a:solidFill>
              </a:rPr>
              <a:t>/</a:t>
            </a:r>
            <a:r>
              <a:rPr lang="tr-TR" sz="2800" b="0" i="0" dirty="0" smtClean="0">
                <a:solidFill>
                  <a:srgbClr val="000000"/>
                </a:solidFill>
              </a:rPr>
              <a:t>8</a:t>
            </a:r>
            <a:endParaRPr lang="en-US" sz="2800" b="0" i="0" baseline="-25000" dirty="0">
              <a:solidFill>
                <a:srgbClr val="000000"/>
              </a:solidFill>
            </a:endParaRPr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auto">
          <a:xfrm>
            <a:off x="3443054" y="5480050"/>
            <a:ext cx="36740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tr-TR" sz="3200" dirty="0" smtClean="0">
                <a:solidFill>
                  <a:srgbClr val="000000"/>
                </a:solidFill>
              </a:rPr>
              <a:t>y</a:t>
            </a:r>
            <a:endParaRPr lang="en-US" sz="3200" i="0" baseline="-25000" dirty="0">
              <a:solidFill>
                <a:srgbClr val="0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099538" y="2971800"/>
            <a:ext cx="3206262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0" i="0" dirty="0">
                <a:solidFill>
                  <a:srgbClr val="006600"/>
                </a:solidFill>
                <a:latin typeface="+mn-lt"/>
              </a:rPr>
              <a:t>Stochastic </a:t>
            </a:r>
            <a:r>
              <a:rPr lang="tr-TR" sz="2800" b="0" i="0" dirty="0" err="1" smtClean="0">
                <a:solidFill>
                  <a:srgbClr val="006600"/>
                </a:solidFill>
                <a:latin typeface="+mn-lt"/>
              </a:rPr>
              <a:t>Computing</a:t>
            </a:r>
            <a:endParaRPr lang="en-US" sz="2800" b="0" i="0" dirty="0">
              <a:solidFill>
                <a:srgbClr val="006600"/>
              </a:solidFill>
              <a:latin typeface="+mn-lt"/>
            </a:endParaRPr>
          </a:p>
        </p:txBody>
      </p:sp>
      <p:sp>
        <p:nvSpPr>
          <p:cNvPr id="22733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27330" name="Object 2"/>
          <p:cNvGraphicFramePr>
            <a:graphicFrameLocks noChangeAspect="1"/>
          </p:cNvGraphicFramePr>
          <p:nvPr/>
        </p:nvGraphicFramePr>
        <p:xfrm>
          <a:off x="5441121" y="3962400"/>
          <a:ext cx="2788479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449" name="Visio" r:id="rId3" imgW="957210" imgH="655129" progId="Visio.Drawing.11">
                  <p:embed/>
                </p:oleObj>
              </mc:Choice>
              <mc:Fallback>
                <p:oleObj name="Visio" r:id="rId3" imgW="957210" imgH="655129" progId="Visio.Drawing.11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1121" y="3962400"/>
                        <a:ext cx="2788479" cy="1905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 Box 17"/>
          <p:cNvSpPr txBox="1">
            <a:spLocks noChangeArrowheads="1"/>
          </p:cNvSpPr>
          <p:nvPr/>
        </p:nvSpPr>
        <p:spPr bwMode="auto">
          <a:xfrm>
            <a:off x="4414530" y="4215825"/>
            <a:ext cx="114807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tr-TR" sz="3200" dirty="0" smtClean="0">
                <a:solidFill>
                  <a:srgbClr val="000000"/>
                </a:solidFill>
              </a:rPr>
              <a:t>x=</a:t>
            </a:r>
            <a:r>
              <a:rPr lang="tr-TR" sz="3200" b="0" i="0" dirty="0" smtClean="0">
                <a:solidFill>
                  <a:srgbClr val="000000"/>
                </a:solidFill>
              </a:rPr>
              <a:t>4/8</a:t>
            </a:r>
            <a:endParaRPr lang="en-US" sz="3200" b="0" i="0" baseline="-25000" dirty="0">
              <a:solidFill>
                <a:srgbClr val="000000"/>
              </a:solidFill>
            </a:endParaRPr>
          </a:p>
        </p:txBody>
      </p:sp>
      <p:sp>
        <p:nvSpPr>
          <p:cNvPr id="25" name="Text Box 17"/>
          <p:cNvSpPr txBox="1">
            <a:spLocks noChangeArrowheads="1"/>
          </p:cNvSpPr>
          <p:nvPr/>
        </p:nvSpPr>
        <p:spPr bwMode="auto">
          <a:xfrm>
            <a:off x="4436971" y="4876800"/>
            <a:ext cx="112562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tr-TR" sz="3200" dirty="0" smtClean="0">
                <a:solidFill>
                  <a:srgbClr val="000000"/>
                </a:solidFill>
              </a:rPr>
              <a:t>y=</a:t>
            </a:r>
            <a:r>
              <a:rPr lang="tr-TR" sz="3200" b="0" i="0" dirty="0" smtClean="0">
                <a:solidFill>
                  <a:srgbClr val="000000"/>
                </a:solidFill>
              </a:rPr>
              <a:t>2/8</a:t>
            </a:r>
            <a:endParaRPr lang="en-US" sz="3200" b="0" i="0" baseline="-25000" dirty="0">
              <a:solidFill>
                <a:srgbClr val="000000"/>
              </a:solidFill>
            </a:endParaRPr>
          </a:p>
        </p:txBody>
      </p:sp>
      <p:sp>
        <p:nvSpPr>
          <p:cNvPr id="26" name="Text Box 17"/>
          <p:cNvSpPr txBox="1">
            <a:spLocks noChangeArrowheads="1"/>
          </p:cNvSpPr>
          <p:nvPr/>
        </p:nvSpPr>
        <p:spPr bwMode="auto">
          <a:xfrm>
            <a:off x="8229600" y="4572000"/>
            <a:ext cx="34496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tr-TR" sz="3200" dirty="0" smtClean="0">
                <a:solidFill>
                  <a:srgbClr val="000000"/>
                </a:solidFill>
              </a:rPr>
              <a:t>z</a:t>
            </a:r>
            <a:endParaRPr lang="en-US" sz="3200" i="0" baseline="-25000" dirty="0">
              <a:solidFill>
                <a:srgbClr val="000000"/>
              </a:solidFill>
            </a:endParaRPr>
          </a:p>
        </p:txBody>
      </p:sp>
      <p:graphicFrame>
        <p:nvGraphicFramePr>
          <p:cNvPr id="55311" name="Object 15"/>
          <p:cNvGraphicFramePr>
            <a:graphicFrameLocks noChangeAspect="1"/>
          </p:cNvGraphicFramePr>
          <p:nvPr/>
        </p:nvGraphicFramePr>
        <p:xfrm>
          <a:off x="8610600" y="4572000"/>
          <a:ext cx="381000" cy="6720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450" name="Visio" r:id="rId5" imgW="120777" imgH="212217" progId="Visio.Drawing.11">
                  <p:embed/>
                </p:oleObj>
              </mc:Choice>
              <mc:Fallback>
                <p:oleObj name="Visio" r:id="rId5" imgW="120777" imgH="212217" progId="Visio.Drawing.11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10600" y="4572000"/>
                        <a:ext cx="381000" cy="67204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6164667" y="4520625"/>
            <a:ext cx="10743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b="1" dirty="0" smtClean="0">
                <a:latin typeface="Arial" pitchFamily="34" charset="0"/>
                <a:cs typeface="Arial" pitchFamily="34" charset="0"/>
              </a:rPr>
              <a:t>AND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7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27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7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/>
      <p:bldP spid="21" grpId="0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Random</a:t>
            </a:r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Bit </a:t>
            </a:r>
            <a:r>
              <a:rPr lang="tr-T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Streams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4111752" cy="35052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tr-TR" sz="1800" b="1" dirty="0" err="1" smtClean="0">
                <a:latin typeface="Arial" pitchFamily="34" charset="0"/>
                <a:cs typeface="Arial" pitchFamily="34" charset="0"/>
              </a:rPr>
              <a:t>Randomly</a:t>
            </a:r>
            <a:r>
              <a:rPr lang="tr-TR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b="1" dirty="0" err="1" smtClean="0">
                <a:latin typeface="Arial" pitchFamily="34" charset="0"/>
                <a:cs typeface="Arial" pitchFamily="34" charset="0"/>
              </a:rPr>
              <a:t>assigning</a:t>
            </a:r>
            <a:r>
              <a:rPr lang="tr-TR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b="1" dirty="0" err="1" smtClean="0">
                <a:latin typeface="Arial" pitchFamily="34" charset="0"/>
                <a:cs typeface="Arial" pitchFamily="34" charset="0"/>
              </a:rPr>
              <a:t>each</a:t>
            </a:r>
            <a:r>
              <a:rPr lang="tr-TR" sz="1800" b="1" dirty="0" smtClean="0">
                <a:latin typeface="Arial" pitchFamily="34" charset="0"/>
                <a:cs typeface="Arial" pitchFamily="34" charset="0"/>
              </a:rPr>
              <a:t> bit </a:t>
            </a:r>
            <a:r>
              <a:rPr lang="tr-TR" sz="1800" b="1" dirty="0" err="1" smtClean="0">
                <a:latin typeface="Arial" pitchFamily="34" charset="0"/>
                <a:cs typeface="Arial" pitchFamily="34" charset="0"/>
              </a:rPr>
              <a:t>value</a:t>
            </a:r>
            <a:endParaRPr lang="tr-TR" sz="18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tr-TR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CONVENTIONAL</a:t>
            </a:r>
            <a:endParaRPr lang="en-US" sz="1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tr-TR" sz="1800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tr-TR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stream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probability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b="1" i="1" dirty="0">
                <a:latin typeface="Arial" pitchFamily="34" charset="0"/>
                <a:cs typeface="Arial" pitchFamily="34" charset="0"/>
              </a:rPr>
              <a:t>p</a:t>
            </a:r>
            <a:r>
              <a:rPr lang="tr-TR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represents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probability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having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1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for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each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bit</a:t>
            </a:r>
            <a:endParaRPr lang="en-US" sz="1800" dirty="0">
              <a:latin typeface="Arial" pitchFamily="34" charset="0"/>
              <a:cs typeface="Arial" pitchFamily="34" charset="0"/>
            </a:endParaRPr>
          </a:p>
          <a:p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stream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has a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binomial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distribution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in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terms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number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of 1s</a:t>
            </a:r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Less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accurate</a:t>
            </a:r>
            <a:endParaRPr lang="tr-TR" sz="1800" dirty="0" smtClean="0">
              <a:latin typeface="Arial" pitchFamily="34" charset="0"/>
              <a:cs typeface="Arial" pitchFamily="34" charset="0"/>
            </a:endParaRPr>
          </a:p>
          <a:p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Perfectly</a:t>
            </a:r>
            <a:r>
              <a:rPr lang="tr-TR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sz="1800" dirty="0" err="1" smtClean="0">
                <a:latin typeface="Arial" pitchFamily="34" charset="0"/>
                <a:cs typeface="Arial" pitchFamily="34" charset="0"/>
              </a:rPr>
              <a:t>random</a:t>
            </a:r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pPr marL="365760" lvl="1" indent="0"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365760" lvl="1" indent="0">
              <a:buNone/>
            </a:pPr>
            <a:endParaRPr lang="tr-TR" sz="2400" dirty="0" smtClean="0">
              <a:latin typeface="Arial" pitchFamily="34" charset="0"/>
              <a:cs typeface="Arial" pitchFamily="34" charset="0"/>
            </a:endParaRPr>
          </a:p>
          <a:p>
            <a:pPr lvl="1"/>
            <a:endParaRPr lang="en-US" sz="2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727448" y="1600200"/>
            <a:ext cx="4111752" cy="3124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algn="ctr">
              <a:buNone/>
            </a:pPr>
            <a:r>
              <a:rPr lang="tr-TR" b="1" dirty="0" err="1" smtClean="0">
                <a:latin typeface="Arial" pitchFamily="34" charset="0"/>
                <a:cs typeface="Arial" pitchFamily="34" charset="0"/>
              </a:rPr>
              <a:t>Randomly</a:t>
            </a:r>
            <a:r>
              <a:rPr lang="tr-TR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b="1" dirty="0" err="1" smtClean="0">
                <a:latin typeface="Arial" pitchFamily="34" charset="0"/>
                <a:cs typeface="Arial" pitchFamily="34" charset="0"/>
              </a:rPr>
              <a:t>shuffling</a:t>
            </a:r>
            <a:r>
              <a:rPr lang="tr-TR" b="1" dirty="0" smtClean="0">
                <a:latin typeface="Arial" pitchFamily="34" charset="0"/>
                <a:cs typeface="Arial" pitchFamily="34" charset="0"/>
              </a:rPr>
              <a:t> a bit </a:t>
            </a:r>
            <a:r>
              <a:rPr lang="tr-TR" b="1" dirty="0" err="1" smtClean="0">
                <a:latin typeface="Arial" pitchFamily="34" charset="0"/>
                <a:cs typeface="Arial" pitchFamily="34" charset="0"/>
              </a:rPr>
              <a:t>stream</a:t>
            </a:r>
            <a:endParaRPr lang="tr-TR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en-US" b="1" dirty="0">
              <a:latin typeface="Arial" pitchFamily="34" charset="0"/>
              <a:cs typeface="Arial" pitchFamily="34" charset="0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lang="tr-TR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stream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probability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b="1" i="1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represents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(total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number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of 1s)/(total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number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bits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)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lang="tr-TR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stream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has a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deterministic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behaviour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in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terms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number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of 1s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lang="tr-TR" dirty="0" err="1" smtClean="0">
                <a:latin typeface="Arial" pitchFamily="34" charset="0"/>
                <a:cs typeface="Arial" pitchFamily="34" charset="0"/>
              </a:rPr>
              <a:t>More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tr-TR" dirty="0" err="1" smtClean="0">
                <a:latin typeface="Arial" pitchFamily="34" charset="0"/>
                <a:cs typeface="Arial" pitchFamily="34" charset="0"/>
              </a:rPr>
              <a:t>accurate</a:t>
            </a:r>
            <a:endParaRPr lang="tr-TR" dirty="0" smtClean="0">
              <a:latin typeface="Arial" pitchFamily="34" charset="0"/>
              <a:cs typeface="Arial" pitchFamily="34" charset="0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endParaRPr lang="tr-TR" sz="2400" dirty="0" smtClean="0">
              <a:latin typeface="Arial" pitchFamily="34" charset="0"/>
              <a:cs typeface="Arial" pitchFamily="34" charset="0"/>
            </a:endParaRPr>
          </a:p>
          <a:p>
            <a:pPr marL="7772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endParaRPr lang="tr-TR" sz="2400" dirty="0" smtClean="0">
              <a:latin typeface="Arial" pitchFamily="34" charset="0"/>
              <a:cs typeface="Arial" pitchFamily="34" charset="0"/>
            </a:endParaRPr>
          </a:p>
          <a:p>
            <a:pPr marL="7772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endParaRPr lang="tr-TR" sz="2400" dirty="0" smtClean="0">
              <a:latin typeface="Arial" pitchFamily="34" charset="0"/>
              <a:cs typeface="Arial" pitchFamily="34" charset="0"/>
            </a:endParaRPr>
          </a:p>
          <a:p>
            <a:pPr marL="7772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7772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endParaRPr kumimoji="0" lang="tr-TR" sz="24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7772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TextBox 10"/>
          <p:cNvSpPr txBox="1"/>
          <p:nvPr/>
        </p:nvSpPr>
        <p:spPr>
          <a:xfrm>
            <a:off x="1371600" y="5286345"/>
            <a:ext cx="6400800" cy="400110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 longer </a:t>
            </a:r>
            <a:r>
              <a:rPr lang="tr-TR" sz="2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tr-TR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streams</a:t>
            </a:r>
            <a:r>
              <a:rPr lang="tr-TR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tr-TR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closer</a:t>
            </a:r>
            <a:r>
              <a:rPr lang="tr-TR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these</a:t>
            </a:r>
            <a:r>
              <a:rPr lang="tr-TR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methods</a:t>
            </a:r>
            <a:r>
              <a:rPr lang="tr-TR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1571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Stochastic</a:t>
            </a:r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Computing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9600" y="1676400"/>
            <a:ext cx="8077200" cy="4800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>
            <a:normAutofit/>
          </a:bodyPr>
          <a:lstStyle/>
          <a:p>
            <a:pPr marL="320040" marR="0" lvl="0" indent="-320040" algn="ctr" defTabSz="914400" rtl="0" eaLnBrk="1" fontAlgn="auto" latinLnBrk="0" hangingPunct="1">
              <a:spcBef>
                <a:spcPct val="20000"/>
              </a:spcBef>
              <a:spcAft>
                <a:spcPct val="20000"/>
              </a:spcAft>
              <a:buClr>
                <a:schemeClr val="accent2"/>
              </a:buClr>
              <a:buSzPct val="60000"/>
              <a:tabLst/>
              <a:defRPr/>
            </a:pPr>
            <a:r>
              <a:rPr lang="tr-TR" sz="28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Stochastic</a:t>
            </a:r>
            <a:r>
              <a:rPr lang="tr-TR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8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circuit</a:t>
            </a:r>
            <a:endParaRPr lang="en-US" sz="2800" b="1" noProof="0" dirty="0" smtClean="0">
              <a:latin typeface="Arial" pitchFamily="34" charset="0"/>
              <a:cs typeface="Arial" pitchFamily="34" charset="0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tabLst/>
              <a:defRPr/>
            </a:pPr>
            <a:endParaRPr kumimoji="0" lang="en-US" sz="2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528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528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468723" y="4950023"/>
            <a:ext cx="11512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Probabilistic</a:t>
            </a:r>
            <a:endParaRPr lang="en-US" sz="1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5294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5297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828800" y="4950023"/>
            <a:ext cx="11512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Probabilistic</a:t>
            </a:r>
            <a:endParaRPr lang="en-US" sz="1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113794" y="4950023"/>
            <a:ext cx="12202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Deterministic</a:t>
            </a:r>
            <a:endParaRPr lang="en-US" sz="1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949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9499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19498" name="Object 10"/>
          <p:cNvGraphicFramePr>
            <a:graphicFrameLocks noChangeAspect="1"/>
          </p:cNvGraphicFramePr>
          <p:nvPr/>
        </p:nvGraphicFramePr>
        <p:xfrm>
          <a:off x="1681091" y="2590800"/>
          <a:ext cx="6150070" cy="221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679" name="Visio" r:id="rId3" imgW="5304608" imgH="1910320" progId="Visio.Drawing.11">
                  <p:embed/>
                </p:oleObj>
              </mc:Choice>
              <mc:Fallback>
                <p:oleObj name="Visio" r:id="rId3" imgW="5304608" imgH="1910320" progId="Visio.Drawing.11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1091" y="2590800"/>
                        <a:ext cx="6150070" cy="2219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Rectangle 26"/>
          <p:cNvSpPr/>
          <p:nvPr/>
        </p:nvSpPr>
        <p:spPr>
          <a:xfrm>
            <a:off x="1752600" y="2971800"/>
            <a:ext cx="228600" cy="16764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6375042" y="2971800"/>
            <a:ext cx="228600" cy="16764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9501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19500" name="Object 12"/>
          <p:cNvGraphicFramePr>
            <a:graphicFrameLocks noChangeAspect="1"/>
          </p:cNvGraphicFramePr>
          <p:nvPr/>
        </p:nvGraphicFramePr>
        <p:xfrm>
          <a:off x="1066800" y="2883795"/>
          <a:ext cx="533400" cy="186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680" name="Visio" r:id="rId5" imgW="441623" imgH="1538082" progId="Visio.Drawing.11">
                  <p:embed/>
                </p:oleObj>
              </mc:Choice>
              <mc:Fallback>
                <p:oleObj name="Visio" r:id="rId5" imgW="441623" imgH="1538082" progId="Visio.Drawing.11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2883795"/>
                        <a:ext cx="533400" cy="186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9504" name="Object 16"/>
          <p:cNvGraphicFramePr>
            <a:graphicFrameLocks noChangeAspect="1"/>
          </p:cNvGraphicFramePr>
          <p:nvPr/>
        </p:nvGraphicFramePr>
        <p:xfrm>
          <a:off x="7848600" y="2895600"/>
          <a:ext cx="533400" cy="186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681" name="Visio" r:id="rId7" imgW="441623" imgH="1538082" progId="Visio.Drawing.11">
                  <p:embed/>
                </p:oleObj>
              </mc:Choice>
              <mc:Fallback>
                <p:oleObj name="Visio" r:id="rId7" imgW="441623" imgH="1538082" progId="Visio.Drawing.11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8600" y="2895600"/>
                        <a:ext cx="533400" cy="186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TextBox 39"/>
          <p:cNvSpPr txBox="1"/>
          <p:nvPr/>
        </p:nvSpPr>
        <p:spPr>
          <a:xfrm>
            <a:off x="1828800" y="5562600"/>
            <a:ext cx="5965095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tr-TR" sz="2400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tr-TR" sz="24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=2/6, </a:t>
            </a:r>
            <a:r>
              <a:rPr lang="tr-TR" sz="2400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tr-TR" sz="2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=2/6, </a:t>
            </a:r>
            <a:r>
              <a:rPr lang="tr-TR" sz="2400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tr-TR" sz="24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=2/6, </a:t>
            </a:r>
            <a:r>
              <a:rPr lang="tr-TR" sz="2400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tr-TR" sz="2400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=1/6, </a:t>
            </a:r>
            <a:r>
              <a:rPr lang="tr-TR" sz="2400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tr-TR" sz="2400" baseline="-250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=5/6, </a:t>
            </a:r>
            <a:r>
              <a:rPr lang="tr-TR" sz="2400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tr-TR" sz="2400" baseline="-25000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=2/6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19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9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9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  <p:bldP spid="18" grpId="0" autoUpdateAnimBg="0"/>
      <p:bldP spid="19" grpId="0" autoUpdateAnimBg="0"/>
      <p:bldP spid="20" grpId="0" autoUpdateAnimBg="0"/>
      <p:bldP spid="27" grpId="0" animBg="1"/>
      <p:bldP spid="28" grpId="0" animBg="1"/>
      <p:bldP spid="4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58"/>
          <p:cNvSpPr/>
          <p:nvPr/>
        </p:nvSpPr>
        <p:spPr>
          <a:xfrm>
            <a:off x="381000" y="5460231"/>
            <a:ext cx="5334000" cy="1219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381000" y="4241031"/>
            <a:ext cx="5334000" cy="1219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381000" y="3021831"/>
            <a:ext cx="5334000" cy="1219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Accuracy of S</a:t>
            </a:r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733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27330" name="Object 2"/>
          <p:cNvGraphicFramePr>
            <a:graphicFrameLocks noChangeAspect="1"/>
          </p:cNvGraphicFramePr>
          <p:nvPr/>
        </p:nvGraphicFramePr>
        <p:xfrm>
          <a:off x="3459921" y="1371600"/>
          <a:ext cx="2788479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462" name="Visio" r:id="rId3" imgW="957210" imgH="655129" progId="Visio.Drawing.11">
                  <p:embed/>
                </p:oleObj>
              </mc:Choice>
              <mc:Fallback>
                <p:oleObj name="Visio" r:id="rId3" imgW="957210" imgH="655129" progId="Visio.Drawing.11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9921" y="1371600"/>
                        <a:ext cx="2788479" cy="1905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 Box 17"/>
          <p:cNvSpPr txBox="1">
            <a:spLocks noChangeArrowheads="1"/>
          </p:cNvSpPr>
          <p:nvPr/>
        </p:nvSpPr>
        <p:spPr bwMode="auto">
          <a:xfrm>
            <a:off x="2433330" y="1600200"/>
            <a:ext cx="114807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tr-TR" sz="3200" dirty="0" smtClean="0">
                <a:solidFill>
                  <a:srgbClr val="000000"/>
                </a:solidFill>
              </a:rPr>
              <a:t>x=</a:t>
            </a:r>
            <a:r>
              <a:rPr lang="tr-TR" sz="3200" b="0" i="0" dirty="0" smtClean="0">
                <a:solidFill>
                  <a:srgbClr val="000000"/>
                </a:solidFill>
              </a:rPr>
              <a:t>4/8</a:t>
            </a:r>
            <a:endParaRPr lang="en-US" sz="3200" b="0" i="0" baseline="-25000" dirty="0">
              <a:solidFill>
                <a:srgbClr val="000000"/>
              </a:solidFill>
            </a:endParaRPr>
          </a:p>
        </p:txBody>
      </p:sp>
      <p:sp>
        <p:nvSpPr>
          <p:cNvPr id="25" name="Text Box 17"/>
          <p:cNvSpPr txBox="1">
            <a:spLocks noChangeArrowheads="1"/>
          </p:cNvSpPr>
          <p:nvPr/>
        </p:nvSpPr>
        <p:spPr bwMode="auto">
          <a:xfrm>
            <a:off x="2455771" y="2261175"/>
            <a:ext cx="112562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tr-TR" sz="3200" dirty="0" smtClean="0">
                <a:solidFill>
                  <a:srgbClr val="000000"/>
                </a:solidFill>
              </a:rPr>
              <a:t>y=</a:t>
            </a:r>
            <a:r>
              <a:rPr lang="tr-TR" sz="3200" b="0" i="0" dirty="0" smtClean="0">
                <a:solidFill>
                  <a:srgbClr val="000000"/>
                </a:solidFill>
              </a:rPr>
              <a:t>2/8</a:t>
            </a:r>
            <a:endParaRPr lang="en-US" sz="3200" b="0" i="0" baseline="-25000" dirty="0">
              <a:solidFill>
                <a:srgbClr val="000000"/>
              </a:solidFill>
            </a:endParaRPr>
          </a:p>
        </p:txBody>
      </p:sp>
      <p:sp>
        <p:nvSpPr>
          <p:cNvPr id="26" name="Text Box 17"/>
          <p:cNvSpPr txBox="1">
            <a:spLocks noChangeArrowheads="1"/>
          </p:cNvSpPr>
          <p:nvPr/>
        </p:nvSpPr>
        <p:spPr bwMode="auto">
          <a:xfrm>
            <a:off x="6248400" y="1905000"/>
            <a:ext cx="34496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tr-TR" sz="3200" dirty="0" smtClean="0">
                <a:solidFill>
                  <a:srgbClr val="000000"/>
                </a:solidFill>
              </a:rPr>
              <a:t>z</a:t>
            </a:r>
            <a:endParaRPr lang="en-US" sz="3200" i="0" baseline="-25000" dirty="0">
              <a:solidFill>
                <a:srgbClr val="000000"/>
              </a:solidFill>
            </a:endParaRPr>
          </a:p>
        </p:txBody>
      </p:sp>
      <p:graphicFrame>
        <p:nvGraphicFramePr>
          <p:cNvPr id="55311" name="Object 15"/>
          <p:cNvGraphicFramePr>
            <a:graphicFrameLocks noChangeAspect="1"/>
          </p:cNvGraphicFramePr>
          <p:nvPr/>
        </p:nvGraphicFramePr>
        <p:xfrm>
          <a:off x="6629400" y="1905000"/>
          <a:ext cx="381000" cy="6720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463" name="Visio" r:id="rId5" imgW="120777" imgH="212217" progId="Visio.Drawing.11">
                  <p:embed/>
                </p:oleObj>
              </mc:Choice>
              <mc:Fallback>
                <p:oleObj name="Visio" r:id="rId5" imgW="120777" imgH="212217" progId="Visio.Drawing.11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1905000"/>
                        <a:ext cx="381000" cy="67204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4262130" y="1905000"/>
            <a:ext cx="10743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b="1" dirty="0" smtClean="0">
                <a:latin typeface="Arial" pitchFamily="34" charset="0"/>
                <a:cs typeface="Arial" pitchFamily="34" charset="0"/>
              </a:rPr>
              <a:t>AND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18468" name="Object 4"/>
          <p:cNvGraphicFramePr>
            <a:graphicFrameLocks noChangeAspect="1"/>
          </p:cNvGraphicFramePr>
          <p:nvPr/>
        </p:nvGraphicFramePr>
        <p:xfrm>
          <a:off x="2362200" y="2971800"/>
          <a:ext cx="2118614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464" name="Visio" r:id="rId7" imgW="957210" imgH="655129" progId="Visio.Drawing.11">
                  <p:embed/>
                </p:oleObj>
              </mc:Choice>
              <mc:Fallback>
                <p:oleObj name="Visio" r:id="rId7" imgW="957210" imgH="655129" progId="Visio.Drawing.11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2971800"/>
                        <a:ext cx="2118614" cy="144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466598" y="3621156"/>
            <a:ext cx="195438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400" b="0" i="0" dirty="0" smtClean="0">
                <a:solidFill>
                  <a:srgbClr val="000000"/>
                </a:solidFill>
              </a:rPr>
              <a:t>0,1,0,</a:t>
            </a:r>
            <a:r>
              <a:rPr lang="tr-TR" sz="2400" b="0" i="0" dirty="0" smtClean="0">
                <a:solidFill>
                  <a:srgbClr val="000000"/>
                </a:solidFill>
              </a:rPr>
              <a:t>0</a:t>
            </a:r>
            <a:r>
              <a:rPr lang="en-US" sz="2400" b="0" i="0" dirty="0" smtClean="0">
                <a:solidFill>
                  <a:srgbClr val="000000"/>
                </a:solidFill>
              </a:rPr>
              <a:t>,</a:t>
            </a:r>
            <a:r>
              <a:rPr lang="tr-TR" sz="2400" b="0" i="0" dirty="0" smtClean="0">
                <a:solidFill>
                  <a:srgbClr val="000000"/>
                </a:solidFill>
              </a:rPr>
              <a:t>0</a:t>
            </a:r>
            <a:r>
              <a:rPr lang="en-US" sz="2400" b="0" i="0" dirty="0" smtClean="0">
                <a:solidFill>
                  <a:srgbClr val="000000"/>
                </a:solidFill>
              </a:rPr>
              <a:t>,</a:t>
            </a:r>
            <a:r>
              <a:rPr lang="tr-TR" sz="2400" b="0" i="0" dirty="0" smtClean="0">
                <a:solidFill>
                  <a:srgbClr val="000000"/>
                </a:solidFill>
              </a:rPr>
              <a:t>1</a:t>
            </a:r>
            <a:r>
              <a:rPr lang="en-US" sz="2400" b="0" i="0" dirty="0" smtClean="0">
                <a:solidFill>
                  <a:srgbClr val="000000"/>
                </a:solidFill>
              </a:rPr>
              <a:t>,</a:t>
            </a:r>
            <a:r>
              <a:rPr lang="tr-TR" sz="2400" b="0" i="0" dirty="0" smtClean="0">
                <a:solidFill>
                  <a:srgbClr val="000000"/>
                </a:solidFill>
              </a:rPr>
              <a:t>0,</a:t>
            </a:r>
            <a:r>
              <a:rPr lang="en-US" sz="2400" b="0" i="0" dirty="0" smtClean="0">
                <a:solidFill>
                  <a:srgbClr val="000000"/>
                </a:solidFill>
              </a:rPr>
              <a:t>0</a:t>
            </a:r>
            <a:endParaRPr lang="en-US" sz="1600" b="0" i="0" dirty="0">
              <a:solidFill>
                <a:srgbClr val="000000"/>
              </a:solidFill>
            </a:endParaRP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466598" y="3163956"/>
            <a:ext cx="20313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400" b="0" i="0" dirty="0" smtClean="0">
                <a:solidFill>
                  <a:srgbClr val="000000"/>
                </a:solidFill>
              </a:rPr>
              <a:t>0,1,0,1,1,0,</a:t>
            </a:r>
            <a:r>
              <a:rPr lang="tr-TR" sz="2400" b="0" i="0" dirty="0" smtClean="0">
                <a:solidFill>
                  <a:srgbClr val="000000"/>
                </a:solidFill>
              </a:rPr>
              <a:t>1,</a:t>
            </a:r>
            <a:r>
              <a:rPr lang="en-US" sz="2400" b="0" i="0" dirty="0" smtClean="0">
                <a:solidFill>
                  <a:srgbClr val="000000"/>
                </a:solidFill>
              </a:rPr>
              <a:t>0</a:t>
            </a:r>
            <a:endParaRPr lang="en-US" sz="1600" b="0" i="0" dirty="0">
              <a:solidFill>
                <a:srgbClr val="000000"/>
              </a:solidFill>
            </a:endParaRPr>
          </a:p>
        </p:txBody>
      </p:sp>
      <p:graphicFrame>
        <p:nvGraphicFramePr>
          <p:cNvPr id="33" name="Object 4"/>
          <p:cNvGraphicFramePr>
            <a:graphicFrameLocks noChangeAspect="1"/>
          </p:cNvGraphicFramePr>
          <p:nvPr/>
        </p:nvGraphicFramePr>
        <p:xfrm>
          <a:off x="2362200" y="4164831"/>
          <a:ext cx="2118614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465" name="Visio" r:id="rId8" imgW="957210" imgH="655129" progId="Visio.Drawing.11">
                  <p:embed/>
                </p:oleObj>
              </mc:Choice>
              <mc:Fallback>
                <p:oleObj name="Visio" r:id="rId8" imgW="957210" imgH="655129" progId="Visio.Drawing.11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4164831"/>
                        <a:ext cx="2118614" cy="144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466598" y="4814187"/>
            <a:ext cx="19543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400" b="0" i="0" dirty="0" smtClean="0">
                <a:solidFill>
                  <a:srgbClr val="000000"/>
                </a:solidFill>
              </a:rPr>
              <a:t>0,1,0,</a:t>
            </a:r>
            <a:r>
              <a:rPr lang="tr-TR" sz="2400" b="0" i="0" dirty="0" smtClean="0">
                <a:solidFill>
                  <a:srgbClr val="000000"/>
                </a:solidFill>
              </a:rPr>
              <a:t>0</a:t>
            </a:r>
            <a:r>
              <a:rPr lang="en-US" sz="2400" b="0" i="0" dirty="0" smtClean="0">
                <a:solidFill>
                  <a:srgbClr val="000000"/>
                </a:solidFill>
              </a:rPr>
              <a:t>,1,0,</a:t>
            </a:r>
            <a:r>
              <a:rPr lang="tr-TR" sz="2400" b="0" i="0" dirty="0" smtClean="0">
                <a:solidFill>
                  <a:srgbClr val="000000"/>
                </a:solidFill>
              </a:rPr>
              <a:t>0,</a:t>
            </a:r>
            <a:r>
              <a:rPr lang="en-US" sz="2400" b="0" i="0" dirty="0" smtClean="0">
                <a:solidFill>
                  <a:srgbClr val="000000"/>
                </a:solidFill>
              </a:rPr>
              <a:t>0</a:t>
            </a:r>
            <a:endParaRPr lang="en-US" sz="1600" b="0" i="0" dirty="0">
              <a:solidFill>
                <a:srgbClr val="000000"/>
              </a:solidFill>
            </a:endParaRP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466598" y="4356987"/>
            <a:ext cx="20313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400" b="0" i="0" dirty="0" smtClean="0">
                <a:solidFill>
                  <a:srgbClr val="000000"/>
                </a:solidFill>
              </a:rPr>
              <a:t>0,1,0,1,1,0,</a:t>
            </a:r>
            <a:r>
              <a:rPr lang="tr-TR" sz="2400" b="0" i="0" dirty="0" smtClean="0">
                <a:solidFill>
                  <a:srgbClr val="000000"/>
                </a:solidFill>
              </a:rPr>
              <a:t>1,</a:t>
            </a:r>
            <a:r>
              <a:rPr lang="en-US" sz="2400" b="0" i="0" dirty="0" smtClean="0">
                <a:solidFill>
                  <a:srgbClr val="000000"/>
                </a:solidFill>
              </a:rPr>
              <a:t>0</a:t>
            </a:r>
            <a:endParaRPr lang="en-US" sz="1600" b="0" i="0" dirty="0">
              <a:solidFill>
                <a:srgbClr val="000000"/>
              </a:solidFill>
            </a:endParaRPr>
          </a:p>
        </p:txBody>
      </p:sp>
      <p:sp>
        <p:nvSpPr>
          <p:cNvPr id="39" name="Text Box 17"/>
          <p:cNvSpPr txBox="1">
            <a:spLocks noChangeArrowheads="1"/>
          </p:cNvSpPr>
          <p:nvPr/>
        </p:nvSpPr>
        <p:spPr bwMode="auto">
          <a:xfrm>
            <a:off x="4535613" y="3301425"/>
            <a:ext cx="11031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tr-TR" sz="3200" dirty="0" smtClean="0">
                <a:solidFill>
                  <a:srgbClr val="000000"/>
                </a:solidFill>
              </a:rPr>
              <a:t>z=</a:t>
            </a:r>
            <a:r>
              <a:rPr lang="tr-TR" sz="3200" b="0" i="0" dirty="0" smtClean="0">
                <a:solidFill>
                  <a:srgbClr val="000000"/>
                </a:solidFill>
              </a:rPr>
              <a:t>1/8</a:t>
            </a:r>
            <a:endParaRPr lang="en-US" sz="3200" b="0" i="0" baseline="-25000" dirty="0">
              <a:solidFill>
                <a:srgbClr val="000000"/>
              </a:solidFill>
            </a:endParaRPr>
          </a:p>
        </p:txBody>
      </p:sp>
      <p:sp>
        <p:nvSpPr>
          <p:cNvPr id="40" name="Text Box 17"/>
          <p:cNvSpPr txBox="1">
            <a:spLocks noChangeArrowheads="1"/>
          </p:cNvSpPr>
          <p:nvPr/>
        </p:nvSpPr>
        <p:spPr bwMode="auto">
          <a:xfrm>
            <a:off x="4495800" y="4545831"/>
            <a:ext cx="11031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tr-TR" sz="3200" dirty="0" smtClean="0">
                <a:solidFill>
                  <a:srgbClr val="000000"/>
                </a:solidFill>
              </a:rPr>
              <a:t>z=</a:t>
            </a:r>
            <a:r>
              <a:rPr lang="tr-TR" sz="3200" b="0" i="0" dirty="0" smtClean="0">
                <a:solidFill>
                  <a:srgbClr val="000000"/>
                </a:solidFill>
              </a:rPr>
              <a:t>2/8</a:t>
            </a:r>
            <a:endParaRPr lang="en-US" sz="3200" b="0" i="0" baseline="-25000" dirty="0">
              <a:solidFill>
                <a:srgbClr val="000000"/>
              </a:solidFill>
            </a:endParaRPr>
          </a:p>
        </p:txBody>
      </p:sp>
      <p:graphicFrame>
        <p:nvGraphicFramePr>
          <p:cNvPr id="49" name="Object 4"/>
          <p:cNvGraphicFramePr>
            <a:graphicFrameLocks noChangeAspect="1"/>
          </p:cNvGraphicFramePr>
          <p:nvPr/>
        </p:nvGraphicFramePr>
        <p:xfrm>
          <a:off x="2362200" y="5384031"/>
          <a:ext cx="2118614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466" name="Visio" r:id="rId9" imgW="957210" imgH="655129" progId="Visio.Drawing.11">
                  <p:embed/>
                </p:oleObj>
              </mc:Choice>
              <mc:Fallback>
                <p:oleObj name="Visio" r:id="rId9" imgW="957210" imgH="655129" progId="Visio.Drawing.11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5384031"/>
                        <a:ext cx="2118614" cy="144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TextBox 49"/>
          <p:cNvSpPr txBox="1">
            <a:spLocks noChangeArrowheads="1"/>
          </p:cNvSpPr>
          <p:nvPr/>
        </p:nvSpPr>
        <p:spPr bwMode="auto">
          <a:xfrm>
            <a:off x="457200" y="6033387"/>
            <a:ext cx="195438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tr-TR" sz="2400" b="0" i="0" dirty="0" smtClean="0">
                <a:solidFill>
                  <a:srgbClr val="000000"/>
                </a:solidFill>
              </a:rPr>
              <a:t>1</a:t>
            </a:r>
            <a:r>
              <a:rPr lang="en-US" sz="2400" b="0" i="0" dirty="0" smtClean="0">
                <a:solidFill>
                  <a:srgbClr val="000000"/>
                </a:solidFill>
              </a:rPr>
              <a:t>,</a:t>
            </a:r>
            <a:r>
              <a:rPr lang="tr-TR" sz="2400" b="0" i="0" dirty="0" smtClean="0">
                <a:solidFill>
                  <a:srgbClr val="000000"/>
                </a:solidFill>
              </a:rPr>
              <a:t>0</a:t>
            </a:r>
            <a:r>
              <a:rPr lang="en-US" sz="2400" b="0" i="0" dirty="0" smtClean="0">
                <a:solidFill>
                  <a:srgbClr val="000000"/>
                </a:solidFill>
              </a:rPr>
              <a:t>,0,</a:t>
            </a:r>
            <a:r>
              <a:rPr lang="tr-TR" sz="2400" b="0" i="0" dirty="0" smtClean="0">
                <a:solidFill>
                  <a:srgbClr val="000000"/>
                </a:solidFill>
              </a:rPr>
              <a:t>0</a:t>
            </a:r>
            <a:r>
              <a:rPr lang="en-US" sz="2400" b="0" i="0" dirty="0" smtClean="0">
                <a:solidFill>
                  <a:srgbClr val="000000"/>
                </a:solidFill>
              </a:rPr>
              <a:t>,</a:t>
            </a:r>
            <a:r>
              <a:rPr lang="tr-TR" sz="2400" b="0" i="0" dirty="0" smtClean="0">
                <a:solidFill>
                  <a:srgbClr val="000000"/>
                </a:solidFill>
              </a:rPr>
              <a:t>0</a:t>
            </a:r>
            <a:r>
              <a:rPr lang="en-US" sz="2400" b="0" i="0" dirty="0" smtClean="0">
                <a:solidFill>
                  <a:srgbClr val="000000"/>
                </a:solidFill>
              </a:rPr>
              <a:t>,</a:t>
            </a:r>
            <a:r>
              <a:rPr lang="tr-TR" sz="2400" b="0" i="0" dirty="0" smtClean="0">
                <a:solidFill>
                  <a:srgbClr val="000000"/>
                </a:solidFill>
              </a:rPr>
              <a:t>1</a:t>
            </a:r>
            <a:r>
              <a:rPr lang="en-US" sz="2400" b="0" i="0" dirty="0" smtClean="0">
                <a:solidFill>
                  <a:srgbClr val="000000"/>
                </a:solidFill>
              </a:rPr>
              <a:t>,</a:t>
            </a:r>
            <a:r>
              <a:rPr lang="tr-TR" sz="2400" b="0" i="0" dirty="0" smtClean="0">
                <a:solidFill>
                  <a:srgbClr val="000000"/>
                </a:solidFill>
              </a:rPr>
              <a:t>0,</a:t>
            </a:r>
            <a:r>
              <a:rPr lang="en-US" sz="2400" b="0" i="0" dirty="0" smtClean="0">
                <a:solidFill>
                  <a:srgbClr val="000000"/>
                </a:solidFill>
              </a:rPr>
              <a:t>0</a:t>
            </a:r>
            <a:endParaRPr lang="en-US" sz="1600" b="0" i="0" dirty="0">
              <a:solidFill>
                <a:srgbClr val="000000"/>
              </a:solidFill>
            </a:endParaRPr>
          </a:p>
        </p:txBody>
      </p:sp>
      <p:sp>
        <p:nvSpPr>
          <p:cNvPr id="51" name="TextBox 50"/>
          <p:cNvSpPr txBox="1">
            <a:spLocks noChangeArrowheads="1"/>
          </p:cNvSpPr>
          <p:nvPr/>
        </p:nvSpPr>
        <p:spPr bwMode="auto">
          <a:xfrm>
            <a:off x="457200" y="5576187"/>
            <a:ext cx="20313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400" b="0" i="0" dirty="0" smtClean="0">
                <a:solidFill>
                  <a:srgbClr val="000000"/>
                </a:solidFill>
              </a:rPr>
              <a:t>0,1,0,1,1,0,</a:t>
            </a:r>
            <a:r>
              <a:rPr lang="tr-TR" sz="2400" b="0" i="0" dirty="0" smtClean="0">
                <a:solidFill>
                  <a:srgbClr val="000000"/>
                </a:solidFill>
              </a:rPr>
              <a:t>1,</a:t>
            </a:r>
            <a:r>
              <a:rPr lang="en-US" sz="2400" b="0" i="0" dirty="0" smtClean="0">
                <a:solidFill>
                  <a:srgbClr val="000000"/>
                </a:solidFill>
              </a:rPr>
              <a:t>0</a:t>
            </a:r>
            <a:endParaRPr lang="en-US" sz="1600" b="0" i="0" dirty="0">
              <a:solidFill>
                <a:srgbClr val="000000"/>
              </a:solidFill>
            </a:endParaRPr>
          </a:p>
        </p:txBody>
      </p:sp>
      <p:sp>
        <p:nvSpPr>
          <p:cNvPr id="52" name="Text Box 17"/>
          <p:cNvSpPr txBox="1">
            <a:spLocks noChangeArrowheads="1"/>
          </p:cNvSpPr>
          <p:nvPr/>
        </p:nvSpPr>
        <p:spPr bwMode="auto">
          <a:xfrm>
            <a:off x="4486402" y="5765031"/>
            <a:ext cx="11031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tr-TR" sz="3200" dirty="0" smtClean="0">
                <a:solidFill>
                  <a:srgbClr val="000000"/>
                </a:solidFill>
              </a:rPr>
              <a:t>z=</a:t>
            </a:r>
            <a:r>
              <a:rPr lang="tr-TR" sz="3200" b="0" i="0" dirty="0" smtClean="0">
                <a:solidFill>
                  <a:srgbClr val="000000"/>
                </a:solidFill>
              </a:rPr>
              <a:t>0/8</a:t>
            </a:r>
            <a:endParaRPr lang="en-US" sz="3200" b="0" i="0" baseline="-25000" dirty="0">
              <a:solidFill>
                <a:srgbClr val="000000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096000" y="3962400"/>
            <a:ext cx="2514600" cy="1077218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32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Which</a:t>
            </a:r>
            <a:r>
              <a:rPr lang="tr-TR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32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one</a:t>
            </a:r>
            <a:r>
              <a:rPr lang="tr-TR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is </a:t>
            </a:r>
            <a:r>
              <a:rPr lang="tr-TR" sz="32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right</a:t>
            </a:r>
            <a:r>
              <a:rPr lang="tr-TR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7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7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7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53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53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5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58" grpId="0" animBg="1"/>
      <p:bldP spid="53" grpId="0" animBg="1"/>
      <p:bldP spid="24" grpId="0"/>
      <p:bldP spid="25" grpId="0"/>
      <p:bldP spid="26" grpId="0"/>
      <p:bldP spid="28" grpId="0"/>
      <p:bldP spid="27" grpId="0"/>
      <p:bldP spid="29" grpId="0"/>
      <p:bldP spid="34" grpId="0"/>
      <p:bldP spid="35" grpId="0"/>
      <p:bldP spid="39" grpId="0"/>
      <p:bldP spid="40" grpId="0"/>
      <p:bldP spid="50" grpId="0"/>
      <p:bldP spid="51" grpId="0"/>
      <p:bldP spid="52" grpId="0"/>
      <p:bldP spid="6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/>
          <p:cNvSpPr/>
          <p:nvPr/>
        </p:nvSpPr>
        <p:spPr>
          <a:xfrm>
            <a:off x="1447800" y="3098031"/>
            <a:ext cx="6248400" cy="1219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Accuracy of S</a:t>
            </a:r>
            <a:r>
              <a:rPr lang="tr-T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7331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27330" name="Object 2"/>
          <p:cNvGraphicFramePr>
            <a:graphicFrameLocks noChangeAspect="1"/>
          </p:cNvGraphicFramePr>
          <p:nvPr/>
        </p:nvGraphicFramePr>
        <p:xfrm>
          <a:off x="3078921" y="1371600"/>
          <a:ext cx="2788479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3468" name="Visio" r:id="rId3" imgW="957210" imgH="655129" progId="Visio.Drawing.11">
                  <p:embed/>
                </p:oleObj>
              </mc:Choice>
              <mc:Fallback>
                <p:oleObj name="Visio" r:id="rId3" imgW="957210" imgH="655129" progId="Visio.Drawing.11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8921" y="1371600"/>
                        <a:ext cx="2788479" cy="1905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 Box 17"/>
          <p:cNvSpPr txBox="1">
            <a:spLocks noChangeArrowheads="1"/>
          </p:cNvSpPr>
          <p:nvPr/>
        </p:nvSpPr>
        <p:spPr bwMode="auto">
          <a:xfrm>
            <a:off x="2057401" y="1600200"/>
            <a:ext cx="114807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tr-TR" sz="3200" dirty="0" smtClean="0">
                <a:solidFill>
                  <a:srgbClr val="000000"/>
                </a:solidFill>
              </a:rPr>
              <a:t>x=</a:t>
            </a:r>
            <a:r>
              <a:rPr lang="tr-TR" sz="3200" b="0" i="0" dirty="0" smtClean="0">
                <a:solidFill>
                  <a:srgbClr val="000000"/>
                </a:solidFill>
              </a:rPr>
              <a:t>4/8</a:t>
            </a:r>
            <a:endParaRPr lang="en-US" sz="3200" b="0" i="0" baseline="-25000" dirty="0">
              <a:solidFill>
                <a:srgbClr val="000000"/>
              </a:solidFill>
            </a:endParaRPr>
          </a:p>
        </p:txBody>
      </p:sp>
      <p:sp>
        <p:nvSpPr>
          <p:cNvPr id="25" name="Text Box 17"/>
          <p:cNvSpPr txBox="1">
            <a:spLocks noChangeArrowheads="1"/>
          </p:cNvSpPr>
          <p:nvPr/>
        </p:nvSpPr>
        <p:spPr bwMode="auto">
          <a:xfrm>
            <a:off x="2057400" y="2261175"/>
            <a:ext cx="114807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sz="3200" dirty="0" smtClean="0">
                <a:solidFill>
                  <a:srgbClr val="000000"/>
                </a:solidFill>
              </a:rPr>
              <a:t>x</a:t>
            </a:r>
            <a:r>
              <a:rPr lang="tr-TR" sz="3200" dirty="0" smtClean="0">
                <a:solidFill>
                  <a:srgbClr val="000000"/>
                </a:solidFill>
              </a:rPr>
              <a:t>=</a:t>
            </a:r>
            <a:r>
              <a:rPr lang="en-US" sz="3200" b="0" i="0" dirty="0" smtClean="0">
                <a:solidFill>
                  <a:srgbClr val="000000"/>
                </a:solidFill>
              </a:rPr>
              <a:t>4</a:t>
            </a:r>
            <a:r>
              <a:rPr lang="tr-TR" sz="3200" b="0" i="0" dirty="0" smtClean="0">
                <a:solidFill>
                  <a:srgbClr val="000000"/>
                </a:solidFill>
              </a:rPr>
              <a:t>/8</a:t>
            </a:r>
            <a:endParaRPr lang="en-US" sz="3200" b="0" i="0" baseline="-25000" dirty="0">
              <a:solidFill>
                <a:srgbClr val="000000"/>
              </a:solidFill>
            </a:endParaRPr>
          </a:p>
        </p:txBody>
      </p:sp>
      <p:sp>
        <p:nvSpPr>
          <p:cNvPr id="26" name="Text Box 17"/>
          <p:cNvSpPr txBox="1">
            <a:spLocks noChangeArrowheads="1"/>
          </p:cNvSpPr>
          <p:nvPr/>
        </p:nvSpPr>
        <p:spPr bwMode="auto">
          <a:xfrm>
            <a:off x="5872471" y="1905000"/>
            <a:ext cx="34496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tr-TR" sz="3200" dirty="0" smtClean="0">
                <a:solidFill>
                  <a:srgbClr val="000000"/>
                </a:solidFill>
              </a:rPr>
              <a:t>z</a:t>
            </a:r>
            <a:endParaRPr lang="en-US" sz="3200" i="0" baseline="-25000" dirty="0">
              <a:solidFill>
                <a:srgbClr val="000000"/>
              </a:solidFill>
            </a:endParaRPr>
          </a:p>
        </p:txBody>
      </p:sp>
      <p:graphicFrame>
        <p:nvGraphicFramePr>
          <p:cNvPr id="55311" name="Object 15"/>
          <p:cNvGraphicFramePr>
            <a:graphicFrameLocks noChangeAspect="1"/>
          </p:cNvGraphicFramePr>
          <p:nvPr/>
        </p:nvGraphicFramePr>
        <p:xfrm>
          <a:off x="6253471" y="1905000"/>
          <a:ext cx="381000" cy="6720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3469" name="Visio" r:id="rId5" imgW="120777" imgH="212217" progId="Visio.Drawing.11">
                  <p:embed/>
                </p:oleObj>
              </mc:Choice>
              <mc:Fallback>
                <p:oleObj name="Visio" r:id="rId5" imgW="120777" imgH="212217" progId="Visio.Drawing.11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3471" y="1905000"/>
                        <a:ext cx="381000" cy="67204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3886201" y="1905000"/>
            <a:ext cx="10743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b="1" dirty="0" smtClean="0">
                <a:latin typeface="Arial" pitchFamily="34" charset="0"/>
                <a:cs typeface="Arial" pitchFamily="34" charset="0"/>
              </a:rPr>
              <a:t>AND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18468" name="Object 4"/>
          <p:cNvGraphicFramePr>
            <a:graphicFrameLocks noChangeAspect="1"/>
          </p:cNvGraphicFramePr>
          <p:nvPr/>
        </p:nvGraphicFramePr>
        <p:xfrm>
          <a:off x="3429000" y="3048000"/>
          <a:ext cx="2118614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3470" name="Visio" r:id="rId7" imgW="957210" imgH="655129" progId="Visio.Drawing.11">
                  <p:embed/>
                </p:oleObj>
              </mc:Choice>
              <mc:Fallback>
                <p:oleObj name="Visio" r:id="rId7" imgW="957210" imgH="655129" progId="Visio.Drawing.11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3048000"/>
                        <a:ext cx="2118614" cy="144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1533398" y="3240156"/>
            <a:ext cx="20313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400" b="0" i="0" dirty="0" smtClean="0">
                <a:solidFill>
                  <a:srgbClr val="000000"/>
                </a:solidFill>
              </a:rPr>
              <a:t>0,1,0,1,1,0,</a:t>
            </a:r>
            <a:r>
              <a:rPr lang="tr-TR" sz="2400" b="0" i="0" dirty="0" smtClean="0">
                <a:solidFill>
                  <a:srgbClr val="000000"/>
                </a:solidFill>
              </a:rPr>
              <a:t>1,</a:t>
            </a:r>
            <a:r>
              <a:rPr lang="en-US" sz="2400" b="0" i="0" dirty="0" smtClean="0">
                <a:solidFill>
                  <a:srgbClr val="000000"/>
                </a:solidFill>
              </a:rPr>
              <a:t>0</a:t>
            </a:r>
            <a:endParaRPr lang="en-US" sz="1600" b="0" i="0" dirty="0">
              <a:solidFill>
                <a:srgbClr val="000000"/>
              </a:solidFill>
            </a:endParaRPr>
          </a:p>
        </p:txBody>
      </p:sp>
      <p:sp>
        <p:nvSpPr>
          <p:cNvPr id="39" name="Text Box 17"/>
          <p:cNvSpPr txBox="1">
            <a:spLocks noChangeArrowheads="1"/>
          </p:cNvSpPr>
          <p:nvPr/>
        </p:nvSpPr>
        <p:spPr bwMode="auto">
          <a:xfrm>
            <a:off x="3886200" y="4419600"/>
            <a:ext cx="11031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tr-TR" sz="3200" dirty="0" smtClean="0">
                <a:solidFill>
                  <a:srgbClr val="000000"/>
                </a:solidFill>
              </a:rPr>
              <a:t>z=</a:t>
            </a:r>
            <a:r>
              <a:rPr lang="en-US" sz="3200" b="0" i="0" dirty="0" smtClean="0">
                <a:solidFill>
                  <a:srgbClr val="000000"/>
                </a:solidFill>
              </a:rPr>
              <a:t>4</a:t>
            </a:r>
            <a:r>
              <a:rPr lang="tr-TR" sz="3200" b="0" i="0" dirty="0" smtClean="0">
                <a:solidFill>
                  <a:srgbClr val="000000"/>
                </a:solidFill>
              </a:rPr>
              <a:t>/8</a:t>
            </a:r>
            <a:endParaRPr lang="en-US" sz="3200" b="0" i="0" baseline="-25000" dirty="0">
              <a:solidFill>
                <a:srgbClr val="000000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057400" y="5116468"/>
            <a:ext cx="5181600" cy="584775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Dependency is important!</a:t>
            </a:r>
            <a:endParaRPr lang="en-US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1524000" y="3729335"/>
            <a:ext cx="20313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400" b="0" i="0" dirty="0" smtClean="0">
                <a:solidFill>
                  <a:srgbClr val="000000"/>
                </a:solidFill>
              </a:rPr>
              <a:t>0,1,0,1,1,0,</a:t>
            </a:r>
            <a:r>
              <a:rPr lang="tr-TR" sz="2400" b="0" i="0" dirty="0" smtClean="0">
                <a:solidFill>
                  <a:srgbClr val="000000"/>
                </a:solidFill>
              </a:rPr>
              <a:t>1,</a:t>
            </a:r>
            <a:r>
              <a:rPr lang="en-US" sz="2400" b="0" i="0" dirty="0" smtClean="0">
                <a:solidFill>
                  <a:srgbClr val="000000"/>
                </a:solidFill>
              </a:rPr>
              <a:t>0</a:t>
            </a:r>
            <a:endParaRPr lang="en-US" sz="1600" b="0" i="0" dirty="0">
              <a:solidFill>
                <a:srgbClr val="000000"/>
              </a:solidFill>
            </a:endParaRP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5614116" y="3480516"/>
            <a:ext cx="20313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400" b="0" i="0" dirty="0" smtClean="0">
                <a:solidFill>
                  <a:srgbClr val="000000"/>
                </a:solidFill>
              </a:rPr>
              <a:t>0,1,0,1,1,0,</a:t>
            </a:r>
            <a:r>
              <a:rPr lang="tr-TR" sz="2400" b="0" i="0" dirty="0" smtClean="0">
                <a:solidFill>
                  <a:srgbClr val="000000"/>
                </a:solidFill>
              </a:rPr>
              <a:t>1,</a:t>
            </a:r>
            <a:r>
              <a:rPr lang="en-US" sz="2400" b="0" i="0" dirty="0" smtClean="0">
                <a:solidFill>
                  <a:srgbClr val="000000"/>
                </a:solidFill>
              </a:rPr>
              <a:t>0</a:t>
            </a:r>
            <a:endParaRPr lang="en-US" sz="1600" b="0" i="0" dirty="0">
              <a:solidFill>
                <a:srgbClr val="000000"/>
              </a:solidFill>
            </a:endParaRPr>
          </a:p>
        </p:txBody>
      </p:sp>
      <p:sp>
        <p:nvSpPr>
          <p:cNvPr id="17" name="TextBox 59"/>
          <p:cNvSpPr txBox="1"/>
          <p:nvPr/>
        </p:nvSpPr>
        <p:spPr>
          <a:xfrm>
            <a:off x="283464" y="5879812"/>
            <a:ext cx="8555736" cy="584775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32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Conventionally</a:t>
            </a:r>
            <a:r>
              <a:rPr lang="tr-TR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tr-TR" sz="32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input</a:t>
            </a:r>
            <a:r>
              <a:rPr lang="tr-TR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32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streams</a:t>
            </a:r>
            <a:r>
              <a:rPr lang="tr-TR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32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are</a:t>
            </a:r>
            <a:r>
              <a:rPr lang="tr-TR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32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independent</a:t>
            </a:r>
            <a:endParaRPr lang="en-US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7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7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7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53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53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5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24" grpId="0"/>
      <p:bldP spid="25" grpId="0"/>
      <p:bldP spid="26" grpId="0"/>
      <p:bldP spid="28" grpId="0"/>
      <p:bldP spid="29" grpId="0"/>
      <p:bldP spid="39" grpId="0"/>
      <p:bldP spid="60" grpId="0" animBg="1"/>
      <p:bldP spid="30" grpId="0"/>
      <p:bldP spid="31" grpId="0"/>
      <p:bldP spid="17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6122</TotalTime>
  <Words>1718</Words>
  <Application>Microsoft Office PowerPoint</Application>
  <PresentationFormat>Ekran Gösterisi (4:3)</PresentationFormat>
  <Paragraphs>359</Paragraphs>
  <Slides>39</Slides>
  <Notes>1</Notes>
  <HiddenSlides>0</HiddenSlides>
  <MMClips>0</MMClips>
  <ScaleCrop>false</ScaleCrop>
  <HeadingPairs>
    <vt:vector size="8" baseType="variant">
      <vt:variant>
        <vt:lpstr>Kullanılan Yazı Tipleri</vt:lpstr>
      </vt:variant>
      <vt:variant>
        <vt:i4>10</vt:i4>
      </vt:variant>
      <vt:variant>
        <vt:lpstr>Tema</vt:lpstr>
      </vt:variant>
      <vt:variant>
        <vt:i4>1</vt:i4>
      </vt:variant>
      <vt:variant>
        <vt:lpstr>Eklenmiş OLE Hizmet Programları</vt:lpstr>
      </vt:variant>
      <vt:variant>
        <vt:i4>1</vt:i4>
      </vt:variant>
      <vt:variant>
        <vt:lpstr>Slayt Başlıkları</vt:lpstr>
      </vt:variant>
      <vt:variant>
        <vt:i4>39</vt:i4>
      </vt:variant>
    </vt:vector>
  </HeadingPairs>
  <TitlesOfParts>
    <vt:vector size="51" baseType="lpstr">
      <vt:lpstr>Arial</vt:lpstr>
      <vt:lpstr>Calibri</vt:lpstr>
      <vt:lpstr>Cambria Math</vt:lpstr>
      <vt:lpstr>Gulim</vt:lpstr>
      <vt:lpstr>Linux Libertine</vt:lpstr>
      <vt:lpstr>MS Mincho</vt:lpstr>
      <vt:lpstr>Times New Roman</vt:lpstr>
      <vt:lpstr>Tw Cen MT</vt:lpstr>
      <vt:lpstr>Wingdings</vt:lpstr>
      <vt:lpstr>Wingdings 2</vt:lpstr>
      <vt:lpstr>Median</vt:lpstr>
      <vt:lpstr>Visio</vt:lpstr>
      <vt:lpstr>    ELE 523E   COMPUTATIONAL NANOELECTRONICS </vt:lpstr>
      <vt:lpstr>Outline</vt:lpstr>
      <vt:lpstr>Probabilistic Computing</vt:lpstr>
      <vt:lpstr>Why Probabilistic Computing?</vt:lpstr>
      <vt:lpstr>Stochastic Computing</vt:lpstr>
      <vt:lpstr>Random Bit Streams</vt:lpstr>
      <vt:lpstr>Stochastic Computing</vt:lpstr>
      <vt:lpstr>Accuracy of SC</vt:lpstr>
      <vt:lpstr>Accuracy of SC</vt:lpstr>
      <vt:lpstr>Accuracy of SC</vt:lpstr>
      <vt:lpstr>Randomly Assigning</vt:lpstr>
      <vt:lpstr>Randomly Shuffling</vt:lpstr>
      <vt:lpstr>Improving the Accuracy </vt:lpstr>
      <vt:lpstr>Defect Tolerance in SC</vt:lpstr>
      <vt:lpstr>Performance of Randomness</vt:lpstr>
      <vt:lpstr>Performance of SC</vt:lpstr>
      <vt:lpstr>Arithmetic Operations with SC</vt:lpstr>
      <vt:lpstr>Arithmetic Operations with SC</vt:lpstr>
      <vt:lpstr>Arithmetic Operations with SC</vt:lpstr>
      <vt:lpstr>Synthesis Problem-1</vt:lpstr>
      <vt:lpstr>Synthesis Problem-1</vt:lpstr>
      <vt:lpstr>Synthesis Problem-2</vt:lpstr>
      <vt:lpstr>Synthesis Problem-2</vt:lpstr>
      <vt:lpstr>Synthesis Problem-2</vt:lpstr>
      <vt:lpstr>Synthesis Problem-2</vt:lpstr>
      <vt:lpstr>Synthesis Problem-2</vt:lpstr>
      <vt:lpstr>Probabilistic Two-Terminal Switch</vt:lpstr>
      <vt:lpstr>Probabilistic Two-Terminal Switch</vt:lpstr>
      <vt:lpstr>Probabilistic Two-Terminal Switch</vt:lpstr>
      <vt:lpstr>Synthesis Problem</vt:lpstr>
      <vt:lpstr>Synthesis Problem</vt:lpstr>
      <vt:lpstr>Synthesis Problem</vt:lpstr>
      <vt:lpstr>Probabilistic Four-Terminal Switch</vt:lpstr>
      <vt:lpstr>Probabilistic Four-Terminal Switch</vt:lpstr>
      <vt:lpstr>Percolation Theory</vt:lpstr>
      <vt:lpstr>Percolation Theory</vt:lpstr>
      <vt:lpstr>Percolation Theory</vt:lpstr>
      <vt:lpstr>Margins</vt:lpstr>
      <vt:lpstr>Suggested Readings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Altun</dc:creator>
  <cp:lastModifiedBy>altunmu@itu.edu.tr</cp:lastModifiedBy>
  <cp:revision>891</cp:revision>
  <dcterms:created xsi:type="dcterms:W3CDTF">2012-09-30T18:40:50Z</dcterms:created>
  <dcterms:modified xsi:type="dcterms:W3CDTF">2016-11-08T19:47:53Z</dcterms:modified>
</cp:coreProperties>
</file>