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23"/>
  </p:notesMasterIdLst>
  <p:sldIdLst>
    <p:sldId id="256" r:id="rId2"/>
    <p:sldId id="284" r:id="rId3"/>
    <p:sldId id="460" r:id="rId4"/>
    <p:sldId id="461" r:id="rId5"/>
    <p:sldId id="462" r:id="rId6"/>
    <p:sldId id="458" r:id="rId7"/>
    <p:sldId id="464" r:id="rId8"/>
    <p:sldId id="465" r:id="rId9"/>
    <p:sldId id="466" r:id="rId10"/>
    <p:sldId id="467" r:id="rId11"/>
    <p:sldId id="473" r:id="rId12"/>
    <p:sldId id="468" r:id="rId13"/>
    <p:sldId id="474" r:id="rId14"/>
    <p:sldId id="475" r:id="rId15"/>
    <p:sldId id="476" r:id="rId16"/>
    <p:sldId id="440" r:id="rId17"/>
    <p:sldId id="477" r:id="rId18"/>
    <p:sldId id="441" r:id="rId19"/>
    <p:sldId id="442" r:id="rId20"/>
    <p:sldId id="443" r:id="rId21"/>
    <p:sldId id="35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000066"/>
    <a:srgbClr val="CC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40" autoAdjust="0"/>
  </p:normalViewPr>
  <p:slideViewPr>
    <p:cSldViewPr>
      <p:cViewPr varScale="1">
        <p:scale>
          <a:sx n="110" d="100"/>
          <a:sy n="110" d="100"/>
        </p:scale>
        <p:origin x="8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F3B6E-5635-4A35-AB26-A110975437BC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E4443-619F-44CB-B29F-76484BA79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91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37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2EB0A3-975F-471D-BB20-28BEC089D7DE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2EB0A3-975F-471D-BB20-28BEC089D7DE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cc.itu.edu.t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Visio__izimi4.vsdx"/><Relationship Id="rId3" Type="http://schemas.openxmlformats.org/officeDocument/2006/relationships/notesSlide" Target="../notesSlides/notesSlide1.xml"/><Relationship Id="rId7" Type="http://schemas.openxmlformats.org/officeDocument/2006/relationships/package" Target="../embeddings/Microsoft_Visio__izimi3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Visio__izimi2.vsdx"/><Relationship Id="rId5" Type="http://schemas.openxmlformats.org/officeDocument/2006/relationships/image" Target="../media/image10.emf"/><Relationship Id="rId4" Type="http://schemas.openxmlformats.org/officeDocument/2006/relationships/package" Target="../embeddings/Microsoft_Visio__izimi1.vsd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_izimi1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izimi5.vsdx"/><Relationship Id="rId7" Type="http://schemas.openxmlformats.org/officeDocument/2006/relationships/package" Target="../embeddings/Microsoft_Visio__izimi8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Visio__izimi7.vsdx"/><Relationship Id="rId5" Type="http://schemas.openxmlformats.org/officeDocument/2006/relationships/package" Target="../embeddings/Microsoft_Visio__izimi6.vsdx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_izimi2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izimi9.vsdx"/><Relationship Id="rId7" Type="http://schemas.openxmlformats.org/officeDocument/2006/relationships/package" Target="../embeddings/Microsoft_Visio__izimi1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Visio__izimi11.vsdx"/><Relationship Id="rId5" Type="http://schemas.openxmlformats.org/officeDocument/2006/relationships/package" Target="../embeddings/Microsoft_Visio__izimi10.vsdx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84" y="1142999"/>
            <a:ext cx="8915400" cy="1981201"/>
          </a:xfrm>
        </p:spPr>
        <p:txBody>
          <a:bodyPr>
            <a:noAutofit/>
          </a:bodyPr>
          <a:lstStyle/>
          <a:p>
            <a:pPr algn="ctr"/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 523E </a:t>
            </a:r>
            <a:r>
              <a:rPr lang="tr-TR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tr-TR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COMPUTATIONAL</a:t>
            </a:r>
            <a:r>
              <a:rPr lang="tr-TR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NANOELECTRONICS</a:t>
            </a:r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81800" cy="685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W</a:t>
            </a:r>
            <a:r>
              <a:rPr lang="tr-TR" sz="2400" dirty="0" smtClean="0"/>
              <a:t>10</a:t>
            </a:r>
            <a:r>
              <a:rPr lang="en-US" sz="2400" dirty="0" smtClean="0"/>
              <a:t>:</a:t>
            </a:r>
            <a:r>
              <a:rPr lang="tr-TR" sz="2400" dirty="0" smtClean="0"/>
              <a:t> </a:t>
            </a:r>
            <a:r>
              <a:rPr lang="tr-TR" sz="2400" dirty="0" err="1" smtClean="0"/>
              <a:t>Faults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Their</a:t>
            </a:r>
            <a:r>
              <a:rPr lang="tr-TR" sz="2400" dirty="0" smtClean="0"/>
              <a:t> Analysis</a:t>
            </a:r>
            <a:r>
              <a:rPr lang="en-US" sz="2400" dirty="0" smtClean="0"/>
              <a:t>,  </a:t>
            </a:r>
            <a:r>
              <a:rPr lang="tr-TR" sz="2400" dirty="0" smtClean="0"/>
              <a:t>14</a:t>
            </a:r>
            <a:r>
              <a:rPr lang="en-US" sz="2400" dirty="0" smtClean="0"/>
              <a:t>/11/201</a:t>
            </a:r>
            <a:r>
              <a:rPr lang="tr-TR" sz="2400" dirty="0"/>
              <a:t>6</a:t>
            </a:r>
            <a:endParaRPr lang="en-US" sz="2400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6096000"/>
            <a:ext cx="1752600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FALL 201</a:t>
            </a:r>
            <a:r>
              <a:rPr lang="tr-TR" sz="2600" noProof="0" dirty="0">
                <a:solidFill>
                  <a:srgbClr val="FFFFFF"/>
                </a:solidFill>
              </a:rPr>
              <a:t>6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0" y="2971800"/>
            <a:ext cx="6324600" cy="2286000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tr-T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Mustafa</a:t>
            </a:r>
            <a:r>
              <a:rPr kumimoji="0" lang="tr-TR" sz="360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360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Altun</a:t>
            </a:r>
            <a:endParaRPr kumimoji="0" lang="tr-TR" sz="3600" i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Electronics &amp; Communication Engineering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Istanbul Technical University</a:t>
            </a:r>
            <a:endParaRPr kumimoji="0" lang="tr-TR" sz="22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tr-TR" sz="22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dirty="0" smtClean="0">
                <a:latin typeface="Arial" pitchFamily="34" charset="0"/>
                <a:cs typeface="Arial" pitchFamily="34" charset="0"/>
                <a:hlinkClick r:id="rId2"/>
              </a:rPr>
              <a:t>Web: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http://www.ecc.itu.edu.tr/</a:t>
            </a:r>
            <a:endParaRPr kumimoji="0" lang="en-US" i="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9" descr="http://www.iieom.org/ITU_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67075"/>
            <a:ext cx="1419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http://www.iieom.org/ITU_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276600"/>
            <a:ext cx="1419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charset="0"/>
              </a:rPr>
              <a:t>Stuck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-at 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1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Fault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Anaysis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235998" y="27432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235998" y="31650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567688" y="2667000"/>
          <a:ext cx="17851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718" name="Visio" r:id="rId3" imgW="957210" imgH="655129" progId="Visio.Drawing.11">
                  <p:embed/>
                </p:oleObj>
              </mc:Choice>
              <mc:Fallback>
                <p:oleObj name="Visio" r:id="rId3" imgW="957210" imgH="6551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7688" y="2667000"/>
                        <a:ext cx="1785112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81200" y="2946634"/>
            <a:ext cx="9060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AND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352800" y="2956222"/>
            <a:ext cx="36420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2648" y="1595735"/>
            <a:ext cx="822655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Fault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Error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probability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gate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constantly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evaluates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logic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1 (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stuck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-at 1)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1232079" y="37338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1232079" y="41556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45" name="Object 3"/>
          <p:cNvGraphicFramePr>
            <a:graphicFrameLocks noChangeAspect="1"/>
          </p:cNvGraphicFramePr>
          <p:nvPr/>
        </p:nvGraphicFramePr>
        <p:xfrm>
          <a:off x="1563769" y="3657600"/>
          <a:ext cx="17851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719" name="Visio" r:id="rId5" imgW="957210" imgH="655129" progId="Visio.Drawing.11">
                  <p:embed/>
                </p:oleObj>
              </mc:Choice>
              <mc:Fallback>
                <p:oleObj name="Visio" r:id="rId5" imgW="957210" imgH="6551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769" y="3657600"/>
                        <a:ext cx="1785112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1977281" y="3937234"/>
            <a:ext cx="9060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AND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3348881" y="3946822"/>
            <a:ext cx="36420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1223119" y="47244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1223119" y="51462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50" name="Object 3"/>
          <p:cNvGraphicFramePr>
            <a:graphicFrameLocks noChangeAspect="1"/>
          </p:cNvGraphicFramePr>
          <p:nvPr/>
        </p:nvGraphicFramePr>
        <p:xfrm>
          <a:off x="1554809" y="4648200"/>
          <a:ext cx="17851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720" name="Visio" r:id="rId6" imgW="957210" imgH="655129" progId="Visio.Drawing.11">
                  <p:embed/>
                </p:oleObj>
              </mc:Choice>
              <mc:Fallback>
                <p:oleObj name="Visio" r:id="rId6" imgW="957210" imgH="6551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809" y="4648200"/>
                        <a:ext cx="1785112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1968321" y="4927834"/>
            <a:ext cx="9060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AND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3339921" y="4937422"/>
            <a:ext cx="36420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1219200" y="57150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1219200" y="61368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55" name="Object 3"/>
          <p:cNvGraphicFramePr>
            <a:graphicFrameLocks noChangeAspect="1"/>
          </p:cNvGraphicFramePr>
          <p:nvPr/>
        </p:nvGraphicFramePr>
        <p:xfrm>
          <a:off x="1550890" y="5638800"/>
          <a:ext cx="17851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721" name="Visio" r:id="rId7" imgW="957210" imgH="655129" progId="Visio.Drawing.11">
                  <p:embed/>
                </p:oleObj>
              </mc:Choice>
              <mc:Fallback>
                <p:oleObj name="Visio" r:id="rId7" imgW="957210" imgH="6551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890" y="5638800"/>
                        <a:ext cx="1785112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1964402" y="5918434"/>
            <a:ext cx="9060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AND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3336002" y="5928022"/>
            <a:ext cx="364203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971800" y="2433935"/>
            <a:ext cx="109036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Ideally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537174" y="2438400"/>
            <a:ext cx="176926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r-TR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fault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044741" y="3723382"/>
            <a:ext cx="3036409" cy="107721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sz="2800" i="0" dirty="0" smtClean="0">
                <a:solidFill>
                  <a:srgbClr val="000000"/>
                </a:solidFill>
              </a:rPr>
              <a:t>0 </a:t>
            </a:r>
            <a:r>
              <a:rPr lang="tr-TR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800" i="0" dirty="0" smtClean="0">
                <a:solidFill>
                  <a:srgbClr val="FF0000"/>
                </a:solidFill>
                <a:cs typeface="Times New Roman" pitchFamily="18" charset="0"/>
              </a:rPr>
              <a:t>1-</a:t>
            </a:r>
            <a:r>
              <a:rPr lang="el-GR" sz="2800" b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sz="2800" dirty="0" smtClean="0">
                <a:solidFill>
                  <a:srgbClr val="FF0000"/>
                </a:solidFill>
                <a:cs typeface="Times New Roman" pitchFamily="18" charset="0"/>
              </a:rPr>
              <a:t>ϵ</a:t>
            </a:r>
            <a:endParaRPr lang="tr-TR" sz="28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tr-TR" sz="2800" i="0" dirty="0" smtClean="0">
                <a:solidFill>
                  <a:srgbClr val="000000"/>
                </a:solidFill>
              </a:rPr>
              <a:t>1</a:t>
            </a:r>
            <a:r>
              <a:rPr lang="tr-TR" sz="3600" i="0" dirty="0" smtClean="0">
                <a:solidFill>
                  <a:srgbClr val="000000"/>
                </a:solidFill>
              </a:rPr>
              <a:t> </a:t>
            </a:r>
            <a:r>
              <a:rPr lang="tr-TR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</a:t>
            </a:r>
            <a:r>
              <a:rPr lang="tr-TR" sz="20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smtClean="0">
                <a:solidFill>
                  <a:srgbClr val="FF0000"/>
                </a:solidFill>
                <a:cs typeface="Times New Roman" pitchFamily="18" charset="0"/>
              </a:rPr>
              <a:t>ϵ</a:t>
            </a:r>
            <a:endParaRPr lang="tr-TR" sz="2800" i="0" dirty="0" smtClean="0">
              <a:solidFill>
                <a:srgbClr val="000000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5044740" y="5870448"/>
            <a:ext cx="2672526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sz="2800" i="0" dirty="0" smtClean="0">
                <a:solidFill>
                  <a:srgbClr val="000000"/>
                </a:solidFill>
              </a:rPr>
              <a:t>1 </a:t>
            </a:r>
            <a:r>
              <a:rPr lang="tr-TR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800" i="0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endParaRPr lang="tr-TR" sz="2800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3962400" y="3200400"/>
            <a:ext cx="9144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962400" y="4267200"/>
            <a:ext cx="914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3886200" y="4495800"/>
            <a:ext cx="9906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810000" y="6172200"/>
            <a:ext cx="1066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462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 animBg="1"/>
      <p:bldP spid="42" grpId="0" animBg="1"/>
      <p:bldP spid="43" grpId="0"/>
      <p:bldP spid="44" grpId="0"/>
      <p:bldP spid="46" grpId="0"/>
      <p:bldP spid="47" grpId="0" animBg="1"/>
      <p:bldP spid="48" grpId="0"/>
      <p:bldP spid="49" grpId="0"/>
      <p:bldP spid="51" grpId="0"/>
      <p:bldP spid="52" grpId="0" animBg="1"/>
      <p:bldP spid="53" grpId="0"/>
      <p:bldP spid="54" grpId="0"/>
      <p:bldP spid="56" grpId="0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charset="0"/>
              </a:rPr>
              <a:t>Stuck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-at 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1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Fault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Anaysis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235998" y="27432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235998" y="31650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352800" y="2956222"/>
            <a:ext cx="36420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2648" y="1595735"/>
            <a:ext cx="822655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Fault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Error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probability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gate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constantly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evaluates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logic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1 (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stuck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-at 1)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1232079" y="37338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1232079" y="41556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3348881" y="3946822"/>
            <a:ext cx="36420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 smtClean="0">
                <a:solidFill>
                  <a:srgbClr val="000000"/>
                </a:solidFill>
              </a:rPr>
              <a:t>1</a:t>
            </a:r>
            <a:endParaRPr lang="tr-TR" sz="2800" i="0" dirty="0" smtClean="0">
              <a:solidFill>
                <a:srgbClr val="000000"/>
              </a:solidFill>
            </a:endParaRP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1223119" y="47244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1223119" y="51462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3339921" y="4937422"/>
            <a:ext cx="36420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 smtClean="0">
                <a:solidFill>
                  <a:srgbClr val="000000"/>
                </a:solidFill>
              </a:rPr>
              <a:t>1</a:t>
            </a:r>
            <a:endParaRPr lang="tr-TR" sz="2800" i="0" dirty="0" smtClean="0">
              <a:solidFill>
                <a:srgbClr val="000000"/>
              </a:solidFill>
            </a:endParaRP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1219200" y="57150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1219200" y="61368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3336002" y="5928022"/>
            <a:ext cx="364203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971800" y="2433935"/>
            <a:ext cx="109036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Ideally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537174" y="2438400"/>
            <a:ext cx="176926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r-TR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fault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044740" y="3019909"/>
            <a:ext cx="3036409" cy="107721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sz="2800" i="0" dirty="0" smtClean="0">
                <a:solidFill>
                  <a:srgbClr val="000000"/>
                </a:solidFill>
              </a:rPr>
              <a:t>0 </a:t>
            </a:r>
            <a:r>
              <a:rPr lang="tr-TR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800" i="0" dirty="0" smtClean="0">
                <a:solidFill>
                  <a:srgbClr val="FF0000"/>
                </a:solidFill>
                <a:cs typeface="Times New Roman" pitchFamily="18" charset="0"/>
              </a:rPr>
              <a:t>1-</a:t>
            </a:r>
            <a:r>
              <a:rPr lang="el-GR" sz="2800" b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sz="2800" dirty="0" smtClean="0">
                <a:solidFill>
                  <a:srgbClr val="FF0000"/>
                </a:solidFill>
                <a:cs typeface="Times New Roman" pitchFamily="18" charset="0"/>
              </a:rPr>
              <a:t>ϵ</a:t>
            </a:r>
            <a:endParaRPr lang="tr-TR" sz="28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tr-TR" sz="2800" i="0" dirty="0" smtClean="0">
                <a:solidFill>
                  <a:srgbClr val="000000"/>
                </a:solidFill>
              </a:rPr>
              <a:t>1</a:t>
            </a:r>
            <a:r>
              <a:rPr lang="tr-TR" sz="3600" i="0" dirty="0" smtClean="0">
                <a:solidFill>
                  <a:srgbClr val="000000"/>
                </a:solidFill>
              </a:rPr>
              <a:t> </a:t>
            </a:r>
            <a:r>
              <a:rPr lang="tr-TR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</a:t>
            </a:r>
            <a:r>
              <a:rPr lang="tr-TR" sz="20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smtClean="0">
                <a:solidFill>
                  <a:srgbClr val="FF0000"/>
                </a:solidFill>
                <a:cs typeface="Times New Roman" pitchFamily="18" charset="0"/>
              </a:rPr>
              <a:t>ϵ</a:t>
            </a:r>
            <a:endParaRPr lang="tr-TR" sz="2800" i="0" dirty="0" smtClean="0">
              <a:solidFill>
                <a:srgbClr val="000000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5085544" y="4975248"/>
            <a:ext cx="2672526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sz="2800" i="0" dirty="0" smtClean="0">
                <a:solidFill>
                  <a:srgbClr val="000000"/>
                </a:solidFill>
              </a:rPr>
              <a:t>1 </a:t>
            </a:r>
            <a:r>
              <a:rPr lang="tr-TR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800" i="0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endParaRPr lang="tr-TR" sz="2800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3970286" y="4210189"/>
            <a:ext cx="9144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970286" y="5276989"/>
            <a:ext cx="914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3894086" y="5505589"/>
            <a:ext cx="9906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817886" y="3255534"/>
            <a:ext cx="1066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13" name="Nesne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860523"/>
              </p:ext>
            </p:extLst>
          </p:nvPr>
        </p:nvGraphicFramePr>
        <p:xfrm>
          <a:off x="1660622" y="2743200"/>
          <a:ext cx="1539778" cy="121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73" name="Visio" r:id="rId4" imgW="818474" imgH="649408" progId="Visio.Drawing.15">
                  <p:embed/>
                </p:oleObj>
              </mc:Choice>
              <mc:Fallback>
                <p:oleObj name="Visio" r:id="rId4" imgW="818474" imgH="649408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622" y="2743200"/>
                        <a:ext cx="1539778" cy="1217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7"/>
          <p:cNvSpPr txBox="1"/>
          <p:nvPr/>
        </p:nvSpPr>
        <p:spPr>
          <a:xfrm>
            <a:off x="2045541" y="2989850"/>
            <a:ext cx="6848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OR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" name="Nesne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84417"/>
              </p:ext>
            </p:extLst>
          </p:nvPr>
        </p:nvGraphicFramePr>
        <p:xfrm>
          <a:off x="1693732" y="3733800"/>
          <a:ext cx="1539778" cy="121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74" name="Visio" r:id="rId6" imgW="818474" imgH="649408" progId="Visio.Drawing.15">
                  <p:embed/>
                </p:oleObj>
              </mc:Choice>
              <mc:Fallback>
                <p:oleObj name="Visio" r:id="rId6" imgW="818474" imgH="649408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732" y="3733800"/>
                        <a:ext cx="1539778" cy="1217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7"/>
          <p:cNvSpPr txBox="1"/>
          <p:nvPr/>
        </p:nvSpPr>
        <p:spPr>
          <a:xfrm>
            <a:off x="2078651" y="3980450"/>
            <a:ext cx="6848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OR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4" name="Nesne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002623"/>
              </p:ext>
            </p:extLst>
          </p:nvPr>
        </p:nvGraphicFramePr>
        <p:xfrm>
          <a:off x="1701083" y="4710523"/>
          <a:ext cx="1539778" cy="121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75" name="Visio" r:id="rId7" imgW="818474" imgH="649408" progId="Visio.Drawing.15">
                  <p:embed/>
                </p:oleObj>
              </mc:Choice>
              <mc:Fallback>
                <p:oleObj name="Visio" r:id="rId7" imgW="818474" imgH="649408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083" y="4710523"/>
                        <a:ext cx="1539778" cy="1217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7"/>
          <p:cNvSpPr txBox="1"/>
          <p:nvPr/>
        </p:nvSpPr>
        <p:spPr>
          <a:xfrm>
            <a:off x="2086002" y="4957173"/>
            <a:ext cx="6848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OR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8" name="Nesne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520974"/>
              </p:ext>
            </p:extLst>
          </p:nvPr>
        </p:nvGraphicFramePr>
        <p:xfrm>
          <a:off x="1663845" y="5669589"/>
          <a:ext cx="1539778" cy="121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76" name="Visio" r:id="rId8" imgW="818474" imgH="649408" progId="Visio.Drawing.15">
                  <p:embed/>
                </p:oleObj>
              </mc:Choice>
              <mc:Fallback>
                <p:oleObj name="Visio" r:id="rId8" imgW="818474" imgH="649408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845" y="5669589"/>
                        <a:ext cx="1539778" cy="1217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Box 7"/>
          <p:cNvSpPr txBox="1"/>
          <p:nvPr/>
        </p:nvSpPr>
        <p:spPr>
          <a:xfrm>
            <a:off x="2048764" y="5916239"/>
            <a:ext cx="6848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OR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68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42" grpId="0" animBg="1"/>
      <p:bldP spid="43" grpId="0"/>
      <p:bldP spid="44" grpId="0"/>
      <p:bldP spid="47" grpId="0" animBg="1"/>
      <p:bldP spid="48" grpId="0"/>
      <p:bldP spid="49" grpId="0"/>
      <p:bldP spid="52" grpId="0" animBg="1"/>
      <p:bldP spid="53" grpId="0"/>
      <p:bldP spid="54" grpId="0"/>
      <p:bldP spid="57" grpId="0" animBg="1"/>
      <p:bldP spid="58" grpId="0" animBg="1"/>
      <p:bldP spid="59" grpId="0" animBg="1"/>
      <p:bldP spid="60" grpId="0" animBg="1"/>
      <p:bldP spid="61" grpId="0" animBg="1"/>
      <p:bldP spid="40" grpId="0"/>
      <p:bldP spid="62" grpId="0"/>
      <p:bldP spid="66" grpId="0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charset="0"/>
              </a:rPr>
              <a:t>Stuck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-at 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1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Fault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Anaysis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38200" y="1595735"/>
            <a:ext cx="7696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Error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fault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probability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each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gate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constantly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evaluates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logic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685800" y="2514600"/>
            <a:ext cx="8077200" cy="40386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85800" y="25908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81200" y="25908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What is the probability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Px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that the circuit produces an incorrect result.</a:t>
            </a:r>
          </a:p>
        </p:txBody>
      </p:sp>
      <p:sp>
        <p:nvSpPr>
          <p:cNvPr id="3543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43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43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630892"/>
              </p:ext>
            </p:extLst>
          </p:nvPr>
        </p:nvGraphicFramePr>
        <p:xfrm>
          <a:off x="2619703" y="3295538"/>
          <a:ext cx="4847897" cy="249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7" name="Visio" r:id="rId3" imgW="1612104" imgH="827274" progId="Visio.Drawing.11">
                  <p:embed/>
                </p:oleObj>
              </mc:Choice>
              <mc:Fallback>
                <p:oleObj name="Visio" r:id="rId3" imgW="1612104" imgH="82727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703" y="3295538"/>
                        <a:ext cx="4847897" cy="249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2286000" y="3453825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a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2286000" y="4038600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b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308442" y="4749225"/>
            <a:ext cx="367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c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7458750" y="4495800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x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65675" y="4536757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Arial" pitchFamily="34" charset="0"/>
                <a:cs typeface="Arial" pitchFamily="34" charset="0"/>
              </a:rPr>
              <a:t>AND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06197" y="381000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Arial" pitchFamily="34" charset="0"/>
                <a:cs typeface="Arial" pitchFamily="34" charset="0"/>
              </a:rPr>
              <a:t>OR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710654" y="5736456"/>
            <a:ext cx="6518946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Px</a:t>
            </a:r>
            <a:r>
              <a:rPr lang="tr-TR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(1-</a:t>
            </a:r>
            <a:r>
              <a:rPr lang="tr-TR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tr-TR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(c)(</a:t>
            </a:r>
            <a:r>
              <a:rPr lang="tr-TR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1-a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)(1-b)</a:t>
            </a:r>
            <a:r>
              <a:rPr lang="tr-TR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(1-(1-</a:t>
            </a:r>
            <a:r>
              <a:rPr lang="el-GR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)(1-</a:t>
            </a:r>
            <a:r>
              <a:rPr lang="el-GR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))</a:t>
            </a:r>
            <a:endParaRPr lang="en-US" sz="3000" b="1" i="1" dirty="0"/>
          </a:p>
        </p:txBody>
      </p:sp>
    </p:spTree>
    <p:extLst>
      <p:ext uri="{BB962C8B-B14F-4D97-AF65-F5344CB8AC3E}">
        <p14:creationId xmlns:p14="http://schemas.microsoft.com/office/powerpoint/2010/main" val="1739164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2" grpId="0" animBg="1"/>
      <p:bldP spid="33" grpId="0"/>
      <p:bldP spid="34" grpId="0"/>
      <p:bldP spid="39" grpId="0"/>
      <p:bldP spid="40" grpId="0"/>
      <p:bldP spid="41" grpId="0"/>
      <p:bldP spid="62" grpId="0"/>
      <p:bldP spid="64" grpId="0"/>
      <p:bldP spid="66" grpId="0"/>
      <p:bldP spid="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charset="0"/>
              </a:rPr>
              <a:t>Stuck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-at 0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Fault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Anaysis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235998" y="27432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235998" y="31650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567688" y="2667000"/>
          <a:ext cx="17851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58" name="Visio" r:id="rId3" imgW="957210" imgH="655129" progId="Visio.Drawing.11">
                  <p:embed/>
                </p:oleObj>
              </mc:Choice>
              <mc:Fallback>
                <p:oleObj name="Visio" r:id="rId3" imgW="957210" imgH="6551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7688" y="2667000"/>
                        <a:ext cx="1785112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81200" y="2946634"/>
            <a:ext cx="9060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AND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352800" y="2956222"/>
            <a:ext cx="36420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2648" y="1595735"/>
            <a:ext cx="822655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Fault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Error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probability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gate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constantly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evaluates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logic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stuck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-at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0)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1232079" y="37338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1232079" y="41556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45" name="Object 3"/>
          <p:cNvGraphicFramePr>
            <a:graphicFrameLocks noChangeAspect="1"/>
          </p:cNvGraphicFramePr>
          <p:nvPr/>
        </p:nvGraphicFramePr>
        <p:xfrm>
          <a:off x="1563769" y="3657600"/>
          <a:ext cx="17851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59" name="Visio" r:id="rId5" imgW="957210" imgH="655129" progId="Visio.Drawing.11">
                  <p:embed/>
                </p:oleObj>
              </mc:Choice>
              <mc:Fallback>
                <p:oleObj name="Visio" r:id="rId5" imgW="957210" imgH="6551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769" y="3657600"/>
                        <a:ext cx="1785112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1977281" y="3937234"/>
            <a:ext cx="9060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AND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3348881" y="3946822"/>
            <a:ext cx="36420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1223119" y="47244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1223119" y="51462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50" name="Object 3"/>
          <p:cNvGraphicFramePr>
            <a:graphicFrameLocks noChangeAspect="1"/>
          </p:cNvGraphicFramePr>
          <p:nvPr/>
        </p:nvGraphicFramePr>
        <p:xfrm>
          <a:off x="1554809" y="4648200"/>
          <a:ext cx="17851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60" name="Visio" r:id="rId6" imgW="957210" imgH="655129" progId="Visio.Drawing.11">
                  <p:embed/>
                </p:oleObj>
              </mc:Choice>
              <mc:Fallback>
                <p:oleObj name="Visio" r:id="rId6" imgW="957210" imgH="6551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809" y="4648200"/>
                        <a:ext cx="1785112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1968321" y="4927834"/>
            <a:ext cx="9060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AND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3339921" y="4937422"/>
            <a:ext cx="36420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1219200" y="57150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1219200" y="61368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55" name="Object 3"/>
          <p:cNvGraphicFramePr>
            <a:graphicFrameLocks noChangeAspect="1"/>
          </p:cNvGraphicFramePr>
          <p:nvPr/>
        </p:nvGraphicFramePr>
        <p:xfrm>
          <a:off x="1550890" y="5638800"/>
          <a:ext cx="17851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61" name="Visio" r:id="rId7" imgW="957210" imgH="655129" progId="Visio.Drawing.11">
                  <p:embed/>
                </p:oleObj>
              </mc:Choice>
              <mc:Fallback>
                <p:oleObj name="Visio" r:id="rId7" imgW="957210" imgH="6551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890" y="5638800"/>
                        <a:ext cx="1785112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1964402" y="5918434"/>
            <a:ext cx="9060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AND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3336002" y="5928022"/>
            <a:ext cx="364203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971800" y="2433935"/>
            <a:ext cx="109036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Ideally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537174" y="2438400"/>
            <a:ext cx="176926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r-TR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fault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033855" y="5554553"/>
            <a:ext cx="3158237" cy="107721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sz="2800" i="0" dirty="0" smtClean="0">
                <a:solidFill>
                  <a:srgbClr val="000000"/>
                </a:solidFill>
              </a:rPr>
              <a:t>0 </a:t>
            </a:r>
            <a:r>
              <a:rPr lang="tr-TR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800" i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sz="2800" dirty="0" smtClean="0">
                <a:solidFill>
                  <a:srgbClr val="FF0000"/>
                </a:solidFill>
                <a:cs typeface="Times New Roman" pitchFamily="18" charset="0"/>
              </a:rPr>
              <a:t>ϵ</a:t>
            </a:r>
            <a:endParaRPr lang="tr-TR" sz="28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tr-TR" sz="2800" i="0" dirty="0" smtClean="0">
                <a:solidFill>
                  <a:srgbClr val="000000"/>
                </a:solidFill>
              </a:rPr>
              <a:t>1</a:t>
            </a:r>
            <a:r>
              <a:rPr lang="tr-TR" sz="3600" i="0" dirty="0" smtClean="0">
                <a:solidFill>
                  <a:srgbClr val="000000"/>
                </a:solidFill>
              </a:rPr>
              <a:t> </a:t>
            </a:r>
            <a:r>
              <a:rPr lang="tr-TR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</a:t>
            </a:r>
            <a:r>
              <a:rPr lang="tr-TR" sz="20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i="0" dirty="0">
                <a:solidFill>
                  <a:srgbClr val="FF0000"/>
                </a:solidFill>
                <a:cs typeface="Times New Roman" pitchFamily="18" charset="0"/>
              </a:rPr>
              <a:t>1-</a:t>
            </a:r>
            <a:r>
              <a:rPr lang="el-GR" sz="2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sz="2800" dirty="0">
                <a:solidFill>
                  <a:srgbClr val="FF0000"/>
                </a:solidFill>
                <a:cs typeface="Times New Roman" pitchFamily="18" charset="0"/>
              </a:rPr>
              <a:t>ϵ </a:t>
            </a:r>
            <a:endParaRPr lang="tr-TR" sz="2800" i="0" dirty="0" smtClean="0">
              <a:solidFill>
                <a:srgbClr val="000000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5033855" y="3946822"/>
            <a:ext cx="2672526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sz="2800" i="0" dirty="0">
                <a:solidFill>
                  <a:srgbClr val="000000"/>
                </a:solidFill>
              </a:rPr>
              <a:t>0</a:t>
            </a:r>
            <a:r>
              <a:rPr lang="tr-TR" sz="2800" i="0" dirty="0" smtClean="0">
                <a:solidFill>
                  <a:srgbClr val="000000"/>
                </a:solidFill>
              </a:rPr>
              <a:t> </a:t>
            </a:r>
            <a:r>
              <a:rPr lang="tr-TR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800" i="0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endParaRPr lang="tr-TR" sz="2800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3962400" y="3200400"/>
            <a:ext cx="9144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962400" y="4267200"/>
            <a:ext cx="914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3886200" y="4495800"/>
            <a:ext cx="9906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810000" y="6172200"/>
            <a:ext cx="1066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348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 animBg="1"/>
      <p:bldP spid="42" grpId="0" animBg="1"/>
      <p:bldP spid="43" grpId="0"/>
      <p:bldP spid="44" grpId="0"/>
      <p:bldP spid="46" grpId="0"/>
      <p:bldP spid="47" grpId="0" animBg="1"/>
      <p:bldP spid="48" grpId="0"/>
      <p:bldP spid="49" grpId="0"/>
      <p:bldP spid="51" grpId="0"/>
      <p:bldP spid="52" grpId="0" animBg="1"/>
      <p:bldP spid="53" grpId="0"/>
      <p:bldP spid="54" grpId="0"/>
      <p:bldP spid="56" grpId="0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Stuck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-at 0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Fault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Anaysis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235998" y="27432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235998" y="31650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352800" y="2956222"/>
            <a:ext cx="36420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2648" y="1595735"/>
            <a:ext cx="822655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Fault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Error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probability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gate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constantly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evaluates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logic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stuck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-at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0)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1232079" y="37338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1232079" y="41556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3348881" y="3946822"/>
            <a:ext cx="36420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 smtClean="0">
                <a:solidFill>
                  <a:srgbClr val="000000"/>
                </a:solidFill>
              </a:rPr>
              <a:t>1</a:t>
            </a:r>
            <a:endParaRPr lang="tr-TR" sz="2800" i="0" dirty="0" smtClean="0">
              <a:solidFill>
                <a:srgbClr val="000000"/>
              </a:solidFill>
            </a:endParaRP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1223119" y="47244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1223119" y="51462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3339921" y="4937422"/>
            <a:ext cx="36420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 smtClean="0">
                <a:solidFill>
                  <a:srgbClr val="000000"/>
                </a:solidFill>
              </a:rPr>
              <a:t>1</a:t>
            </a:r>
            <a:endParaRPr lang="tr-TR" sz="2800" i="0" dirty="0" smtClean="0">
              <a:solidFill>
                <a:srgbClr val="000000"/>
              </a:solidFill>
            </a:endParaRP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1219200" y="57150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1219200" y="61368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3336002" y="5928022"/>
            <a:ext cx="364203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971800" y="2433935"/>
            <a:ext cx="109036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Ideally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537174" y="2438400"/>
            <a:ext cx="176926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r-TR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fault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085544" y="4637976"/>
            <a:ext cx="3068469" cy="107721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sz="2800" i="0" dirty="0" smtClean="0">
                <a:solidFill>
                  <a:srgbClr val="000000"/>
                </a:solidFill>
              </a:rPr>
              <a:t>0 </a:t>
            </a:r>
            <a:r>
              <a:rPr lang="tr-TR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  </a:t>
            </a:r>
            <a:r>
              <a:rPr lang="el-GR" sz="2800" dirty="0" smtClean="0">
                <a:solidFill>
                  <a:srgbClr val="FF0000"/>
                </a:solidFill>
                <a:cs typeface="Times New Roman" pitchFamily="18" charset="0"/>
              </a:rPr>
              <a:t>ϵ</a:t>
            </a:r>
            <a:endParaRPr lang="tr-TR" sz="28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tr-TR" sz="2800" i="0" dirty="0" smtClean="0">
                <a:solidFill>
                  <a:srgbClr val="000000"/>
                </a:solidFill>
              </a:rPr>
              <a:t>1</a:t>
            </a:r>
            <a:r>
              <a:rPr lang="tr-TR" sz="3600" i="0" dirty="0" smtClean="0">
                <a:solidFill>
                  <a:srgbClr val="000000"/>
                </a:solidFill>
              </a:rPr>
              <a:t> </a:t>
            </a:r>
            <a:r>
              <a:rPr lang="tr-TR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</a:t>
            </a:r>
            <a:r>
              <a:rPr lang="tr-TR" sz="20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i="0" dirty="0">
                <a:solidFill>
                  <a:srgbClr val="FF0000"/>
                </a:solidFill>
                <a:cs typeface="Times New Roman" pitchFamily="18" charset="0"/>
              </a:rPr>
              <a:t>1-</a:t>
            </a:r>
            <a:r>
              <a:rPr lang="el-GR" sz="2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sz="2800" dirty="0" smtClean="0">
                <a:solidFill>
                  <a:srgbClr val="FF0000"/>
                </a:solidFill>
                <a:cs typeface="Times New Roman" pitchFamily="18" charset="0"/>
              </a:rPr>
              <a:t>ϵ</a:t>
            </a:r>
            <a:endParaRPr lang="tr-TR" sz="2800" i="0" dirty="0" smtClean="0">
              <a:solidFill>
                <a:srgbClr val="000000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5085544" y="2997317"/>
            <a:ext cx="2672526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sz="2800" i="0" dirty="0">
                <a:solidFill>
                  <a:srgbClr val="000000"/>
                </a:solidFill>
              </a:rPr>
              <a:t>0</a:t>
            </a:r>
            <a:r>
              <a:rPr lang="tr-TR" sz="2800" i="0" dirty="0" smtClean="0">
                <a:solidFill>
                  <a:srgbClr val="000000"/>
                </a:solidFill>
              </a:rPr>
              <a:t> </a:t>
            </a:r>
            <a:r>
              <a:rPr lang="tr-TR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800" i="0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endParaRPr lang="tr-TR" sz="2800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3970286" y="4210189"/>
            <a:ext cx="9144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970286" y="5276989"/>
            <a:ext cx="914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3894086" y="5505589"/>
            <a:ext cx="9906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817886" y="3255534"/>
            <a:ext cx="1066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13" name="Nesne 12"/>
          <p:cNvGraphicFramePr>
            <a:graphicFrameLocks noChangeAspect="1"/>
          </p:cNvGraphicFramePr>
          <p:nvPr/>
        </p:nvGraphicFramePr>
        <p:xfrm>
          <a:off x="1660622" y="2743200"/>
          <a:ext cx="1539778" cy="121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82" name="Visio" r:id="rId3" imgW="818474" imgH="649408" progId="Visio.Drawing.15">
                  <p:embed/>
                </p:oleObj>
              </mc:Choice>
              <mc:Fallback>
                <p:oleObj name="Visio" r:id="rId3" imgW="818474" imgH="649408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622" y="2743200"/>
                        <a:ext cx="1539778" cy="1217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7"/>
          <p:cNvSpPr txBox="1"/>
          <p:nvPr/>
        </p:nvSpPr>
        <p:spPr>
          <a:xfrm>
            <a:off x="2045541" y="2989850"/>
            <a:ext cx="6848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OR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" name="Nesne 40"/>
          <p:cNvGraphicFramePr>
            <a:graphicFrameLocks noChangeAspect="1"/>
          </p:cNvGraphicFramePr>
          <p:nvPr/>
        </p:nvGraphicFramePr>
        <p:xfrm>
          <a:off x="1693732" y="3733800"/>
          <a:ext cx="1539778" cy="121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83" name="Visio" r:id="rId5" imgW="818474" imgH="649408" progId="Visio.Drawing.15">
                  <p:embed/>
                </p:oleObj>
              </mc:Choice>
              <mc:Fallback>
                <p:oleObj name="Visio" r:id="rId5" imgW="818474" imgH="649408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732" y="3733800"/>
                        <a:ext cx="1539778" cy="1217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7"/>
          <p:cNvSpPr txBox="1"/>
          <p:nvPr/>
        </p:nvSpPr>
        <p:spPr>
          <a:xfrm>
            <a:off x="2078651" y="3980450"/>
            <a:ext cx="6848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OR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4" name="Nesne 63"/>
          <p:cNvGraphicFramePr>
            <a:graphicFrameLocks noChangeAspect="1"/>
          </p:cNvGraphicFramePr>
          <p:nvPr/>
        </p:nvGraphicFramePr>
        <p:xfrm>
          <a:off x="1701083" y="4710523"/>
          <a:ext cx="1539778" cy="121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84" name="Visio" r:id="rId6" imgW="818474" imgH="649408" progId="Visio.Drawing.15">
                  <p:embed/>
                </p:oleObj>
              </mc:Choice>
              <mc:Fallback>
                <p:oleObj name="Visio" r:id="rId6" imgW="818474" imgH="649408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083" y="4710523"/>
                        <a:ext cx="1539778" cy="1217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7"/>
          <p:cNvSpPr txBox="1"/>
          <p:nvPr/>
        </p:nvSpPr>
        <p:spPr>
          <a:xfrm>
            <a:off x="2086002" y="4957173"/>
            <a:ext cx="6848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OR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8" name="Nesne 67"/>
          <p:cNvGraphicFramePr>
            <a:graphicFrameLocks noChangeAspect="1"/>
          </p:cNvGraphicFramePr>
          <p:nvPr/>
        </p:nvGraphicFramePr>
        <p:xfrm>
          <a:off x="1663845" y="5669589"/>
          <a:ext cx="1539778" cy="121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85" name="Visio" r:id="rId7" imgW="818474" imgH="649408" progId="Visio.Drawing.15">
                  <p:embed/>
                </p:oleObj>
              </mc:Choice>
              <mc:Fallback>
                <p:oleObj name="Visio" r:id="rId7" imgW="818474" imgH="649408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845" y="5669589"/>
                        <a:ext cx="1539778" cy="1217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Box 7"/>
          <p:cNvSpPr txBox="1"/>
          <p:nvPr/>
        </p:nvSpPr>
        <p:spPr>
          <a:xfrm>
            <a:off x="2048764" y="5916239"/>
            <a:ext cx="6848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OR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762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42" grpId="0" animBg="1"/>
      <p:bldP spid="43" grpId="0"/>
      <p:bldP spid="44" grpId="0"/>
      <p:bldP spid="47" grpId="0" animBg="1"/>
      <p:bldP spid="48" grpId="0"/>
      <p:bldP spid="49" grpId="0"/>
      <p:bldP spid="52" grpId="0" animBg="1"/>
      <p:bldP spid="53" grpId="0"/>
      <p:bldP spid="54" grpId="0"/>
      <p:bldP spid="57" grpId="0" animBg="1"/>
      <p:bldP spid="58" grpId="0" animBg="1"/>
      <p:bldP spid="59" grpId="0" animBg="1"/>
      <p:bldP spid="60" grpId="0" animBg="1"/>
      <p:bldP spid="61" grpId="0" animBg="1"/>
      <p:bldP spid="40" grpId="0"/>
      <p:bldP spid="62" grpId="0"/>
      <p:bldP spid="66" grpId="0"/>
      <p:bldP spid="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charset="0"/>
              </a:rPr>
              <a:t>Stuck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-at 0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Fault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Anaysis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38200" y="1595735"/>
            <a:ext cx="7696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Error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fault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probability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each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gate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constantly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evaluates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logic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685800" y="2514600"/>
            <a:ext cx="8077200" cy="40386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85800" y="25908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81200" y="25908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What is the probability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Px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that the circuit produces an incorrect result.</a:t>
            </a:r>
          </a:p>
        </p:txBody>
      </p:sp>
      <p:sp>
        <p:nvSpPr>
          <p:cNvPr id="3543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43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4312" name="Object 8"/>
          <p:cNvGraphicFramePr>
            <a:graphicFrameLocks noChangeAspect="1"/>
          </p:cNvGraphicFramePr>
          <p:nvPr/>
        </p:nvGraphicFramePr>
        <p:xfrm>
          <a:off x="2619703" y="3295538"/>
          <a:ext cx="4847897" cy="249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40" name="Visio" r:id="rId3" imgW="1612104" imgH="827274" progId="Visio.Drawing.11">
                  <p:embed/>
                </p:oleObj>
              </mc:Choice>
              <mc:Fallback>
                <p:oleObj name="Visio" r:id="rId3" imgW="1612104" imgH="82727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703" y="3295538"/>
                        <a:ext cx="4847897" cy="249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2286000" y="3453825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a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2286000" y="4038600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b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308442" y="4749225"/>
            <a:ext cx="367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c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7458750" y="4495800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x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65675" y="4536757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Arial" pitchFamily="34" charset="0"/>
                <a:cs typeface="Arial" pitchFamily="34" charset="0"/>
              </a:rPr>
              <a:t>AND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06197" y="381000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Arial" pitchFamily="34" charset="0"/>
                <a:cs typeface="Arial" pitchFamily="34" charset="0"/>
              </a:rPr>
              <a:t>OR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905000" y="5733510"/>
            <a:ext cx="5722691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Px</a:t>
            </a:r>
            <a:r>
              <a:rPr lang="tr-TR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(c)(1-(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1-a)(1-b)) (1-(1-</a:t>
            </a:r>
            <a:r>
              <a:rPr lang="el-GR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tr-TR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l-GR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))</a:t>
            </a:r>
            <a:endParaRPr lang="en-US" sz="3000" b="1" i="1" dirty="0"/>
          </a:p>
        </p:txBody>
      </p:sp>
    </p:spTree>
    <p:extLst>
      <p:ext uri="{BB962C8B-B14F-4D97-AF65-F5344CB8AC3E}">
        <p14:creationId xmlns:p14="http://schemas.microsoft.com/office/powerpoint/2010/main" val="2101482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2" grpId="0" animBg="1"/>
      <p:bldP spid="33" grpId="0"/>
      <p:bldP spid="34" grpId="0"/>
      <p:bldP spid="39" grpId="0"/>
      <p:bldP spid="40" grpId="0"/>
      <p:bldP spid="41" grpId="0"/>
      <p:bldP spid="62" grpId="0"/>
      <p:bldP spid="64" grpId="0"/>
      <p:bldP spid="66" grpId="0"/>
      <p:bldP spid="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Transition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Fault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235998" y="27432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235998" y="31650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567688" y="2667000"/>
          <a:ext cx="17851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684" name="Visio" r:id="rId3" imgW="957210" imgH="655129" progId="Visio.Drawing.11">
                  <p:embed/>
                </p:oleObj>
              </mc:Choice>
              <mc:Fallback>
                <p:oleObj name="Visio" r:id="rId3" imgW="957210" imgH="65512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7688" y="2667000"/>
                        <a:ext cx="1785112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81200" y="2946634"/>
            <a:ext cx="9060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AND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352800" y="2956222"/>
            <a:ext cx="36420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14400" y="1524000"/>
            <a:ext cx="76962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Error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fault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probability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: 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gate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evaluates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the incorrect result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complement of the correct Boolean value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with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1232079" y="37338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1232079" y="41556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45" name="Object 3"/>
          <p:cNvGraphicFramePr>
            <a:graphicFrameLocks noChangeAspect="1"/>
          </p:cNvGraphicFramePr>
          <p:nvPr/>
        </p:nvGraphicFramePr>
        <p:xfrm>
          <a:off x="1563769" y="3657600"/>
          <a:ext cx="17851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685" name="Visio" r:id="rId5" imgW="957210" imgH="655129" progId="Visio.Drawing.11">
                  <p:embed/>
                </p:oleObj>
              </mc:Choice>
              <mc:Fallback>
                <p:oleObj name="Visio" r:id="rId5" imgW="957210" imgH="655129" progId="Visio.Drawing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769" y="3657600"/>
                        <a:ext cx="1785112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1977281" y="3937234"/>
            <a:ext cx="9060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AND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3348881" y="3946822"/>
            <a:ext cx="36420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1223119" y="47244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1223119" y="51462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50" name="Object 3"/>
          <p:cNvGraphicFramePr>
            <a:graphicFrameLocks noChangeAspect="1"/>
          </p:cNvGraphicFramePr>
          <p:nvPr/>
        </p:nvGraphicFramePr>
        <p:xfrm>
          <a:off x="1554809" y="4648200"/>
          <a:ext cx="17851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686" name="Visio" r:id="rId6" imgW="957210" imgH="655129" progId="Visio.Drawing.11">
                  <p:embed/>
                </p:oleObj>
              </mc:Choice>
              <mc:Fallback>
                <p:oleObj name="Visio" r:id="rId6" imgW="957210" imgH="655129" progId="Visio.Drawing.11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809" y="4648200"/>
                        <a:ext cx="1785112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1968321" y="4927834"/>
            <a:ext cx="9060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AND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3339921" y="4937422"/>
            <a:ext cx="36420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1219200" y="57150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1219200" y="61368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55" name="Object 3"/>
          <p:cNvGraphicFramePr>
            <a:graphicFrameLocks noChangeAspect="1"/>
          </p:cNvGraphicFramePr>
          <p:nvPr/>
        </p:nvGraphicFramePr>
        <p:xfrm>
          <a:off x="1550890" y="5638800"/>
          <a:ext cx="17851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687" name="Visio" r:id="rId7" imgW="957210" imgH="655129" progId="Visio.Drawing.11">
                  <p:embed/>
                </p:oleObj>
              </mc:Choice>
              <mc:Fallback>
                <p:oleObj name="Visio" r:id="rId7" imgW="957210" imgH="655129" progId="Visio.Drawing.11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890" y="5638800"/>
                        <a:ext cx="1785112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1964402" y="5918434"/>
            <a:ext cx="9060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AND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3336002" y="5928022"/>
            <a:ext cx="364203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971800" y="2433935"/>
            <a:ext cx="109036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Ideally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537174" y="2438400"/>
            <a:ext cx="176926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r-TR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fault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044741" y="3723382"/>
            <a:ext cx="3036409" cy="107721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sz="2800" i="0" dirty="0" smtClean="0">
                <a:solidFill>
                  <a:srgbClr val="000000"/>
                </a:solidFill>
              </a:rPr>
              <a:t>0 </a:t>
            </a:r>
            <a:r>
              <a:rPr lang="tr-TR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800" i="0" dirty="0" smtClean="0">
                <a:solidFill>
                  <a:srgbClr val="FF0000"/>
                </a:solidFill>
                <a:cs typeface="Times New Roman" pitchFamily="18" charset="0"/>
              </a:rPr>
              <a:t>1-</a:t>
            </a:r>
            <a:r>
              <a:rPr lang="el-GR" sz="2800" b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sz="2800" dirty="0" smtClean="0">
                <a:solidFill>
                  <a:srgbClr val="FF0000"/>
                </a:solidFill>
                <a:cs typeface="Times New Roman" pitchFamily="18" charset="0"/>
              </a:rPr>
              <a:t>ϵ</a:t>
            </a:r>
            <a:endParaRPr lang="tr-TR" sz="28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tr-TR" sz="2800" i="0" dirty="0" smtClean="0">
                <a:solidFill>
                  <a:srgbClr val="000000"/>
                </a:solidFill>
              </a:rPr>
              <a:t>1</a:t>
            </a:r>
            <a:r>
              <a:rPr lang="tr-TR" sz="3600" i="0" dirty="0" smtClean="0">
                <a:solidFill>
                  <a:srgbClr val="000000"/>
                </a:solidFill>
              </a:rPr>
              <a:t> </a:t>
            </a:r>
            <a:r>
              <a:rPr lang="tr-TR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</a:t>
            </a:r>
            <a:r>
              <a:rPr lang="tr-TR" sz="20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smtClean="0">
                <a:solidFill>
                  <a:srgbClr val="FF0000"/>
                </a:solidFill>
                <a:cs typeface="Times New Roman" pitchFamily="18" charset="0"/>
              </a:rPr>
              <a:t>ϵ</a:t>
            </a:r>
            <a:endParaRPr lang="tr-TR" sz="2800" i="0" dirty="0" smtClean="0">
              <a:solidFill>
                <a:srgbClr val="000000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5029200" y="5552182"/>
            <a:ext cx="3036409" cy="107721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sz="2800" i="0" dirty="0" smtClean="0">
                <a:solidFill>
                  <a:srgbClr val="000000"/>
                </a:solidFill>
              </a:rPr>
              <a:t>1 </a:t>
            </a:r>
            <a:r>
              <a:rPr lang="tr-TR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800" i="0" dirty="0" smtClean="0">
                <a:solidFill>
                  <a:srgbClr val="FF0000"/>
                </a:solidFill>
                <a:cs typeface="Times New Roman" pitchFamily="18" charset="0"/>
              </a:rPr>
              <a:t>1-</a:t>
            </a:r>
            <a:r>
              <a:rPr lang="el-GR" sz="2800" b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sz="2800" dirty="0" smtClean="0">
                <a:solidFill>
                  <a:srgbClr val="FF0000"/>
                </a:solidFill>
                <a:cs typeface="Times New Roman" pitchFamily="18" charset="0"/>
              </a:rPr>
              <a:t>ϵ</a:t>
            </a:r>
            <a:endParaRPr lang="tr-TR" sz="28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tr-TR" sz="2800" i="0" dirty="0" smtClean="0">
                <a:solidFill>
                  <a:srgbClr val="000000"/>
                </a:solidFill>
              </a:rPr>
              <a:t>0</a:t>
            </a:r>
            <a:r>
              <a:rPr lang="tr-TR" sz="3600" i="0" dirty="0" smtClean="0">
                <a:solidFill>
                  <a:srgbClr val="000000"/>
                </a:solidFill>
              </a:rPr>
              <a:t> </a:t>
            </a:r>
            <a:r>
              <a:rPr lang="tr-TR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</a:t>
            </a:r>
            <a:r>
              <a:rPr lang="tr-TR" sz="20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smtClean="0">
                <a:solidFill>
                  <a:srgbClr val="FF0000"/>
                </a:solidFill>
                <a:cs typeface="Times New Roman" pitchFamily="18" charset="0"/>
              </a:rPr>
              <a:t>ϵ</a:t>
            </a:r>
            <a:endParaRPr lang="tr-TR" sz="2800" i="0" dirty="0" smtClean="0">
              <a:solidFill>
                <a:srgbClr val="000000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3962400" y="3200400"/>
            <a:ext cx="9144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962400" y="4267200"/>
            <a:ext cx="914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3886200" y="4495800"/>
            <a:ext cx="9906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810000" y="6172200"/>
            <a:ext cx="1066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 animBg="1"/>
      <p:bldP spid="42" grpId="0" animBg="1"/>
      <p:bldP spid="43" grpId="0"/>
      <p:bldP spid="44" grpId="0"/>
      <p:bldP spid="46" grpId="0"/>
      <p:bldP spid="47" grpId="0" animBg="1"/>
      <p:bldP spid="48" grpId="0"/>
      <p:bldP spid="49" grpId="0"/>
      <p:bldP spid="51" grpId="0"/>
      <p:bldP spid="52" grpId="0" animBg="1"/>
      <p:bldP spid="53" grpId="0"/>
      <p:bldP spid="54" grpId="0"/>
      <p:bldP spid="56" grpId="0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charset="0"/>
              </a:rPr>
              <a:t>Transition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Fault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235998" y="27432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235998" y="31650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352800" y="2956222"/>
            <a:ext cx="36420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66801" y="1524000"/>
            <a:ext cx="769924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 err="1">
                <a:latin typeface="Arial" pitchFamily="34" charset="0"/>
                <a:cs typeface="Arial" pitchFamily="34" charset="0"/>
              </a:rPr>
              <a:t>Error</a:t>
            </a:r>
            <a:r>
              <a:rPr lang="tr-TR" dirty="0"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fault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Arial" pitchFamily="34" charset="0"/>
                <a:cs typeface="Arial" pitchFamily="34" charset="0"/>
              </a:rPr>
              <a:t>: a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gate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evaluates</a:t>
            </a:r>
            <a:r>
              <a:rPr lang="en-US" dirty="0">
                <a:latin typeface="Arial" pitchFamily="34" charset="0"/>
                <a:cs typeface="Arial" pitchFamily="34" charset="0"/>
              </a:rPr>
              <a:t> the incorrect result</a:t>
            </a:r>
            <a:r>
              <a:rPr lang="tr-TR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>
                <a:latin typeface="Arial" pitchFamily="34" charset="0"/>
                <a:cs typeface="Arial" pitchFamily="34" charset="0"/>
              </a:rPr>
              <a:t>the complement of the correct Boolean value</a:t>
            </a:r>
            <a:r>
              <a:rPr lang="tr-TR" dirty="0">
                <a:latin typeface="Arial" pitchFamily="34" charset="0"/>
                <a:cs typeface="Arial" pitchFamily="34" charset="0"/>
              </a:rPr>
              <a:t>,</a:t>
            </a:r>
            <a:r>
              <a:rPr lang="en-US" dirty="0">
                <a:latin typeface="Arial" pitchFamily="34" charset="0"/>
                <a:cs typeface="Arial" pitchFamily="34" charset="0"/>
              </a:rPr>
              <a:t> with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dirty="0"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1232079" y="37338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1232079" y="41556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3348881" y="3946822"/>
            <a:ext cx="36420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 smtClean="0">
                <a:solidFill>
                  <a:srgbClr val="000000"/>
                </a:solidFill>
              </a:rPr>
              <a:t>1</a:t>
            </a:r>
            <a:endParaRPr lang="tr-TR" sz="2800" i="0" dirty="0" smtClean="0">
              <a:solidFill>
                <a:srgbClr val="000000"/>
              </a:solidFill>
            </a:endParaRP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1223119" y="47244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1223119" y="51462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3339921" y="4937422"/>
            <a:ext cx="36420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 smtClean="0">
                <a:solidFill>
                  <a:srgbClr val="000000"/>
                </a:solidFill>
              </a:rPr>
              <a:t>1</a:t>
            </a:r>
            <a:endParaRPr lang="tr-TR" sz="2800" i="0" dirty="0" smtClean="0">
              <a:solidFill>
                <a:srgbClr val="000000"/>
              </a:solidFill>
            </a:endParaRP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1219200" y="57150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1219200" y="61368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 smtClean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3336002" y="5928022"/>
            <a:ext cx="364203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971800" y="2433935"/>
            <a:ext cx="109036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Ideally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537174" y="2438400"/>
            <a:ext cx="176926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r-TR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fault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085544" y="4637976"/>
            <a:ext cx="3068469" cy="107721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sz="2800" i="0" dirty="0" smtClean="0">
                <a:solidFill>
                  <a:srgbClr val="000000"/>
                </a:solidFill>
              </a:rPr>
              <a:t>0 </a:t>
            </a:r>
            <a:r>
              <a:rPr lang="tr-TR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  </a:t>
            </a:r>
            <a:r>
              <a:rPr lang="el-GR" sz="2800" dirty="0" smtClean="0">
                <a:solidFill>
                  <a:srgbClr val="FF0000"/>
                </a:solidFill>
                <a:cs typeface="Times New Roman" pitchFamily="18" charset="0"/>
              </a:rPr>
              <a:t>ϵ</a:t>
            </a:r>
            <a:endParaRPr lang="tr-TR" sz="28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tr-TR" sz="2800" i="0" dirty="0" smtClean="0">
                <a:solidFill>
                  <a:srgbClr val="000000"/>
                </a:solidFill>
              </a:rPr>
              <a:t>1</a:t>
            </a:r>
            <a:r>
              <a:rPr lang="tr-TR" sz="3600" i="0" dirty="0" smtClean="0">
                <a:solidFill>
                  <a:srgbClr val="000000"/>
                </a:solidFill>
              </a:rPr>
              <a:t> </a:t>
            </a:r>
            <a:r>
              <a:rPr lang="tr-TR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</a:t>
            </a:r>
            <a:r>
              <a:rPr lang="tr-TR" sz="20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i="0" dirty="0">
                <a:solidFill>
                  <a:srgbClr val="FF0000"/>
                </a:solidFill>
                <a:cs typeface="Times New Roman" pitchFamily="18" charset="0"/>
              </a:rPr>
              <a:t>1-</a:t>
            </a:r>
            <a:r>
              <a:rPr lang="el-GR" sz="2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sz="2800" dirty="0" smtClean="0">
                <a:solidFill>
                  <a:srgbClr val="FF0000"/>
                </a:solidFill>
                <a:cs typeface="Times New Roman" pitchFamily="18" charset="0"/>
              </a:rPr>
              <a:t>ϵ</a:t>
            </a:r>
            <a:endParaRPr lang="tr-TR" sz="2800" i="0" dirty="0" smtClean="0">
              <a:solidFill>
                <a:srgbClr val="000000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5085544" y="2997317"/>
            <a:ext cx="3068469" cy="95410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sz="2800" i="0" dirty="0" smtClean="0">
                <a:solidFill>
                  <a:srgbClr val="000000"/>
                </a:solidFill>
              </a:rPr>
              <a:t>0</a:t>
            </a:r>
            <a:r>
              <a:rPr lang="tr-TR" i="0" dirty="0" smtClean="0">
                <a:solidFill>
                  <a:srgbClr val="000000"/>
                </a:solidFill>
              </a:rPr>
              <a:t> </a:t>
            </a:r>
            <a:r>
              <a:rPr lang="tr-TR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800" i="0" dirty="0" smtClean="0">
                <a:solidFill>
                  <a:srgbClr val="FF0000"/>
                </a:solidFill>
                <a:cs typeface="Times New Roman" pitchFamily="18" charset="0"/>
              </a:rPr>
              <a:t>1- </a:t>
            </a:r>
            <a:r>
              <a:rPr lang="el-GR" sz="2800" dirty="0" smtClean="0">
                <a:solidFill>
                  <a:srgbClr val="FF0000"/>
                </a:solidFill>
                <a:cs typeface="Times New Roman" pitchFamily="18" charset="0"/>
              </a:rPr>
              <a:t>ϵ</a:t>
            </a:r>
            <a:endParaRPr lang="tr-TR" sz="28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tr-TR" sz="2800" i="0" dirty="0" smtClean="0">
                <a:solidFill>
                  <a:srgbClr val="000000"/>
                </a:solidFill>
              </a:rPr>
              <a:t>1</a:t>
            </a:r>
            <a:r>
              <a:rPr lang="tr-TR" i="0" dirty="0" smtClean="0">
                <a:solidFill>
                  <a:srgbClr val="000000"/>
                </a:solidFill>
              </a:rPr>
              <a:t>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l-GR" sz="2800" dirty="0" smtClean="0">
                <a:solidFill>
                  <a:srgbClr val="FF0000"/>
                </a:solidFill>
                <a:cs typeface="Times New Roman" pitchFamily="18" charset="0"/>
              </a:rPr>
              <a:t>ϵ</a:t>
            </a:r>
            <a:endParaRPr lang="tr-TR" sz="2800" i="0" dirty="0">
              <a:solidFill>
                <a:srgbClr val="000000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3970286" y="4210189"/>
            <a:ext cx="9144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970286" y="5276989"/>
            <a:ext cx="914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3894086" y="5505589"/>
            <a:ext cx="9906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817886" y="3255534"/>
            <a:ext cx="1066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13" name="Nesne 12"/>
          <p:cNvGraphicFramePr>
            <a:graphicFrameLocks noChangeAspect="1"/>
          </p:cNvGraphicFramePr>
          <p:nvPr/>
        </p:nvGraphicFramePr>
        <p:xfrm>
          <a:off x="1660622" y="2743200"/>
          <a:ext cx="1539778" cy="121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58" name="Visio" r:id="rId3" imgW="818474" imgH="649408" progId="Visio.Drawing.15">
                  <p:embed/>
                </p:oleObj>
              </mc:Choice>
              <mc:Fallback>
                <p:oleObj name="Visio" r:id="rId3" imgW="818474" imgH="649408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622" y="2743200"/>
                        <a:ext cx="1539778" cy="1217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7"/>
          <p:cNvSpPr txBox="1"/>
          <p:nvPr/>
        </p:nvSpPr>
        <p:spPr>
          <a:xfrm>
            <a:off x="2045541" y="2989850"/>
            <a:ext cx="6848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OR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" name="Nesne 40"/>
          <p:cNvGraphicFramePr>
            <a:graphicFrameLocks noChangeAspect="1"/>
          </p:cNvGraphicFramePr>
          <p:nvPr/>
        </p:nvGraphicFramePr>
        <p:xfrm>
          <a:off x="1693732" y="3733800"/>
          <a:ext cx="1539778" cy="121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59" name="Visio" r:id="rId5" imgW="818474" imgH="649408" progId="Visio.Drawing.15">
                  <p:embed/>
                </p:oleObj>
              </mc:Choice>
              <mc:Fallback>
                <p:oleObj name="Visio" r:id="rId5" imgW="818474" imgH="649408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732" y="3733800"/>
                        <a:ext cx="1539778" cy="1217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7"/>
          <p:cNvSpPr txBox="1"/>
          <p:nvPr/>
        </p:nvSpPr>
        <p:spPr>
          <a:xfrm>
            <a:off x="2078651" y="3980450"/>
            <a:ext cx="6848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OR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4" name="Nesne 63"/>
          <p:cNvGraphicFramePr>
            <a:graphicFrameLocks noChangeAspect="1"/>
          </p:cNvGraphicFramePr>
          <p:nvPr/>
        </p:nvGraphicFramePr>
        <p:xfrm>
          <a:off x="1701083" y="4710523"/>
          <a:ext cx="1539778" cy="121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0" name="Visio" r:id="rId6" imgW="818474" imgH="649408" progId="Visio.Drawing.15">
                  <p:embed/>
                </p:oleObj>
              </mc:Choice>
              <mc:Fallback>
                <p:oleObj name="Visio" r:id="rId6" imgW="818474" imgH="649408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083" y="4710523"/>
                        <a:ext cx="1539778" cy="1217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7"/>
          <p:cNvSpPr txBox="1"/>
          <p:nvPr/>
        </p:nvSpPr>
        <p:spPr>
          <a:xfrm>
            <a:off x="2086002" y="4957173"/>
            <a:ext cx="6848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OR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8" name="Nesne 67"/>
          <p:cNvGraphicFramePr>
            <a:graphicFrameLocks noChangeAspect="1"/>
          </p:cNvGraphicFramePr>
          <p:nvPr/>
        </p:nvGraphicFramePr>
        <p:xfrm>
          <a:off x="1663845" y="5669589"/>
          <a:ext cx="1539778" cy="121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1" name="Visio" r:id="rId7" imgW="818474" imgH="649408" progId="Visio.Drawing.15">
                  <p:embed/>
                </p:oleObj>
              </mc:Choice>
              <mc:Fallback>
                <p:oleObj name="Visio" r:id="rId7" imgW="818474" imgH="649408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845" y="5669589"/>
                        <a:ext cx="1539778" cy="1217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Box 7"/>
          <p:cNvSpPr txBox="1"/>
          <p:nvPr/>
        </p:nvSpPr>
        <p:spPr>
          <a:xfrm>
            <a:off x="2048764" y="5916239"/>
            <a:ext cx="6848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OR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99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42" grpId="0" animBg="1"/>
      <p:bldP spid="43" grpId="0"/>
      <p:bldP spid="44" grpId="0"/>
      <p:bldP spid="47" grpId="0" animBg="1"/>
      <p:bldP spid="48" grpId="0"/>
      <p:bldP spid="49" grpId="0"/>
      <p:bldP spid="52" grpId="0" animBg="1"/>
      <p:bldP spid="53" grpId="0"/>
      <p:bldP spid="54" grpId="0"/>
      <p:bldP spid="57" grpId="0" animBg="1"/>
      <p:bldP spid="58" grpId="0" animBg="1"/>
      <p:bldP spid="59" grpId="0" animBg="1"/>
      <p:bldP spid="60" grpId="0" animBg="1"/>
      <p:bldP spid="61" grpId="0" animBg="1"/>
      <p:bldP spid="40" grpId="0"/>
      <p:bldP spid="62" grpId="0"/>
      <p:bldP spid="66" grpId="0"/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charset="0"/>
              </a:rPr>
              <a:t>Transition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Fault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38200" y="1524000"/>
            <a:ext cx="76962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Error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fault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probability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each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gate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evaluates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the incorrect result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complement of the correct Boolean value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with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685800" y="2514600"/>
            <a:ext cx="8077200" cy="40386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85800" y="25908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81200" y="25908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What is the probability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Px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that the circuit produces an incorrect result.</a:t>
            </a:r>
          </a:p>
        </p:txBody>
      </p:sp>
      <p:sp>
        <p:nvSpPr>
          <p:cNvPr id="3543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43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4312" name="Object 8"/>
          <p:cNvGraphicFramePr>
            <a:graphicFrameLocks noChangeAspect="1"/>
          </p:cNvGraphicFramePr>
          <p:nvPr/>
        </p:nvGraphicFramePr>
        <p:xfrm>
          <a:off x="2619703" y="3295538"/>
          <a:ext cx="4847897" cy="249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410" name="Visio" r:id="rId3" imgW="1612087" imgH="827076" progId="Visio.Drawing.11">
                  <p:embed/>
                </p:oleObj>
              </mc:Choice>
              <mc:Fallback>
                <p:oleObj name="Visio" r:id="rId3" imgW="1612087" imgH="827076" progId="Visio.Drawing.11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703" y="3295538"/>
                        <a:ext cx="4847897" cy="249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2286000" y="3453825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a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2286000" y="4038600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b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308442" y="4749225"/>
            <a:ext cx="367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c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7458750" y="4495800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x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65675" y="4536757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Arial" pitchFamily="34" charset="0"/>
                <a:cs typeface="Arial" pitchFamily="34" charset="0"/>
              </a:rPr>
              <a:t>AND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06197" y="381000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Arial" pitchFamily="34" charset="0"/>
                <a:cs typeface="Arial" pitchFamily="34" charset="0"/>
              </a:rPr>
              <a:t>OR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505200" y="5715000"/>
            <a:ext cx="2813591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Px</a:t>
            </a:r>
            <a:r>
              <a:rPr lang="tr-TR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el-GR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3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ϵ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0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2" grpId="0" animBg="1"/>
      <p:bldP spid="33" grpId="0"/>
      <p:bldP spid="34" grpId="0"/>
      <p:bldP spid="39" grpId="0"/>
      <p:bldP spid="40" grpId="0"/>
      <p:bldP spid="41" grpId="0"/>
      <p:bldP spid="62" grpId="0"/>
      <p:bldP spid="64" grpId="0"/>
      <p:bldP spid="66" grpId="0"/>
      <p:bldP spid="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charset="0"/>
              </a:rPr>
              <a:t>Transition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Fault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38200" y="1524000"/>
            <a:ext cx="76962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Error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fault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probability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each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gate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evaluates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the incorrect result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complement of the correct Boolean value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with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685800" y="2514600"/>
            <a:ext cx="8077200" cy="40386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85800" y="25908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57400" y="25908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What is the probability </a:t>
            </a:r>
            <a:r>
              <a:rPr lang="tr-TR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</a:t>
            </a:r>
            <a:r>
              <a:rPr lang="tr-T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that the circuit produces an incorrect result.</a:t>
            </a:r>
          </a:p>
        </p:txBody>
      </p:sp>
      <p:sp>
        <p:nvSpPr>
          <p:cNvPr id="3543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45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4548" name="Object 4"/>
          <p:cNvGraphicFramePr>
            <a:graphicFrameLocks noChangeAspect="1"/>
          </p:cNvGraphicFramePr>
          <p:nvPr/>
        </p:nvGraphicFramePr>
        <p:xfrm>
          <a:off x="2667000" y="3276600"/>
          <a:ext cx="4114800" cy="2670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46" name="Visio" r:id="rId3" imgW="1789438" imgH="1160714" progId="Visio.Drawing.11">
                  <p:embed/>
                </p:oleObj>
              </mc:Choice>
              <mc:Fallback>
                <p:oleObj name="Visio" r:id="rId3" imgW="1789438" imgH="1160714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276600"/>
                        <a:ext cx="4114800" cy="26702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2286000" y="3352800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a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308442" y="3758625"/>
            <a:ext cx="367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c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2286000" y="4648200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b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308442" y="5054025"/>
            <a:ext cx="367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c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804242" y="4215825"/>
            <a:ext cx="367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y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4200" y="3622357"/>
            <a:ext cx="9060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AND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200" y="4953000"/>
            <a:ext cx="9060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AND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0" y="4267200"/>
            <a:ext cx="6848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 smtClean="0">
                <a:latin typeface="Arial" pitchFamily="34" charset="0"/>
                <a:cs typeface="Arial" pitchFamily="34" charset="0"/>
              </a:rPr>
              <a:t>OR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1493" y="5770602"/>
            <a:ext cx="757290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</a:t>
            </a:r>
            <a:r>
              <a:rPr lang="tr-T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l-G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l-G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+ 2</a:t>
            </a:r>
            <a:r>
              <a:rPr lang="el-G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(</a:t>
            </a:r>
            <a:r>
              <a:rPr lang="el-G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 </a:t>
            </a:r>
            <a:r>
              <a:rPr lang="tr-T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tr-T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tr-T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 + 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el-G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tr-T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l-G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endParaRPr lang="en-US" sz="28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2" grpId="0" animBg="1"/>
      <p:bldP spid="33" grpId="0"/>
      <p:bldP spid="34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Outline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sz="3000" dirty="0" err="1" smtClean="0">
                <a:latin typeface="Arial" charset="0"/>
              </a:rPr>
              <a:t>Definitions</a:t>
            </a:r>
            <a:r>
              <a:rPr lang="tr-TR" sz="3000" dirty="0" smtClean="0">
                <a:latin typeface="Arial" charset="0"/>
              </a:rPr>
              <a:t>: </a:t>
            </a:r>
            <a:r>
              <a:rPr lang="tr-TR" sz="3000" dirty="0">
                <a:latin typeface="Arial" charset="0"/>
              </a:rPr>
              <a:t>d</a:t>
            </a:r>
            <a:r>
              <a:rPr lang="en-US" sz="3000" dirty="0" err="1" smtClean="0">
                <a:latin typeface="Arial" charset="0"/>
              </a:rPr>
              <a:t>efect</a:t>
            </a:r>
            <a:r>
              <a:rPr lang="en-US" sz="3000" dirty="0" smtClean="0">
                <a:latin typeface="Arial" charset="0"/>
              </a:rPr>
              <a:t>, faults, errors, failures</a:t>
            </a:r>
            <a:r>
              <a:rPr lang="tr-TR" sz="3000" dirty="0" smtClean="0">
                <a:latin typeface="Arial" charset="0"/>
              </a:rPr>
              <a:t>…</a:t>
            </a:r>
          </a:p>
          <a:p>
            <a:pPr lvl="1"/>
            <a:r>
              <a:rPr lang="tr-TR" sz="2700" dirty="0" err="1" smtClean="0">
                <a:latin typeface="Arial" charset="0"/>
              </a:rPr>
              <a:t>Reliability</a:t>
            </a:r>
            <a:r>
              <a:rPr lang="tr-TR" sz="2700" dirty="0" smtClean="0">
                <a:latin typeface="Arial" charset="0"/>
              </a:rPr>
              <a:t> </a:t>
            </a:r>
            <a:r>
              <a:rPr lang="tr-TR" sz="2700" dirty="0" err="1" smtClean="0">
                <a:latin typeface="Arial" charset="0"/>
              </a:rPr>
              <a:t>versus</a:t>
            </a:r>
            <a:r>
              <a:rPr lang="tr-TR" sz="2700" dirty="0" smtClean="0">
                <a:latin typeface="Arial" charset="0"/>
              </a:rPr>
              <a:t> </a:t>
            </a:r>
            <a:r>
              <a:rPr lang="tr-TR" sz="2700" dirty="0" err="1" smtClean="0">
                <a:latin typeface="Arial" charset="0"/>
              </a:rPr>
              <a:t>quality</a:t>
            </a:r>
            <a:endParaRPr lang="en-US" sz="2700" dirty="0" smtClean="0">
              <a:latin typeface="Arial" charset="0"/>
            </a:endParaRPr>
          </a:p>
          <a:p>
            <a:r>
              <a:rPr lang="tr-TR" sz="3000" dirty="0" err="1" smtClean="0">
                <a:latin typeface="Arial" charset="0"/>
              </a:rPr>
              <a:t>Faults</a:t>
            </a:r>
            <a:r>
              <a:rPr lang="en-US" sz="3000" dirty="0" smtClean="0">
                <a:latin typeface="Arial" charset="0"/>
              </a:rPr>
              <a:t> </a:t>
            </a:r>
            <a:r>
              <a:rPr lang="en-US" sz="3000" dirty="0" smtClean="0">
                <a:latin typeface="Arial" charset="0"/>
              </a:rPr>
              <a:t>in nanoscale</a:t>
            </a:r>
          </a:p>
          <a:p>
            <a:r>
              <a:rPr lang="tr-TR" sz="3000" dirty="0" err="1" smtClean="0">
                <a:latin typeface="Arial" charset="0"/>
              </a:rPr>
              <a:t>Fault</a:t>
            </a:r>
            <a:r>
              <a:rPr lang="tr-TR" sz="3000" dirty="0" smtClean="0">
                <a:latin typeface="Arial" charset="0"/>
              </a:rPr>
              <a:t> </a:t>
            </a:r>
            <a:r>
              <a:rPr lang="tr-TR" sz="3000" dirty="0" err="1" smtClean="0">
                <a:latin typeface="Arial" charset="0"/>
              </a:rPr>
              <a:t>models</a:t>
            </a:r>
            <a:endParaRPr lang="tr-TR" sz="3000" dirty="0" smtClean="0">
              <a:latin typeface="Arial" charset="0"/>
            </a:endParaRPr>
          </a:p>
          <a:p>
            <a:pPr lvl="1"/>
            <a:r>
              <a:rPr lang="tr-TR" sz="2700" dirty="0" err="1" smtClean="0">
                <a:latin typeface="Arial" charset="0"/>
              </a:rPr>
              <a:t>Stuck</a:t>
            </a:r>
            <a:r>
              <a:rPr lang="tr-TR" sz="2700" dirty="0" smtClean="0">
                <a:latin typeface="Arial" charset="0"/>
              </a:rPr>
              <a:t>-at </a:t>
            </a:r>
            <a:r>
              <a:rPr lang="tr-TR" sz="2700" dirty="0" err="1" smtClean="0">
                <a:latin typeface="Arial" charset="0"/>
              </a:rPr>
              <a:t>faults</a:t>
            </a:r>
            <a:endParaRPr lang="tr-TR" sz="2700" dirty="0" smtClean="0">
              <a:latin typeface="Arial" charset="0"/>
            </a:endParaRPr>
          </a:p>
          <a:p>
            <a:pPr lvl="1"/>
            <a:r>
              <a:rPr lang="tr-TR" sz="2700" dirty="0" err="1" smtClean="0">
                <a:latin typeface="Arial" charset="0"/>
              </a:rPr>
              <a:t>Transition</a:t>
            </a:r>
            <a:r>
              <a:rPr lang="tr-TR" sz="2700" dirty="0" smtClean="0">
                <a:latin typeface="Arial" charset="0"/>
              </a:rPr>
              <a:t> </a:t>
            </a:r>
            <a:r>
              <a:rPr lang="tr-TR" sz="2700" dirty="0" err="1" smtClean="0">
                <a:latin typeface="Arial" charset="0"/>
              </a:rPr>
              <a:t>faults</a:t>
            </a:r>
            <a:endParaRPr lang="tr-TR" sz="2700" dirty="0" smtClean="0">
              <a:latin typeface="Arial" charset="0"/>
            </a:endParaRPr>
          </a:p>
          <a:p>
            <a:r>
              <a:rPr lang="tr-TR" sz="3000" dirty="0" err="1" smtClean="0">
                <a:latin typeface="Arial" charset="0"/>
              </a:rPr>
              <a:t>Fault</a:t>
            </a:r>
            <a:r>
              <a:rPr lang="tr-TR" sz="3000" dirty="0" smtClean="0">
                <a:latin typeface="Arial" charset="0"/>
              </a:rPr>
              <a:t> </a:t>
            </a:r>
            <a:r>
              <a:rPr lang="tr-TR" sz="3000" dirty="0" err="1" smtClean="0">
                <a:latin typeface="Arial" charset="0"/>
              </a:rPr>
              <a:t>and</a:t>
            </a:r>
            <a:r>
              <a:rPr lang="tr-TR" sz="3000" dirty="0" smtClean="0">
                <a:latin typeface="Arial" charset="0"/>
              </a:rPr>
              <a:t> </a:t>
            </a:r>
            <a:r>
              <a:rPr lang="tr-TR" sz="3000" dirty="0" err="1" smtClean="0">
                <a:latin typeface="Arial" charset="0"/>
              </a:rPr>
              <a:t>failure</a:t>
            </a:r>
            <a:r>
              <a:rPr lang="tr-TR" sz="3000" dirty="0" smtClean="0">
                <a:latin typeface="Arial" charset="0"/>
              </a:rPr>
              <a:t> </a:t>
            </a:r>
            <a:r>
              <a:rPr lang="tr-TR" sz="3000" dirty="0" err="1" smtClean="0">
                <a:latin typeface="Arial" charset="0"/>
              </a:rPr>
              <a:t>analysis</a:t>
            </a:r>
            <a:endParaRPr lang="en-US" sz="3000" dirty="0" smtClean="0">
              <a:latin typeface="Arial" charset="0"/>
            </a:endParaRPr>
          </a:p>
          <a:p>
            <a:pPr lvl="1"/>
            <a:r>
              <a:rPr lang="en-US" sz="2700" dirty="0" smtClean="0">
                <a:latin typeface="Arial" charset="0"/>
              </a:rPr>
              <a:t>Deterministic</a:t>
            </a:r>
            <a:r>
              <a:rPr lang="tr-TR" sz="2700" dirty="0" smtClean="0">
                <a:latin typeface="Arial" charset="0"/>
              </a:rPr>
              <a:t> </a:t>
            </a:r>
            <a:endParaRPr lang="en-US" sz="2700" dirty="0" smtClean="0">
              <a:latin typeface="Arial" charset="0"/>
            </a:endParaRPr>
          </a:p>
          <a:p>
            <a:pPr lvl="1"/>
            <a:r>
              <a:rPr lang="en-US" sz="2700" dirty="0" smtClean="0">
                <a:latin typeface="Arial" charset="0"/>
              </a:rPr>
              <a:t>Probabilistic</a:t>
            </a:r>
          </a:p>
          <a:p>
            <a:pPr lvl="1"/>
            <a:endParaRPr lang="en-US" sz="2700" dirty="0" smtClean="0">
              <a:latin typeface="Arial" charset="0"/>
            </a:endParaRPr>
          </a:p>
          <a:p>
            <a:endParaRPr lang="en-US" sz="3000" dirty="0" smtClean="0">
              <a:latin typeface="Arial" charset="0"/>
            </a:endParaRPr>
          </a:p>
          <a:p>
            <a:endParaRPr lang="en-US" sz="3000" dirty="0" smtClean="0">
              <a:latin typeface="Arial" charset="0"/>
            </a:endParaRPr>
          </a:p>
          <a:p>
            <a:pPr>
              <a:buNone/>
            </a:pPr>
            <a:endParaRPr lang="en-US" sz="2500" dirty="0" smtClean="0">
              <a:latin typeface="Arial" charset="0"/>
            </a:endParaRPr>
          </a:p>
          <a:p>
            <a:pPr lvl="1"/>
            <a:endParaRPr lang="en-US" sz="25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charset="0"/>
              </a:rPr>
              <a:t>Transition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Fault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Analysis</a:t>
            </a:r>
            <a:endParaRPr lang="en-US" dirty="0"/>
          </a:p>
        </p:txBody>
      </p:sp>
      <p:pic>
        <p:nvPicPr>
          <p:cNvPr id="365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4204" y="3109913"/>
            <a:ext cx="3468796" cy="305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76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7617" name="Object 1"/>
          <p:cNvGraphicFramePr>
            <a:graphicFrameLocks noChangeAspect="1"/>
          </p:cNvGraphicFramePr>
          <p:nvPr/>
        </p:nvGraphicFramePr>
        <p:xfrm>
          <a:off x="1126066" y="4572000"/>
          <a:ext cx="3522134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814" name="Visio" r:id="rId4" imgW="6982561" imgH="3629257" progId="Visio.Drawing.11">
                  <p:embed/>
                </p:oleObj>
              </mc:Choice>
              <mc:Fallback>
                <p:oleObj name="Visio" r:id="rId4" imgW="6982561" imgH="3629257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6066" y="4572000"/>
                        <a:ext cx="3522134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76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7619" name="Object 3"/>
          <p:cNvGraphicFramePr>
            <a:graphicFrameLocks noChangeAspect="1"/>
          </p:cNvGraphicFramePr>
          <p:nvPr/>
        </p:nvGraphicFramePr>
        <p:xfrm>
          <a:off x="1188378" y="2743200"/>
          <a:ext cx="338362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815" name="Visio" r:id="rId6" imgW="7897120" imgH="3387666" progId="Visio.Drawing.11">
                  <p:embed/>
                </p:oleObj>
              </mc:Choice>
              <mc:Fallback>
                <p:oleObj name="Visio" r:id="rId6" imgW="7897120" imgH="3387666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378" y="2743200"/>
                        <a:ext cx="3383622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721778" y="4050268"/>
            <a:ext cx="17620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Px</a:t>
            </a:r>
            <a:r>
              <a:rPr lang="tr-T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el-G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ϵ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b="1" i="1" dirty="0"/>
          </a:p>
        </p:txBody>
      </p:sp>
      <p:sp>
        <p:nvSpPr>
          <p:cNvPr id="9" name="Rectangle 8"/>
          <p:cNvSpPr/>
          <p:nvPr/>
        </p:nvSpPr>
        <p:spPr>
          <a:xfrm>
            <a:off x="381000" y="6260068"/>
            <a:ext cx="4953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</a:t>
            </a:r>
            <a:r>
              <a:rPr lang="tr-T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l-G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l-G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+ 2</a:t>
            </a:r>
            <a:r>
              <a:rPr lang="el-G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(</a:t>
            </a:r>
            <a:r>
              <a:rPr lang="el-G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 </a:t>
            </a:r>
            <a:r>
              <a:rPr lang="tr-T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tr-T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tr-T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 + 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el-G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tr-T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l-G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endParaRPr lang="en-US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1600200"/>
            <a:ext cx="8153400" cy="46166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Both circuits,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implement the same Boolean function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tr-T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tr-TR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2209800"/>
            <a:ext cx="5334000" cy="40011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Which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circuit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better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fault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tolerance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3102114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A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381000" y="5007114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 smtClean="0">
                <a:latin typeface="Arial" pitchFamily="34" charset="0"/>
                <a:cs typeface="Arial" pitchFamily="34" charset="0"/>
              </a:rPr>
              <a:t>B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Suggested Readings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Moore, E. F., &amp; Shannon, C. E. (1956). Reliable circuits using less reliable relays. 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Journal of the Franklin Institute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262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(3), 191-208.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Von Neumann, J. (1956). Probabilistic logics and the synthesis of reliable organisms from unreliable components. 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Automata studies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34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43-98.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Han, J., Taylor, E., Gao, J., &amp; Fortes, J. (2005, July). Faults, error bounds and reliability of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nanoelectronic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circuits. In 2005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IEEE International Conference on Application-Specific Systems, Architecture Processors (ASAP'05)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(pp. 247-253). IEEE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buNone/>
            </a:pPr>
            <a:endParaRPr lang="tr-TR" sz="2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840447" y="4405074"/>
            <a:ext cx="1443026" cy="6241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initions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981200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Arial" charset="0"/>
              </a:rPr>
              <a:t>Defect</a:t>
            </a:r>
            <a:r>
              <a:rPr lang="tr-TR" sz="3000" dirty="0">
                <a:latin typeface="Arial" charset="0"/>
              </a:rPr>
              <a:t>: a </a:t>
            </a:r>
            <a:r>
              <a:rPr lang="tr-TR" sz="3000" dirty="0" err="1">
                <a:latin typeface="Arial" charset="0"/>
              </a:rPr>
              <a:t>physical</a:t>
            </a:r>
            <a:r>
              <a:rPr lang="tr-TR" sz="3000" dirty="0">
                <a:latin typeface="Arial" charset="0"/>
              </a:rPr>
              <a:t> </a:t>
            </a:r>
            <a:r>
              <a:rPr lang="tr-TR" sz="3000" dirty="0" smtClean="0">
                <a:latin typeface="Arial" charset="0"/>
              </a:rPr>
              <a:t>problem</a:t>
            </a:r>
            <a:r>
              <a:rPr lang="tr-TR" sz="3000" dirty="0" smtClean="0">
                <a:solidFill>
                  <a:srgbClr val="FF0000"/>
                </a:solidFill>
                <a:latin typeface="Arial" charset="0"/>
              </a:rPr>
              <a:t>                          </a:t>
            </a:r>
          </a:p>
          <a:p>
            <a:r>
              <a:rPr lang="tr-TR" sz="3000" dirty="0" smtClean="0">
                <a:solidFill>
                  <a:srgbClr val="FF0000"/>
                </a:solidFill>
                <a:latin typeface="Arial" charset="0"/>
              </a:rPr>
              <a:t>F</a:t>
            </a:r>
            <a:r>
              <a:rPr lang="en-US" sz="3000" dirty="0" err="1" smtClean="0">
                <a:solidFill>
                  <a:srgbClr val="FF0000"/>
                </a:solidFill>
                <a:latin typeface="Arial" charset="0"/>
              </a:rPr>
              <a:t>ault</a:t>
            </a:r>
            <a:r>
              <a:rPr lang="tr-TR" sz="3000" dirty="0" smtClean="0">
                <a:latin typeface="Arial" charset="0"/>
              </a:rPr>
              <a:t>: </a:t>
            </a:r>
            <a:r>
              <a:rPr lang="en-US" sz="3000" dirty="0" smtClean="0">
                <a:latin typeface="Arial" charset="0"/>
              </a:rPr>
              <a:t>an </a:t>
            </a:r>
            <a:r>
              <a:rPr lang="en-US" sz="3000" dirty="0">
                <a:latin typeface="Arial" charset="0"/>
              </a:rPr>
              <a:t>abnormal condition or defect </a:t>
            </a:r>
            <a:endParaRPr lang="tr-TR" sz="3000" dirty="0" smtClean="0">
              <a:latin typeface="Arial" charset="0"/>
            </a:endParaRPr>
          </a:p>
          <a:p>
            <a:r>
              <a:rPr lang="tr-TR" sz="3000" dirty="0" err="1" smtClean="0">
                <a:latin typeface="Arial" charset="0"/>
              </a:rPr>
              <a:t>Defect</a:t>
            </a:r>
            <a:r>
              <a:rPr lang="tr-TR" sz="3000" dirty="0" smtClean="0">
                <a:latin typeface="Arial" charset="0"/>
              </a:rPr>
              <a:t> </a:t>
            </a:r>
            <a:r>
              <a:rPr lang="tr-TR" sz="3000" dirty="0" err="1" smtClean="0">
                <a:latin typeface="Arial" charset="0"/>
              </a:rPr>
              <a:t>and</a:t>
            </a:r>
            <a:r>
              <a:rPr lang="tr-TR" sz="3000" dirty="0" smtClean="0">
                <a:latin typeface="Arial" charset="0"/>
              </a:rPr>
              <a:t> </a:t>
            </a:r>
            <a:r>
              <a:rPr lang="tr-TR" sz="3000" dirty="0" err="1">
                <a:latin typeface="Arial" charset="0"/>
              </a:rPr>
              <a:t>f</a:t>
            </a:r>
            <a:r>
              <a:rPr lang="tr-TR" sz="3000" dirty="0" err="1" smtClean="0">
                <a:latin typeface="Arial" charset="0"/>
              </a:rPr>
              <a:t>aults</a:t>
            </a:r>
            <a:r>
              <a:rPr lang="tr-TR" sz="3000" dirty="0" smtClean="0">
                <a:latin typeface="Arial" charset="0"/>
              </a:rPr>
              <a:t> ocur </a:t>
            </a:r>
            <a:r>
              <a:rPr lang="en-US" sz="3000" dirty="0" smtClean="0">
                <a:latin typeface="Arial" charset="0"/>
              </a:rPr>
              <a:t>at </a:t>
            </a:r>
            <a:r>
              <a:rPr lang="en-US" sz="3000" dirty="0">
                <a:latin typeface="Arial" charset="0"/>
              </a:rPr>
              <a:t>the component, equipment, or sub-system level which may lead to a </a:t>
            </a:r>
            <a:r>
              <a:rPr lang="en-US" sz="3000" dirty="0" smtClean="0">
                <a:latin typeface="Arial" charset="0"/>
              </a:rPr>
              <a:t>failure</a:t>
            </a:r>
            <a:endParaRPr lang="tr-TR" sz="3000" dirty="0" smtClean="0">
              <a:latin typeface="Arial" charset="0"/>
            </a:endParaRPr>
          </a:p>
          <a:p>
            <a:r>
              <a:rPr lang="tr-TR" sz="3000" dirty="0" err="1" smtClean="0">
                <a:solidFill>
                  <a:srgbClr val="FF0000"/>
                </a:solidFill>
                <a:latin typeface="Arial" charset="0"/>
              </a:rPr>
              <a:t>Error</a:t>
            </a:r>
            <a:r>
              <a:rPr lang="tr-TR" sz="3000" dirty="0" smtClean="0">
                <a:latin typeface="Arial" charset="0"/>
              </a:rPr>
              <a:t>: </a:t>
            </a:r>
            <a:r>
              <a:rPr lang="tr-TR" sz="3000" dirty="0" err="1" smtClean="0">
                <a:latin typeface="Arial" charset="0"/>
              </a:rPr>
              <a:t>incorrect</a:t>
            </a:r>
            <a:r>
              <a:rPr lang="tr-TR" sz="3000" dirty="0" smtClean="0">
                <a:latin typeface="Arial" charset="0"/>
              </a:rPr>
              <a:t> </a:t>
            </a:r>
            <a:r>
              <a:rPr lang="tr-TR" sz="3000" dirty="0" err="1" smtClean="0">
                <a:latin typeface="Arial" charset="0"/>
              </a:rPr>
              <a:t>value</a:t>
            </a:r>
            <a:r>
              <a:rPr lang="tr-TR" sz="3000" dirty="0" smtClean="0">
                <a:latin typeface="Arial" charset="0"/>
              </a:rPr>
              <a:t> </a:t>
            </a:r>
            <a:r>
              <a:rPr lang="tr-TR" sz="3000" dirty="0" err="1" smtClean="0">
                <a:latin typeface="Arial" charset="0"/>
              </a:rPr>
              <a:t>or</a:t>
            </a:r>
            <a:r>
              <a:rPr lang="tr-TR" sz="3000" dirty="0" smtClean="0">
                <a:latin typeface="Arial" charset="0"/>
              </a:rPr>
              <a:t> </a:t>
            </a:r>
            <a:r>
              <a:rPr lang="tr-TR" sz="3000" dirty="0" err="1" smtClean="0">
                <a:latin typeface="Arial" charset="0"/>
              </a:rPr>
              <a:t>information</a:t>
            </a:r>
            <a:r>
              <a:rPr lang="tr-TR" sz="3000" dirty="0" smtClean="0">
                <a:latin typeface="Arial" charset="0"/>
              </a:rPr>
              <a:t> in </a:t>
            </a:r>
            <a:r>
              <a:rPr lang="tr-TR" sz="3000" dirty="0" err="1" smtClean="0">
                <a:latin typeface="Arial" charset="0"/>
              </a:rPr>
              <a:t>computing</a:t>
            </a:r>
            <a:endParaRPr lang="tr-TR" sz="3000" dirty="0">
              <a:latin typeface="Arial" charset="0"/>
            </a:endParaRPr>
          </a:p>
          <a:p>
            <a:endParaRPr lang="en-US" sz="25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</p:txBody>
      </p:sp>
      <p:pic>
        <p:nvPicPr>
          <p:cNvPr id="13" name="Picture 2" descr="defect solde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91407"/>
            <a:ext cx="2374073" cy="17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roken 7-segment display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72" y="3791407"/>
            <a:ext cx="2450701" cy="183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7"/>
          <p:cNvSpPr txBox="1"/>
          <p:nvPr/>
        </p:nvSpPr>
        <p:spPr>
          <a:xfrm>
            <a:off x="1272454" y="5838621"/>
            <a:ext cx="135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Fault</a:t>
            </a:r>
            <a:r>
              <a:rPr lang="tr-TR" dirty="0" smtClean="0"/>
              <a:t>/</a:t>
            </a:r>
            <a:r>
              <a:rPr lang="tr-TR" dirty="0" err="1" smtClean="0"/>
              <a:t>Defect</a:t>
            </a:r>
            <a:endParaRPr lang="en-US" dirty="0"/>
          </a:p>
        </p:txBody>
      </p:sp>
      <p:sp>
        <p:nvSpPr>
          <p:cNvPr id="17" name="TextBox 7"/>
          <p:cNvSpPr txBox="1"/>
          <p:nvPr/>
        </p:nvSpPr>
        <p:spPr>
          <a:xfrm>
            <a:off x="6801322" y="592117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Failure</a:t>
            </a:r>
            <a:endParaRPr lang="en-US" dirty="0"/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1549673" y="4114800"/>
            <a:ext cx="965263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6417243" y="4446270"/>
            <a:ext cx="768158" cy="70866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929214" y="4426034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3200" i="0" dirty="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4823566" y="4424750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3200" i="0" dirty="0" smtClean="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15" name="Straight Arrow Connector 22"/>
          <p:cNvCxnSpPr/>
          <p:nvPr/>
        </p:nvCxnSpPr>
        <p:spPr>
          <a:xfrm>
            <a:off x="4281956" y="4741355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ağ Ok 19"/>
          <p:cNvSpPr/>
          <p:nvPr/>
        </p:nvSpPr>
        <p:spPr>
          <a:xfrm>
            <a:off x="3218546" y="45720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TextBox 7"/>
          <p:cNvSpPr txBox="1"/>
          <p:nvPr/>
        </p:nvSpPr>
        <p:spPr>
          <a:xfrm>
            <a:off x="4317874" y="5838621"/>
            <a:ext cx="81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Error</a:t>
            </a:r>
            <a:endParaRPr lang="en-US" dirty="0"/>
          </a:p>
        </p:txBody>
      </p:sp>
      <p:sp>
        <p:nvSpPr>
          <p:cNvPr id="22" name="Sağ Ok 21"/>
          <p:cNvSpPr/>
          <p:nvPr/>
        </p:nvSpPr>
        <p:spPr>
          <a:xfrm>
            <a:off x="5412035" y="4565011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5122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7" grpId="0"/>
      <p:bldP spid="18" grpId="0" animBg="1"/>
      <p:bldP spid="19" grpId="0" animBg="1"/>
      <p:bldP spid="11" grpId="0"/>
      <p:bldP spid="12" grpId="0"/>
      <p:bldP spid="20" grpId="0" animBg="1"/>
      <p:bldP spid="21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initions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838200"/>
          </a:xfrm>
        </p:spPr>
        <p:txBody>
          <a:bodyPr>
            <a:normAutofit fontScale="85000" lnSpcReduction="20000"/>
          </a:bodyPr>
          <a:lstStyle/>
          <a:p>
            <a:r>
              <a:rPr lang="tr-TR" sz="3000" dirty="0" err="1" smtClean="0">
                <a:solidFill>
                  <a:srgbClr val="FF0000"/>
                </a:solidFill>
                <a:latin typeface="Arial" charset="0"/>
              </a:rPr>
              <a:t>Latent</a:t>
            </a:r>
            <a:r>
              <a:rPr lang="tr-TR" sz="30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sz="3000" dirty="0" err="1" smtClean="0">
                <a:solidFill>
                  <a:srgbClr val="FF0000"/>
                </a:solidFill>
                <a:latin typeface="Arial" charset="0"/>
              </a:rPr>
              <a:t>Fault</a:t>
            </a:r>
            <a:r>
              <a:rPr lang="tr-TR" sz="3000" dirty="0" smtClean="0">
                <a:solidFill>
                  <a:srgbClr val="FF0000"/>
                </a:solidFill>
                <a:latin typeface="Arial" charset="0"/>
              </a:rPr>
              <a:t>/</a:t>
            </a:r>
            <a:r>
              <a:rPr lang="en-US" sz="3000" dirty="0" smtClean="0">
                <a:solidFill>
                  <a:srgbClr val="FF0000"/>
                </a:solidFill>
                <a:latin typeface="Arial" charset="0"/>
              </a:rPr>
              <a:t>Defect</a:t>
            </a:r>
            <a:r>
              <a:rPr lang="tr-TR" sz="3000" dirty="0">
                <a:latin typeface="Arial" charset="0"/>
              </a:rPr>
              <a:t>: </a:t>
            </a:r>
            <a:r>
              <a:rPr lang="tr-TR" sz="3000" dirty="0" smtClean="0">
                <a:latin typeface="Arial" charset="0"/>
              </a:rPr>
              <a:t>not </a:t>
            </a:r>
            <a:r>
              <a:rPr lang="tr-TR" sz="3000" dirty="0" err="1" smtClean="0">
                <a:latin typeface="Arial" charset="0"/>
              </a:rPr>
              <a:t>causing</a:t>
            </a:r>
            <a:r>
              <a:rPr lang="tr-TR" sz="3000" dirty="0" smtClean="0">
                <a:latin typeface="Arial" charset="0"/>
              </a:rPr>
              <a:t> an </a:t>
            </a:r>
            <a:r>
              <a:rPr lang="tr-TR" sz="3000" dirty="0" err="1" smtClean="0">
                <a:latin typeface="Arial" charset="0"/>
              </a:rPr>
              <a:t>error</a:t>
            </a:r>
            <a:r>
              <a:rPr lang="tr-TR" sz="3000" dirty="0" smtClean="0">
                <a:latin typeface="Arial" charset="0"/>
              </a:rPr>
              <a:t> yet</a:t>
            </a:r>
            <a:r>
              <a:rPr lang="tr-TR" sz="3000" dirty="0" smtClean="0">
                <a:solidFill>
                  <a:srgbClr val="FF0000"/>
                </a:solidFill>
                <a:latin typeface="Arial" charset="0"/>
              </a:rPr>
              <a:t>                          </a:t>
            </a:r>
          </a:p>
          <a:p>
            <a:r>
              <a:rPr lang="tr-TR" sz="3000" dirty="0" err="1" smtClean="0">
                <a:solidFill>
                  <a:srgbClr val="FF0000"/>
                </a:solidFill>
                <a:latin typeface="Arial" charset="0"/>
              </a:rPr>
              <a:t>Latent</a:t>
            </a:r>
            <a:r>
              <a:rPr lang="tr-TR" sz="30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sz="3000" dirty="0" err="1" smtClean="0">
                <a:solidFill>
                  <a:srgbClr val="FF0000"/>
                </a:solidFill>
                <a:latin typeface="Arial" charset="0"/>
              </a:rPr>
              <a:t>Error</a:t>
            </a:r>
            <a:r>
              <a:rPr lang="tr-TR" sz="3000" dirty="0" smtClean="0">
                <a:latin typeface="Arial" charset="0"/>
              </a:rPr>
              <a:t>: not </a:t>
            </a:r>
            <a:r>
              <a:rPr lang="tr-TR" sz="3000" dirty="0" err="1" smtClean="0">
                <a:latin typeface="Arial" charset="0"/>
              </a:rPr>
              <a:t>causing</a:t>
            </a:r>
            <a:r>
              <a:rPr lang="tr-TR" sz="3000" dirty="0" smtClean="0">
                <a:latin typeface="Arial" charset="0"/>
              </a:rPr>
              <a:t> a </a:t>
            </a:r>
            <a:r>
              <a:rPr lang="tr-TR" sz="3000" dirty="0" err="1" smtClean="0">
                <a:latin typeface="Arial" charset="0"/>
              </a:rPr>
              <a:t>failure</a:t>
            </a:r>
            <a:r>
              <a:rPr lang="tr-TR" sz="3000" dirty="0" smtClean="0">
                <a:latin typeface="Arial" charset="0"/>
              </a:rPr>
              <a:t> yet</a:t>
            </a:r>
            <a:endParaRPr lang="en-US" sz="25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</p:txBody>
      </p:sp>
      <p:sp>
        <p:nvSpPr>
          <p:cNvPr id="21" name="TextBox 7"/>
          <p:cNvSpPr txBox="1"/>
          <p:nvPr/>
        </p:nvSpPr>
        <p:spPr>
          <a:xfrm>
            <a:off x="2835531" y="5957711"/>
            <a:ext cx="138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Latent</a:t>
            </a:r>
            <a:r>
              <a:rPr lang="tr-TR" dirty="0" smtClean="0"/>
              <a:t> </a:t>
            </a:r>
            <a:r>
              <a:rPr lang="tr-TR" dirty="0" err="1" smtClean="0"/>
              <a:t>Error</a:t>
            </a:r>
            <a:endParaRPr lang="en-US" dirty="0"/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209810" y="5049962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i="0" dirty="0" smtClean="0">
                <a:solidFill>
                  <a:srgbClr val="000000"/>
                </a:solidFill>
              </a:rPr>
              <a:t>0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208063"/>
              </p:ext>
            </p:extLst>
          </p:nvPr>
        </p:nvGraphicFramePr>
        <p:xfrm>
          <a:off x="3962400" y="4912146"/>
          <a:ext cx="2179637" cy="1488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97" name="Visio" r:id="rId3" imgW="957210" imgH="655129" progId="Visio.Drawing.11">
                  <p:embed/>
                </p:oleObj>
              </mc:Choice>
              <mc:Fallback>
                <p:oleObj name="Visio" r:id="rId3" imgW="957210" imgH="6551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912146"/>
                        <a:ext cx="2179637" cy="14886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4"/>
          <p:cNvSpPr txBox="1"/>
          <p:nvPr/>
        </p:nvSpPr>
        <p:spPr>
          <a:xfrm>
            <a:off x="4522675" y="5344180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Arial" pitchFamily="34" charset="0"/>
                <a:cs typeface="Arial" pitchFamily="34" charset="0"/>
              </a:rPr>
              <a:t>AND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2791297" y="5529545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3200" i="0" dirty="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3685649" y="5528261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3200" i="0" dirty="0" smtClean="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32" name="Straight Arrow Connector 22"/>
          <p:cNvCxnSpPr/>
          <p:nvPr/>
        </p:nvCxnSpPr>
        <p:spPr>
          <a:xfrm>
            <a:off x="3144039" y="5844866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6142037" y="5317459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i="0" dirty="0" smtClean="0">
                <a:solidFill>
                  <a:srgbClr val="000000"/>
                </a:solidFill>
              </a:rPr>
              <a:t>0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pic>
        <p:nvPicPr>
          <p:cNvPr id="406533" name="Picture 5" descr="gate oxide breakdown ile ilgili görsel sonuc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4" b="56493"/>
          <a:stretch/>
        </p:blipFill>
        <p:spPr bwMode="auto">
          <a:xfrm>
            <a:off x="930865" y="3124200"/>
            <a:ext cx="7146335" cy="103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7"/>
          <p:cNvSpPr txBox="1"/>
          <p:nvPr/>
        </p:nvSpPr>
        <p:spPr>
          <a:xfrm>
            <a:off x="1505718" y="383868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Latent</a:t>
            </a:r>
            <a:r>
              <a:rPr lang="tr-TR" dirty="0" smtClean="0"/>
              <a:t> </a:t>
            </a:r>
            <a:r>
              <a:rPr lang="tr-TR" dirty="0" err="1" smtClean="0"/>
              <a:t>Defect</a:t>
            </a:r>
            <a:endParaRPr lang="en-US" dirty="0"/>
          </a:p>
        </p:txBody>
      </p:sp>
      <p:sp>
        <p:nvSpPr>
          <p:cNvPr id="14" name="TextBox 7"/>
          <p:cNvSpPr txBox="1"/>
          <p:nvPr/>
        </p:nvSpPr>
        <p:spPr>
          <a:xfrm>
            <a:off x="3784085" y="386836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Latent</a:t>
            </a:r>
            <a:r>
              <a:rPr lang="tr-TR" dirty="0" smtClean="0"/>
              <a:t> </a:t>
            </a:r>
            <a:r>
              <a:rPr lang="tr-TR" dirty="0" err="1" smtClean="0"/>
              <a:t>Defect</a:t>
            </a:r>
            <a:endParaRPr lang="en-US" dirty="0"/>
          </a:p>
        </p:txBody>
      </p:sp>
      <p:sp>
        <p:nvSpPr>
          <p:cNvPr id="15" name="TextBox 7"/>
          <p:cNvSpPr txBox="1"/>
          <p:nvPr/>
        </p:nvSpPr>
        <p:spPr>
          <a:xfrm>
            <a:off x="3118444" y="2636444"/>
            <a:ext cx="3111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u="sng" dirty="0" err="1" smtClean="0"/>
              <a:t>Gate</a:t>
            </a:r>
            <a:r>
              <a:rPr lang="tr-TR" sz="2200" u="sng" dirty="0" smtClean="0"/>
              <a:t> </a:t>
            </a:r>
            <a:r>
              <a:rPr lang="tr-TR" sz="2200" u="sng" dirty="0" err="1" smtClean="0"/>
              <a:t>Oxide</a:t>
            </a:r>
            <a:r>
              <a:rPr lang="tr-TR" sz="2200" u="sng" dirty="0" smtClean="0"/>
              <a:t> </a:t>
            </a:r>
            <a:r>
              <a:rPr lang="tr-TR" sz="2200" u="sng" dirty="0" err="1" smtClean="0"/>
              <a:t>Breakdown</a:t>
            </a:r>
            <a:endParaRPr lang="en-US" sz="2200" u="sng" dirty="0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020330" y="3758625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3200" i="0" dirty="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914682" y="3757341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3200" i="0" dirty="0" smtClean="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18" name="Straight Arrow Connector 22"/>
          <p:cNvCxnSpPr/>
          <p:nvPr/>
        </p:nvCxnSpPr>
        <p:spPr>
          <a:xfrm>
            <a:off x="6373072" y="4073946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/>
          <p:cNvSpPr txBox="1"/>
          <p:nvPr/>
        </p:nvSpPr>
        <p:spPr>
          <a:xfrm>
            <a:off x="3404735" y="4488932"/>
            <a:ext cx="3111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u="sng" dirty="0" err="1" smtClean="0"/>
              <a:t>Don’t</a:t>
            </a:r>
            <a:r>
              <a:rPr lang="tr-TR" sz="2200" u="sng" dirty="0" smtClean="0"/>
              <a:t> </a:t>
            </a:r>
            <a:r>
              <a:rPr lang="tr-TR" sz="2200" u="sng" dirty="0" err="1" smtClean="0"/>
              <a:t>Care</a:t>
            </a:r>
            <a:r>
              <a:rPr lang="tr-TR" sz="2200" u="sng" dirty="0" smtClean="0"/>
              <a:t> </a:t>
            </a:r>
            <a:r>
              <a:rPr lang="tr-TR" sz="2200" u="sng" dirty="0" err="1" smtClean="0"/>
              <a:t>Condition</a:t>
            </a:r>
            <a:endParaRPr lang="en-US" sz="2200" u="sng" dirty="0"/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6446777" y="3052216"/>
            <a:ext cx="403601" cy="39882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46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6" grpId="0"/>
      <p:bldP spid="30" grpId="0"/>
      <p:bldP spid="31" grpId="0"/>
      <p:bldP spid="33" grpId="0"/>
      <p:bldP spid="13" grpId="0"/>
      <p:bldP spid="14" grpId="0"/>
      <p:bldP spid="15" grpId="0"/>
      <p:bldP spid="16" grpId="0"/>
      <p:bldP spid="17" grpId="0"/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initions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33600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 smtClean="0">
                <a:solidFill>
                  <a:srgbClr val="FF0000"/>
                </a:solidFill>
                <a:latin typeface="Arial" charset="0"/>
              </a:rPr>
              <a:t>Permanent </a:t>
            </a:r>
            <a:r>
              <a:rPr lang="en-US" sz="3100" dirty="0" smtClean="0">
                <a:latin typeface="Arial" charset="0"/>
              </a:rPr>
              <a:t>versus</a:t>
            </a:r>
            <a:r>
              <a:rPr lang="en-US" sz="3100" dirty="0" smtClean="0">
                <a:solidFill>
                  <a:srgbClr val="FF0000"/>
                </a:solidFill>
                <a:latin typeface="Arial" charset="0"/>
              </a:rPr>
              <a:t> Temporary </a:t>
            </a:r>
            <a:r>
              <a:rPr lang="tr-TR" sz="3100" dirty="0">
                <a:latin typeface="Arial" charset="0"/>
              </a:rPr>
              <a:t>f</a:t>
            </a:r>
            <a:r>
              <a:rPr lang="en-US" sz="3100" dirty="0" err="1" smtClean="0">
                <a:latin typeface="Arial" charset="0"/>
              </a:rPr>
              <a:t>aults</a:t>
            </a:r>
            <a:endParaRPr lang="tr-TR" sz="3100" dirty="0" smtClean="0">
              <a:latin typeface="Arial" charset="0"/>
            </a:endParaRPr>
          </a:p>
          <a:p>
            <a:r>
              <a:rPr lang="en-US" sz="3100" dirty="0">
                <a:solidFill>
                  <a:srgbClr val="FF0000"/>
                </a:solidFill>
                <a:latin typeface="Arial" charset="0"/>
              </a:rPr>
              <a:t>Permanent </a:t>
            </a:r>
            <a:r>
              <a:rPr lang="en-US" sz="3100" dirty="0">
                <a:latin typeface="Arial" charset="0"/>
              </a:rPr>
              <a:t>versus</a:t>
            </a:r>
            <a:r>
              <a:rPr lang="en-US" sz="31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100" dirty="0" smtClean="0">
                <a:solidFill>
                  <a:srgbClr val="FF0000"/>
                </a:solidFill>
                <a:latin typeface="Arial" charset="0"/>
              </a:rPr>
              <a:t>T</a:t>
            </a:r>
            <a:r>
              <a:rPr lang="tr-TR" sz="3100" dirty="0" err="1" smtClean="0">
                <a:solidFill>
                  <a:srgbClr val="FF0000"/>
                </a:solidFill>
                <a:latin typeface="Arial" charset="0"/>
              </a:rPr>
              <a:t>ransient</a:t>
            </a:r>
            <a:r>
              <a:rPr lang="en-US" sz="31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sz="3100" dirty="0">
                <a:latin typeface="Arial" charset="0"/>
              </a:rPr>
              <a:t>f</a:t>
            </a:r>
            <a:r>
              <a:rPr lang="en-US" sz="3100" dirty="0" err="1" smtClean="0">
                <a:latin typeface="Arial" charset="0"/>
              </a:rPr>
              <a:t>aults</a:t>
            </a:r>
            <a:endParaRPr lang="en-US" sz="3100" dirty="0" smtClean="0">
              <a:latin typeface="Arial" charset="0"/>
            </a:endParaRPr>
          </a:p>
          <a:p>
            <a:r>
              <a:rPr lang="tr-TR" sz="3100" dirty="0" err="1" smtClean="0">
                <a:solidFill>
                  <a:srgbClr val="FF0000"/>
                </a:solidFill>
                <a:latin typeface="Arial" charset="0"/>
              </a:rPr>
              <a:t>Pre-field</a:t>
            </a:r>
            <a:r>
              <a:rPr lang="tr-TR" sz="31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sz="3100" dirty="0" smtClean="0">
                <a:latin typeface="Arial" charset="0"/>
              </a:rPr>
              <a:t>(</a:t>
            </a:r>
            <a:r>
              <a:rPr lang="tr-TR" sz="3100" dirty="0" err="1" smtClean="0">
                <a:solidFill>
                  <a:srgbClr val="FF0000"/>
                </a:solidFill>
                <a:latin typeface="Arial" charset="0"/>
              </a:rPr>
              <a:t>Quality</a:t>
            </a:r>
            <a:r>
              <a:rPr lang="tr-TR" sz="3100" dirty="0" smtClean="0">
                <a:latin typeface="Arial" charset="0"/>
              </a:rPr>
              <a:t>)</a:t>
            </a:r>
            <a:r>
              <a:rPr lang="tr-TR" sz="31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100" dirty="0">
                <a:latin typeface="Arial" charset="0"/>
              </a:rPr>
              <a:t>versus </a:t>
            </a:r>
            <a:r>
              <a:rPr lang="tr-TR" sz="3100" dirty="0" err="1" smtClean="0">
                <a:solidFill>
                  <a:srgbClr val="FF0000"/>
                </a:solidFill>
                <a:latin typeface="Arial" charset="0"/>
              </a:rPr>
              <a:t>In-field</a:t>
            </a:r>
            <a:r>
              <a:rPr lang="tr-TR" sz="31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sz="3100" dirty="0" smtClean="0">
                <a:latin typeface="Arial" charset="0"/>
              </a:rPr>
              <a:t>(</a:t>
            </a:r>
            <a:r>
              <a:rPr lang="tr-TR" sz="3100" dirty="0" err="1" smtClean="0">
                <a:solidFill>
                  <a:srgbClr val="FF0000"/>
                </a:solidFill>
                <a:latin typeface="Arial" charset="0"/>
              </a:rPr>
              <a:t>Reliability</a:t>
            </a:r>
            <a:r>
              <a:rPr lang="tr-TR" sz="3100" dirty="0" smtClean="0">
                <a:latin typeface="Arial" charset="0"/>
              </a:rPr>
              <a:t>)</a:t>
            </a:r>
            <a:r>
              <a:rPr lang="tr-TR" sz="31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sz="3100" dirty="0" err="1" smtClean="0">
                <a:latin typeface="Arial" charset="0"/>
              </a:rPr>
              <a:t>faults</a:t>
            </a:r>
            <a:endParaRPr lang="tr-TR" sz="3100" dirty="0" smtClean="0">
              <a:latin typeface="Arial" charset="0"/>
            </a:endParaRPr>
          </a:p>
          <a:p>
            <a:r>
              <a:rPr lang="tr-TR" sz="3100" dirty="0">
                <a:solidFill>
                  <a:srgbClr val="FF0000"/>
                </a:solidFill>
                <a:latin typeface="Arial" charset="0"/>
              </a:rPr>
              <a:t>F</a:t>
            </a:r>
            <a:r>
              <a:rPr lang="en-US" sz="3100" dirty="0" err="1">
                <a:solidFill>
                  <a:srgbClr val="FF0000"/>
                </a:solidFill>
                <a:latin typeface="Arial" charset="0"/>
              </a:rPr>
              <a:t>ault</a:t>
            </a:r>
            <a:r>
              <a:rPr lang="tr-TR" sz="31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sz="3100" dirty="0" err="1">
                <a:solidFill>
                  <a:srgbClr val="FF0000"/>
                </a:solidFill>
                <a:latin typeface="Arial" charset="0"/>
              </a:rPr>
              <a:t>tolerance</a:t>
            </a:r>
            <a:r>
              <a:rPr lang="tr-TR" sz="3100" dirty="0">
                <a:latin typeface="Arial" charset="0"/>
              </a:rPr>
              <a:t>: </a:t>
            </a:r>
            <a:r>
              <a:rPr lang="tr-TR" sz="3100" dirty="0" err="1">
                <a:latin typeface="Arial" charset="0"/>
              </a:rPr>
              <a:t>there</a:t>
            </a:r>
            <a:r>
              <a:rPr lang="tr-TR" sz="3100" dirty="0">
                <a:latin typeface="Arial" charset="0"/>
              </a:rPr>
              <a:t> is </a:t>
            </a:r>
            <a:r>
              <a:rPr lang="tr-TR" sz="3100" dirty="0" err="1">
                <a:latin typeface="Arial" charset="0"/>
              </a:rPr>
              <a:t>fault</a:t>
            </a:r>
            <a:r>
              <a:rPr lang="tr-TR" sz="3100" dirty="0">
                <a:latin typeface="Arial" charset="0"/>
              </a:rPr>
              <a:t>, but </a:t>
            </a:r>
            <a:r>
              <a:rPr lang="tr-TR" sz="3100" dirty="0" err="1">
                <a:latin typeface="Arial" charset="0"/>
              </a:rPr>
              <a:t>no</a:t>
            </a:r>
            <a:r>
              <a:rPr lang="tr-TR" sz="3100" dirty="0">
                <a:latin typeface="Arial" charset="0"/>
              </a:rPr>
              <a:t> </a:t>
            </a:r>
            <a:r>
              <a:rPr lang="tr-TR" sz="3100" dirty="0" err="1">
                <a:latin typeface="Arial" charset="0"/>
              </a:rPr>
              <a:t>error</a:t>
            </a:r>
            <a:endParaRPr lang="tr-TR" sz="3100" dirty="0">
              <a:latin typeface="Arial" charset="0"/>
            </a:endParaRPr>
          </a:p>
          <a:p>
            <a:r>
              <a:rPr lang="tr-TR" sz="3100" dirty="0" err="1">
                <a:solidFill>
                  <a:srgbClr val="FF0000"/>
                </a:solidFill>
                <a:latin typeface="Arial" charset="0"/>
              </a:rPr>
              <a:t>Error</a:t>
            </a:r>
            <a:r>
              <a:rPr lang="tr-TR" sz="31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sz="3100" dirty="0" err="1">
                <a:solidFill>
                  <a:srgbClr val="FF0000"/>
                </a:solidFill>
                <a:latin typeface="Arial" charset="0"/>
              </a:rPr>
              <a:t>tolerance</a:t>
            </a:r>
            <a:r>
              <a:rPr lang="tr-TR" sz="3100" dirty="0">
                <a:latin typeface="Arial" charset="0"/>
              </a:rPr>
              <a:t>: </a:t>
            </a:r>
            <a:r>
              <a:rPr lang="tr-TR" sz="3100" dirty="0" err="1">
                <a:latin typeface="Arial" charset="0"/>
              </a:rPr>
              <a:t>there</a:t>
            </a:r>
            <a:r>
              <a:rPr lang="tr-TR" sz="3100" dirty="0">
                <a:latin typeface="Arial" charset="0"/>
              </a:rPr>
              <a:t> is </a:t>
            </a:r>
            <a:r>
              <a:rPr lang="tr-TR" sz="3100" dirty="0" err="1">
                <a:latin typeface="Arial" charset="0"/>
              </a:rPr>
              <a:t>error</a:t>
            </a:r>
            <a:r>
              <a:rPr lang="tr-TR" sz="3100" dirty="0">
                <a:latin typeface="Arial" charset="0"/>
              </a:rPr>
              <a:t>, but </a:t>
            </a:r>
            <a:r>
              <a:rPr lang="tr-TR" sz="3100" dirty="0" err="1">
                <a:latin typeface="Arial" charset="0"/>
              </a:rPr>
              <a:t>no</a:t>
            </a:r>
            <a:r>
              <a:rPr lang="tr-TR" sz="3100" dirty="0">
                <a:latin typeface="Arial" charset="0"/>
              </a:rPr>
              <a:t> </a:t>
            </a:r>
            <a:r>
              <a:rPr lang="tr-TR" sz="3100" dirty="0" err="1" smtClean="0">
                <a:latin typeface="Arial" charset="0"/>
              </a:rPr>
              <a:t>failure</a:t>
            </a:r>
            <a:endParaRPr lang="en-US" sz="31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381000" y="4005072"/>
            <a:ext cx="4111752" cy="2301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spcAft>
                <a:spcPct val="20000"/>
              </a:spcAft>
              <a:buFont typeface="Wingdings"/>
              <a:buNone/>
            </a:pPr>
            <a:r>
              <a:rPr lang="tr-TR" sz="2800" b="1" dirty="0" err="1" smtClean="0">
                <a:latin typeface="Arial" pitchFamily="34" charset="0"/>
                <a:cs typeface="Arial" pitchFamily="34" charset="0"/>
              </a:rPr>
              <a:t>Quality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tr-T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Faults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appen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before first usage</a:t>
            </a:r>
            <a:endParaRPr lang="tr-T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Post-</a:t>
            </a:r>
            <a:r>
              <a:rPr lang="tr-T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fabrication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fault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analysis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Relatively easier to fix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faults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Detecting </a:t>
            </a:r>
            <a:r>
              <a:rPr lang="tr-TR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faults</a:t>
            </a:r>
            <a:r>
              <a:rPr lang="tr-TR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followed by reconfiguration</a:t>
            </a:r>
            <a:r>
              <a:rPr lang="tr-TR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tr-TR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refabrication</a:t>
            </a:r>
            <a:endParaRPr lang="tr-TR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endParaRPr lang="en-US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4492752" y="4005072"/>
            <a:ext cx="4346448" cy="2304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 fontScale="85000" lnSpcReduction="20000"/>
          </a:bodyPr>
          <a:lstStyle/>
          <a:p>
            <a:pPr marL="320040" marR="0" lvl="0" indent="-320040" algn="ctr" defTabSz="914400" rtl="0" eaLnBrk="1" fontAlgn="auto" latinLnBrk="0" hangingPunct="1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tr-T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Reliability</a:t>
            </a:r>
            <a:endParaRPr lang="en-US" sz="2800" b="1" noProof="0" dirty="0" smtClean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lang="tr-T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Faults</a:t>
            </a:r>
            <a:r>
              <a:rPr lang="tr-T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appen</a:t>
            </a:r>
            <a:r>
              <a:rPr lang="tr-T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any time</a:t>
            </a:r>
            <a:r>
              <a:rPr lang="tr-T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tr-T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</a:t>
            </a:r>
            <a:endParaRPr lang="tr-TR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lang="tr-T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Transient</a:t>
            </a:r>
            <a:r>
              <a:rPr lang="tr-T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analysis</a:t>
            </a:r>
            <a:r>
              <a:rPr lang="tr-T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</a:t>
            </a:r>
            <a:r>
              <a:rPr lang="tr-T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needed</a:t>
            </a:r>
            <a:endParaRPr lang="en-US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20040" indent="-32004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tr-T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arder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fix</a:t>
            </a:r>
            <a:r>
              <a:rPr lang="tr-T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faults</a:t>
            </a:r>
            <a:endParaRPr lang="en-US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only way is redundancy</a:t>
            </a:r>
            <a:endParaRPr lang="tr-TR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Dummy devices added</a:t>
            </a:r>
            <a:endParaRPr lang="tr-TR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defRPr/>
            </a:pPr>
            <a:endParaRPr lang="en-US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tabLst/>
              <a:defRPr/>
            </a:pPr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116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 animBg="1"/>
      <p:bldP spid="48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Faults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Nanoelectronic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481379"/>
          </a:xfrm>
        </p:spPr>
        <p:txBody>
          <a:bodyPr>
            <a:normAutofit fontScale="85000" lnSpcReduction="20000"/>
          </a:bodyPr>
          <a:lstStyle/>
          <a:p>
            <a:r>
              <a:rPr lang="tr-TR" sz="3000" dirty="0" err="1" smtClean="0">
                <a:latin typeface="Arial" charset="0"/>
              </a:rPr>
              <a:t>Faults</a:t>
            </a:r>
            <a:r>
              <a:rPr lang="en-US" sz="3000" dirty="0" smtClean="0">
                <a:latin typeface="Arial" charset="0"/>
              </a:rPr>
              <a:t> are the main headache in nanoscale.</a:t>
            </a:r>
          </a:p>
          <a:p>
            <a:pPr lvl="1"/>
            <a:r>
              <a:rPr lang="en-US" sz="2700" dirty="0" smtClean="0">
                <a:latin typeface="Arial" charset="0"/>
              </a:rPr>
              <a:t>Up to </a:t>
            </a:r>
            <a:r>
              <a:rPr lang="tr-TR" sz="2700" dirty="0" smtClean="0">
                <a:latin typeface="Arial" charset="0"/>
              </a:rPr>
              <a:t>20</a:t>
            </a:r>
            <a:r>
              <a:rPr lang="en-US" sz="2700" dirty="0" smtClean="0">
                <a:latin typeface="Arial" charset="0"/>
              </a:rPr>
              <a:t>% </a:t>
            </a:r>
            <a:r>
              <a:rPr lang="tr-TR" sz="2700" dirty="0" err="1" smtClean="0">
                <a:latin typeface="Arial" charset="0"/>
              </a:rPr>
              <a:t>fault</a:t>
            </a:r>
            <a:r>
              <a:rPr lang="en-US" sz="2700" dirty="0" smtClean="0">
                <a:latin typeface="Arial" charset="0"/>
              </a:rPr>
              <a:t> ratio</a:t>
            </a:r>
            <a:r>
              <a:rPr lang="tr-TR" sz="2700" dirty="0" smtClean="0">
                <a:latin typeface="Arial" charset="0"/>
              </a:rPr>
              <a:t> in </a:t>
            </a:r>
            <a:r>
              <a:rPr lang="tr-TR" sz="2700" dirty="0" err="1" smtClean="0">
                <a:latin typeface="Arial" charset="0"/>
              </a:rPr>
              <a:t>fabrication</a:t>
            </a:r>
            <a:r>
              <a:rPr lang="tr-TR" sz="2700" dirty="0" smtClean="0">
                <a:latin typeface="Arial" charset="0"/>
              </a:rPr>
              <a:t> </a:t>
            </a:r>
            <a:r>
              <a:rPr lang="tr-TR" sz="2700" dirty="0" err="1" smtClean="0">
                <a:latin typeface="Arial" charset="0"/>
              </a:rPr>
              <a:t>processes</a:t>
            </a:r>
            <a:endParaRPr lang="en-US" sz="2700" dirty="0" smtClean="0">
              <a:latin typeface="Arial" charset="0"/>
            </a:endParaRPr>
          </a:p>
          <a:p>
            <a:pPr lvl="1"/>
            <a:r>
              <a:rPr lang="tr-TR" sz="2700" dirty="0" err="1" smtClean="0">
                <a:latin typeface="Arial" pitchFamily="34" charset="0"/>
                <a:cs typeface="Arial" pitchFamily="34" charset="0"/>
              </a:rPr>
              <a:t>Transient</a:t>
            </a:r>
            <a:r>
              <a:rPr lang="tr-TR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700" dirty="0" err="1" smtClean="0">
                <a:latin typeface="Arial" pitchFamily="34" charset="0"/>
                <a:cs typeface="Arial" pitchFamily="34" charset="0"/>
              </a:rPr>
              <a:t>fault</a:t>
            </a:r>
            <a:r>
              <a:rPr lang="tr-TR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700" dirty="0" err="1" smtClean="0">
                <a:latin typeface="Arial" pitchFamily="34" charset="0"/>
                <a:cs typeface="Arial" pitchFamily="34" charset="0"/>
              </a:rPr>
              <a:t>ratios</a:t>
            </a:r>
            <a:r>
              <a:rPr lang="tr-TR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7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700" dirty="0" err="1" smtClean="0">
                <a:latin typeface="Arial" pitchFamily="34" charset="0"/>
                <a:cs typeface="Arial" pitchFamily="34" charset="0"/>
              </a:rPr>
              <a:t>also</a:t>
            </a:r>
            <a:r>
              <a:rPr lang="tr-TR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700" dirty="0" err="1" smtClean="0">
                <a:latin typeface="Arial" pitchFamily="34" charset="0"/>
                <a:cs typeface="Arial" pitchFamily="34" charset="0"/>
              </a:rPr>
              <a:t>high</a:t>
            </a:r>
            <a:endParaRPr lang="tr-TR" sz="27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tr-TR" sz="2700" dirty="0" err="1" smtClean="0">
                <a:latin typeface="Arial" pitchFamily="34" charset="0"/>
                <a:cs typeface="Arial" pitchFamily="34" charset="0"/>
              </a:rPr>
              <a:t>Faults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are inevitable and must be handled</a:t>
            </a:r>
            <a:endParaRPr lang="en-US" sz="3000" dirty="0" smtClean="0">
              <a:latin typeface="Arial" charset="0"/>
            </a:endParaRPr>
          </a:p>
          <a:p>
            <a:pPr>
              <a:buNone/>
            </a:pPr>
            <a:endParaRPr lang="en-US" sz="2500" dirty="0" smtClean="0">
              <a:latin typeface="Arial" charset="0"/>
            </a:endParaRPr>
          </a:p>
          <a:p>
            <a:pPr lvl="1"/>
            <a:endParaRPr lang="en-US" sz="25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1" y="3200400"/>
            <a:ext cx="4800599" cy="29291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5"/>
          <p:cNvSpPr txBox="1"/>
          <p:nvPr/>
        </p:nvSpPr>
        <p:spPr>
          <a:xfrm>
            <a:off x="3172031" y="6248400"/>
            <a:ext cx="3108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Faults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in self-assembled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nano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arrays</a:t>
            </a:r>
            <a:endParaRPr lang="tr-TR" sz="1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470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Fault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505200"/>
          </a:xfrm>
        </p:spPr>
        <p:txBody>
          <a:bodyPr>
            <a:normAutofit fontScale="85000" lnSpcReduction="20000"/>
          </a:bodyPr>
          <a:lstStyle/>
          <a:p>
            <a:r>
              <a:rPr lang="tr-TR" sz="3000" dirty="0" smtClean="0">
                <a:solidFill>
                  <a:srgbClr val="FF0000"/>
                </a:solidFill>
                <a:latin typeface="Arial" charset="0"/>
              </a:rPr>
              <a:t>Model</a:t>
            </a:r>
            <a:r>
              <a:rPr lang="tr-TR" sz="3000" dirty="0" smtClean="0">
                <a:latin typeface="Arial" charset="0"/>
              </a:rPr>
              <a:t>: </a:t>
            </a:r>
            <a:r>
              <a:rPr lang="en-US" sz="3000" dirty="0" smtClean="0">
                <a:latin typeface="Arial" charset="0"/>
              </a:rPr>
              <a:t>a </a:t>
            </a:r>
            <a:r>
              <a:rPr lang="en-US" sz="3000" dirty="0">
                <a:latin typeface="Arial" charset="0"/>
              </a:rPr>
              <a:t>simplified and idealized understanding of physical </a:t>
            </a:r>
            <a:r>
              <a:rPr lang="en-US" sz="3000" dirty="0" smtClean="0">
                <a:latin typeface="Arial" charset="0"/>
              </a:rPr>
              <a:t>systems</a:t>
            </a:r>
            <a:endParaRPr lang="tr-TR" sz="3000" dirty="0" smtClean="0">
              <a:latin typeface="Arial" charset="0"/>
            </a:endParaRPr>
          </a:p>
          <a:p>
            <a:r>
              <a:rPr lang="tr-TR" sz="3000" dirty="0" err="1" smtClean="0">
                <a:latin typeface="Arial" charset="0"/>
              </a:rPr>
              <a:t>Models</a:t>
            </a:r>
            <a:r>
              <a:rPr lang="tr-TR" sz="3000" dirty="0">
                <a:latin typeface="Arial" charset="0"/>
              </a:rPr>
              <a:t> </a:t>
            </a:r>
            <a:r>
              <a:rPr lang="tr-TR" sz="3000" dirty="0" err="1" smtClean="0">
                <a:latin typeface="Arial" charset="0"/>
              </a:rPr>
              <a:t>make</a:t>
            </a:r>
            <a:r>
              <a:rPr lang="tr-TR" sz="3000" dirty="0" smtClean="0">
                <a:latin typeface="Arial" charset="0"/>
              </a:rPr>
              <a:t> e</a:t>
            </a:r>
            <a:r>
              <a:rPr lang="en-US" sz="3000" dirty="0" err="1" smtClean="0">
                <a:latin typeface="Arial" charset="0"/>
              </a:rPr>
              <a:t>asier</a:t>
            </a:r>
            <a:r>
              <a:rPr lang="en-US" sz="3000" dirty="0" smtClean="0">
                <a:latin typeface="Arial" charset="0"/>
              </a:rPr>
              <a:t> </a:t>
            </a:r>
            <a:r>
              <a:rPr lang="en-US" sz="3000" dirty="0">
                <a:latin typeface="Arial" charset="0"/>
              </a:rPr>
              <a:t>to understand, define, quantify, visualize, or simulate </a:t>
            </a:r>
            <a:r>
              <a:rPr lang="tr-TR" sz="3000" dirty="0" err="1" smtClean="0">
                <a:latin typeface="Arial" charset="0"/>
              </a:rPr>
              <a:t>faults</a:t>
            </a:r>
            <a:endParaRPr lang="tr-TR" sz="3000" dirty="0" smtClean="0">
              <a:latin typeface="Arial" charset="0"/>
            </a:endParaRPr>
          </a:p>
          <a:p>
            <a:r>
              <a:rPr lang="en-US" sz="3000" dirty="0" smtClean="0">
                <a:latin typeface="Arial" charset="0"/>
              </a:rPr>
              <a:t>Limitations</a:t>
            </a:r>
            <a:endParaRPr lang="en-US" sz="3000" dirty="0">
              <a:latin typeface="Arial" charset="0"/>
            </a:endParaRPr>
          </a:p>
          <a:p>
            <a:pPr lvl="1"/>
            <a:r>
              <a:rPr lang="en-US" sz="2700" dirty="0">
                <a:latin typeface="Arial" charset="0"/>
              </a:rPr>
              <a:t>"</a:t>
            </a:r>
            <a:r>
              <a:rPr lang="tr-TR" sz="2700" dirty="0" smtClean="0">
                <a:latin typeface="Arial" charset="0"/>
              </a:rPr>
              <a:t>A</a:t>
            </a:r>
            <a:r>
              <a:rPr lang="en-US" sz="2700" dirty="0" err="1" smtClean="0">
                <a:latin typeface="Arial" charset="0"/>
              </a:rPr>
              <a:t>ll</a:t>
            </a:r>
            <a:r>
              <a:rPr lang="en-US" sz="2700" dirty="0" smtClean="0">
                <a:latin typeface="Arial" charset="0"/>
              </a:rPr>
              <a:t> </a:t>
            </a:r>
            <a:r>
              <a:rPr lang="en-US" sz="2700" dirty="0">
                <a:latin typeface="Arial" charset="0"/>
              </a:rPr>
              <a:t>models are wrong, but some are </a:t>
            </a:r>
            <a:r>
              <a:rPr lang="en-US" sz="2700" dirty="0" smtClean="0">
                <a:latin typeface="Arial" charset="0"/>
              </a:rPr>
              <a:t>useful</a:t>
            </a:r>
            <a:r>
              <a:rPr lang="en-US" sz="2700" dirty="0">
                <a:latin typeface="Arial" charset="0"/>
              </a:rPr>
              <a:t> </a:t>
            </a:r>
            <a:r>
              <a:rPr lang="en-US" sz="2700" dirty="0" smtClean="0">
                <a:latin typeface="Arial" charset="0"/>
              </a:rPr>
              <a:t>"«</a:t>
            </a:r>
            <a:endParaRPr lang="tr-TR" sz="2700" dirty="0" smtClean="0">
              <a:latin typeface="Arial" charset="0"/>
            </a:endParaRPr>
          </a:p>
          <a:p>
            <a:pPr lvl="1"/>
            <a:r>
              <a:rPr lang="tr-TR" sz="2700" dirty="0" err="1" smtClean="0">
                <a:latin typeface="Arial" charset="0"/>
              </a:rPr>
              <a:t>More</a:t>
            </a:r>
            <a:r>
              <a:rPr lang="tr-TR" sz="2700" dirty="0" smtClean="0">
                <a:latin typeface="Arial" charset="0"/>
              </a:rPr>
              <a:t> </a:t>
            </a:r>
            <a:r>
              <a:rPr lang="tr-TR" sz="2700" dirty="0" err="1" smtClean="0">
                <a:latin typeface="Arial" charset="0"/>
              </a:rPr>
              <a:t>failure</a:t>
            </a:r>
            <a:r>
              <a:rPr lang="tr-TR" sz="2700" dirty="0" smtClean="0">
                <a:latin typeface="Arial" charset="0"/>
              </a:rPr>
              <a:t> </a:t>
            </a:r>
            <a:r>
              <a:rPr lang="tr-TR" sz="2700" dirty="0" err="1" smtClean="0">
                <a:latin typeface="Arial" charset="0"/>
              </a:rPr>
              <a:t>mechanisms</a:t>
            </a:r>
            <a:r>
              <a:rPr lang="tr-TR" sz="2700" dirty="0">
                <a:latin typeface="Arial" charset="0"/>
              </a:rPr>
              <a:t> </a:t>
            </a:r>
            <a:r>
              <a:rPr lang="tr-TR" sz="27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⟼</a:t>
            </a:r>
            <a:r>
              <a:rPr lang="tr-TR" sz="2700" dirty="0" smtClean="0">
                <a:latin typeface="Arial" charset="0"/>
              </a:rPr>
              <a:t> </a:t>
            </a:r>
            <a:r>
              <a:rPr lang="tr-TR" sz="2700" dirty="0" err="1" smtClean="0">
                <a:latin typeface="Arial" charset="0"/>
              </a:rPr>
              <a:t>less</a:t>
            </a:r>
            <a:r>
              <a:rPr lang="tr-TR" sz="2700" dirty="0" smtClean="0">
                <a:latin typeface="Arial" charset="0"/>
              </a:rPr>
              <a:t> </a:t>
            </a:r>
            <a:r>
              <a:rPr lang="tr-TR" sz="2700" dirty="0" err="1" smtClean="0">
                <a:latin typeface="Arial" charset="0"/>
              </a:rPr>
              <a:t>accurate</a:t>
            </a:r>
            <a:r>
              <a:rPr lang="tr-TR" sz="2700" dirty="0" smtClean="0">
                <a:latin typeface="Arial" charset="0"/>
              </a:rPr>
              <a:t> </a:t>
            </a:r>
            <a:r>
              <a:rPr lang="tr-TR" sz="2700" dirty="0" err="1" smtClean="0">
                <a:latin typeface="Arial" charset="0"/>
              </a:rPr>
              <a:t>models</a:t>
            </a:r>
            <a:endParaRPr lang="tr-TR" sz="2700" dirty="0" smtClean="0">
              <a:latin typeface="Arial" charset="0"/>
            </a:endParaRPr>
          </a:p>
          <a:p>
            <a:pPr lvl="1"/>
            <a:r>
              <a:rPr lang="tr-TR" sz="2700" dirty="0" err="1" smtClean="0">
                <a:latin typeface="Arial" charset="0"/>
              </a:rPr>
              <a:t>More</a:t>
            </a:r>
            <a:r>
              <a:rPr lang="tr-TR" sz="2700" dirty="0" smtClean="0">
                <a:latin typeface="Arial" charset="0"/>
              </a:rPr>
              <a:t> </a:t>
            </a:r>
            <a:r>
              <a:rPr lang="tr-TR" sz="2700" dirty="0" err="1" smtClean="0">
                <a:latin typeface="Arial" charset="0"/>
              </a:rPr>
              <a:t>fault</a:t>
            </a:r>
            <a:r>
              <a:rPr lang="tr-TR" sz="2700" dirty="0" smtClean="0">
                <a:latin typeface="Arial" charset="0"/>
              </a:rPr>
              <a:t> </a:t>
            </a:r>
            <a:r>
              <a:rPr lang="tr-TR" sz="2700" dirty="0" err="1" smtClean="0">
                <a:latin typeface="Arial" charset="0"/>
              </a:rPr>
              <a:t>types</a:t>
            </a:r>
            <a:r>
              <a:rPr lang="tr-TR" sz="2700" dirty="0">
                <a:latin typeface="Arial" charset="0"/>
              </a:rPr>
              <a:t> </a:t>
            </a:r>
            <a:r>
              <a:rPr lang="tr-TR" sz="2700" dirty="0">
                <a:latin typeface="Cambria Math" panose="02040503050406030204" pitchFamily="18" charset="0"/>
                <a:ea typeface="Cambria Math" panose="02040503050406030204" pitchFamily="18" charset="0"/>
              </a:rPr>
              <a:t>⟼</a:t>
            </a:r>
            <a:r>
              <a:rPr lang="tr-TR" sz="2700" dirty="0" smtClean="0">
                <a:latin typeface="Arial" charset="0"/>
              </a:rPr>
              <a:t> </a:t>
            </a:r>
            <a:r>
              <a:rPr lang="tr-TR" sz="2700" dirty="0" err="1" smtClean="0">
                <a:latin typeface="Arial" charset="0"/>
              </a:rPr>
              <a:t>more</a:t>
            </a:r>
            <a:r>
              <a:rPr lang="tr-TR" sz="2700" dirty="0" smtClean="0">
                <a:latin typeface="Arial" charset="0"/>
              </a:rPr>
              <a:t> </a:t>
            </a:r>
            <a:r>
              <a:rPr lang="tr-TR" sz="2700" dirty="0" err="1" smtClean="0">
                <a:latin typeface="Arial" charset="0"/>
              </a:rPr>
              <a:t>complex</a:t>
            </a:r>
            <a:r>
              <a:rPr lang="tr-TR" sz="2700" dirty="0" smtClean="0">
                <a:latin typeface="Arial" charset="0"/>
              </a:rPr>
              <a:t> </a:t>
            </a:r>
            <a:r>
              <a:rPr lang="tr-TR" sz="2700" dirty="0" err="1" smtClean="0">
                <a:latin typeface="Arial" charset="0"/>
              </a:rPr>
              <a:t>models</a:t>
            </a:r>
            <a:r>
              <a:rPr lang="tr-TR" sz="2700" dirty="0" smtClean="0">
                <a:latin typeface="Arial" charset="0"/>
              </a:rPr>
              <a:t>, </a:t>
            </a:r>
            <a:r>
              <a:rPr lang="tr-TR" sz="2700" dirty="0" err="1" smtClean="0">
                <a:latin typeface="Arial" charset="0"/>
              </a:rPr>
              <a:t>sometimes</a:t>
            </a:r>
            <a:r>
              <a:rPr lang="tr-TR" sz="2700" dirty="0" smtClean="0">
                <a:latin typeface="Arial" charset="0"/>
              </a:rPr>
              <a:t> not </a:t>
            </a:r>
            <a:r>
              <a:rPr lang="tr-TR" sz="2700" dirty="0" err="1" smtClean="0">
                <a:latin typeface="Arial" charset="0"/>
              </a:rPr>
              <a:t>realistic</a:t>
            </a:r>
            <a:endParaRPr lang="en-US" sz="2500" dirty="0" smtClean="0">
              <a:latin typeface="Arial" charset="0"/>
            </a:endParaRPr>
          </a:p>
          <a:p>
            <a:pPr lvl="1"/>
            <a:endParaRPr lang="en-US" sz="25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876800"/>
            <a:ext cx="2920836" cy="17822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Sağ Ok 6"/>
          <p:cNvSpPr/>
          <p:nvPr/>
        </p:nvSpPr>
        <p:spPr>
          <a:xfrm>
            <a:off x="4149852" y="5599408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58"/>
          <p:cNvSpPr/>
          <p:nvPr/>
        </p:nvSpPr>
        <p:spPr>
          <a:xfrm>
            <a:off x="4876800" y="4870704"/>
            <a:ext cx="346388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tr-TR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tr-T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defects</a:t>
            </a:r>
            <a:r>
              <a:rPr lang="tr-T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tr-T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models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58"/>
          <p:cNvSpPr/>
          <p:nvPr/>
        </p:nvSpPr>
        <p:spPr>
          <a:xfrm>
            <a:off x="4876800" y="5828008"/>
            <a:ext cx="346388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tr-T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tr-T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dependencies</a:t>
            </a: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554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Fault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6400"/>
            <a:ext cx="4563580" cy="4830470"/>
          </a:xfrm>
          <a:prstGeom prst="rect">
            <a:avLst/>
          </a:prstGeom>
        </p:spPr>
      </p:pic>
      <p:sp>
        <p:nvSpPr>
          <p:cNvPr id="11" name="Rectangle 58"/>
          <p:cNvSpPr/>
          <p:nvPr/>
        </p:nvSpPr>
        <p:spPr>
          <a:xfrm>
            <a:off x="5410200" y="2590800"/>
            <a:ext cx="346388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components</a:t>
            </a: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reliability</a:t>
            </a:r>
            <a:r>
              <a:rPr lang="tr-T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predictions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58"/>
          <p:cNvSpPr/>
          <p:nvPr/>
        </p:nvSpPr>
        <p:spPr>
          <a:xfrm>
            <a:off x="5410200" y="4267200"/>
            <a:ext cx="346388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components</a:t>
            </a: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transient</a:t>
            </a:r>
            <a:r>
              <a:rPr lang="tr-T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fault</a:t>
            </a:r>
            <a:r>
              <a:rPr lang="tr-T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models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452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Fault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Analysis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971800"/>
          </a:xfrm>
        </p:spPr>
        <p:txBody>
          <a:bodyPr>
            <a:normAutofit fontScale="77500" lnSpcReduction="20000"/>
          </a:bodyPr>
          <a:lstStyle/>
          <a:p>
            <a:r>
              <a:rPr lang="tr-TR" sz="3100" dirty="0" err="1" smtClean="0">
                <a:latin typeface="Arial" charset="0"/>
              </a:rPr>
              <a:t>Stuck</a:t>
            </a:r>
            <a:r>
              <a:rPr lang="tr-TR" sz="3100" dirty="0" smtClean="0">
                <a:latin typeface="Arial" charset="0"/>
              </a:rPr>
              <a:t>-at </a:t>
            </a:r>
            <a:r>
              <a:rPr lang="tr-TR" sz="3100" dirty="0" err="1" smtClean="0">
                <a:latin typeface="Arial" charset="0"/>
              </a:rPr>
              <a:t>faults</a:t>
            </a:r>
            <a:endParaRPr lang="tr-TR" sz="3100" dirty="0" smtClean="0">
              <a:latin typeface="Arial" charset="0"/>
            </a:endParaRPr>
          </a:p>
          <a:p>
            <a:pPr lvl="1"/>
            <a:r>
              <a:rPr lang="tr-TR" sz="2700" dirty="0" err="1" smtClean="0">
                <a:latin typeface="Arial" charset="0"/>
              </a:rPr>
              <a:t>Stuck</a:t>
            </a:r>
            <a:r>
              <a:rPr lang="tr-TR" sz="2700" dirty="0" smtClean="0">
                <a:latin typeface="Arial" charset="0"/>
              </a:rPr>
              <a:t>-at 1 </a:t>
            </a:r>
            <a:r>
              <a:rPr lang="tr-TR" sz="2700" dirty="0" err="1" smtClean="0">
                <a:latin typeface="Arial" charset="0"/>
              </a:rPr>
              <a:t>and</a:t>
            </a:r>
            <a:r>
              <a:rPr lang="tr-TR" sz="2700" dirty="0" smtClean="0">
                <a:latin typeface="Arial" charset="0"/>
              </a:rPr>
              <a:t> </a:t>
            </a:r>
            <a:r>
              <a:rPr lang="tr-TR" sz="2700" dirty="0" err="1" smtClean="0">
                <a:latin typeface="Arial" charset="0"/>
              </a:rPr>
              <a:t>stuck</a:t>
            </a:r>
            <a:r>
              <a:rPr lang="tr-TR" sz="2700" dirty="0" smtClean="0">
                <a:latin typeface="Arial" charset="0"/>
              </a:rPr>
              <a:t>-at 0 </a:t>
            </a:r>
          </a:p>
          <a:p>
            <a:pPr lvl="1"/>
            <a:r>
              <a:rPr lang="tr-TR" sz="2700" dirty="0" err="1" smtClean="0">
                <a:latin typeface="Arial" charset="0"/>
              </a:rPr>
              <a:t>Stuck</a:t>
            </a:r>
            <a:r>
              <a:rPr lang="tr-TR" sz="2700" dirty="0" smtClean="0">
                <a:latin typeface="Arial" charset="0"/>
              </a:rPr>
              <a:t>-at ON </a:t>
            </a:r>
            <a:r>
              <a:rPr lang="tr-TR" sz="2700" dirty="0" err="1" smtClean="0">
                <a:latin typeface="Arial" charset="0"/>
              </a:rPr>
              <a:t>and</a:t>
            </a:r>
            <a:r>
              <a:rPr lang="tr-TR" sz="2700" dirty="0" smtClean="0">
                <a:latin typeface="Arial" charset="0"/>
              </a:rPr>
              <a:t> </a:t>
            </a:r>
            <a:r>
              <a:rPr lang="tr-TR" sz="2700" dirty="0" err="1" smtClean="0">
                <a:latin typeface="Arial" charset="0"/>
              </a:rPr>
              <a:t>stuck</a:t>
            </a:r>
            <a:r>
              <a:rPr lang="tr-TR" sz="2700" dirty="0" smtClean="0">
                <a:latin typeface="Arial" charset="0"/>
              </a:rPr>
              <a:t>-at OFF</a:t>
            </a:r>
          </a:p>
          <a:p>
            <a:pPr lvl="1"/>
            <a:r>
              <a:rPr lang="tr-TR" sz="2700" dirty="0" err="1" smtClean="0">
                <a:latin typeface="Arial" charset="0"/>
              </a:rPr>
              <a:t>Stuck</a:t>
            </a:r>
            <a:r>
              <a:rPr lang="tr-TR" sz="2700" dirty="0" smtClean="0">
                <a:latin typeface="Arial" charset="0"/>
              </a:rPr>
              <a:t>-at </a:t>
            </a:r>
            <a:r>
              <a:rPr lang="tr-TR" sz="2700" dirty="0" err="1" smtClean="0">
                <a:latin typeface="Arial" charset="0"/>
              </a:rPr>
              <a:t>open</a:t>
            </a:r>
            <a:r>
              <a:rPr lang="tr-TR" sz="2700" dirty="0" smtClean="0">
                <a:latin typeface="Arial" charset="0"/>
              </a:rPr>
              <a:t> </a:t>
            </a:r>
            <a:r>
              <a:rPr lang="tr-TR" sz="2700" dirty="0" err="1" smtClean="0">
                <a:latin typeface="Arial" charset="0"/>
              </a:rPr>
              <a:t>and</a:t>
            </a:r>
            <a:r>
              <a:rPr lang="tr-TR" sz="2700" dirty="0" smtClean="0">
                <a:latin typeface="Arial" charset="0"/>
              </a:rPr>
              <a:t> </a:t>
            </a:r>
            <a:r>
              <a:rPr lang="tr-TR" sz="2700" dirty="0" err="1" smtClean="0">
                <a:latin typeface="Arial" charset="0"/>
              </a:rPr>
              <a:t>stuck</a:t>
            </a:r>
            <a:r>
              <a:rPr lang="tr-TR" sz="2700" dirty="0" smtClean="0">
                <a:latin typeface="Arial" charset="0"/>
              </a:rPr>
              <a:t>-at </a:t>
            </a:r>
            <a:r>
              <a:rPr lang="tr-TR" sz="2700" dirty="0" err="1" smtClean="0">
                <a:latin typeface="Arial" charset="0"/>
              </a:rPr>
              <a:t>shorted</a:t>
            </a:r>
            <a:r>
              <a:rPr lang="tr-TR" sz="2700" dirty="0" smtClean="0">
                <a:latin typeface="Arial" charset="0"/>
              </a:rPr>
              <a:t> (</a:t>
            </a:r>
            <a:r>
              <a:rPr lang="tr-TR" sz="2700" dirty="0" err="1" smtClean="0">
                <a:latin typeface="Arial" charset="0"/>
              </a:rPr>
              <a:t>bridging</a:t>
            </a:r>
            <a:r>
              <a:rPr lang="tr-TR" sz="2700" dirty="0" smtClean="0">
                <a:latin typeface="Arial" charset="0"/>
              </a:rPr>
              <a:t> </a:t>
            </a:r>
            <a:r>
              <a:rPr lang="tr-TR" sz="2700" dirty="0" err="1" smtClean="0">
                <a:latin typeface="Arial" charset="0"/>
              </a:rPr>
              <a:t>faults</a:t>
            </a:r>
            <a:r>
              <a:rPr lang="tr-TR" sz="2700" dirty="0" smtClean="0">
                <a:latin typeface="Arial" charset="0"/>
              </a:rPr>
              <a:t>)</a:t>
            </a:r>
            <a:endParaRPr lang="tr-TR" sz="2700" dirty="0">
              <a:latin typeface="Arial" charset="0"/>
            </a:endParaRPr>
          </a:p>
          <a:p>
            <a:r>
              <a:rPr lang="tr-TR" sz="3100" dirty="0" err="1" smtClean="0">
                <a:latin typeface="Arial" charset="0"/>
              </a:rPr>
              <a:t>Transition</a:t>
            </a:r>
            <a:r>
              <a:rPr lang="tr-TR" sz="3100" dirty="0" smtClean="0">
                <a:latin typeface="Arial" charset="0"/>
              </a:rPr>
              <a:t> </a:t>
            </a:r>
            <a:r>
              <a:rPr lang="tr-TR" sz="3100" dirty="0" err="1" smtClean="0">
                <a:latin typeface="Arial" charset="0"/>
              </a:rPr>
              <a:t>faults</a:t>
            </a:r>
            <a:endParaRPr lang="tr-TR" sz="3100" dirty="0" smtClean="0">
              <a:latin typeface="Arial" charset="0"/>
            </a:endParaRPr>
          </a:p>
          <a:p>
            <a:pPr lvl="1"/>
            <a:r>
              <a:rPr lang="tr-TR" sz="2700" dirty="0" err="1" smtClean="0">
                <a:latin typeface="Arial" charset="0"/>
              </a:rPr>
              <a:t>Switching</a:t>
            </a:r>
            <a:r>
              <a:rPr lang="tr-TR" sz="2700" dirty="0" smtClean="0">
                <a:latin typeface="Arial" charset="0"/>
              </a:rPr>
              <a:t> </a:t>
            </a:r>
            <a:r>
              <a:rPr lang="tr-TR" sz="2700" dirty="0" err="1" smtClean="0">
                <a:latin typeface="Arial" charset="0"/>
              </a:rPr>
              <a:t>faults</a:t>
            </a:r>
            <a:r>
              <a:rPr lang="tr-TR" sz="2700" dirty="0" smtClean="0">
                <a:latin typeface="Arial" charset="0"/>
              </a:rPr>
              <a:t>: 0-to-1 </a:t>
            </a:r>
            <a:r>
              <a:rPr lang="tr-TR" sz="2700" dirty="0" err="1" smtClean="0">
                <a:latin typeface="Arial" charset="0"/>
              </a:rPr>
              <a:t>and</a:t>
            </a:r>
            <a:r>
              <a:rPr lang="tr-TR" sz="2700" dirty="0" smtClean="0">
                <a:latin typeface="Arial" charset="0"/>
              </a:rPr>
              <a:t> 1-to-0</a:t>
            </a:r>
          </a:p>
          <a:p>
            <a:pPr lvl="1"/>
            <a:r>
              <a:rPr lang="tr-TR" sz="2700" dirty="0" smtClean="0">
                <a:latin typeface="Arial" charset="0"/>
              </a:rPr>
              <a:t>Bit </a:t>
            </a:r>
            <a:r>
              <a:rPr lang="tr-TR" sz="2700" dirty="0" err="1" smtClean="0">
                <a:latin typeface="Arial" charset="0"/>
              </a:rPr>
              <a:t>flips</a:t>
            </a:r>
            <a:endParaRPr lang="tr-TR" sz="2700" dirty="0" smtClean="0">
              <a:latin typeface="Arial" charset="0"/>
            </a:endParaRPr>
          </a:p>
          <a:p>
            <a:r>
              <a:rPr lang="tr-TR" sz="3100" dirty="0" err="1" smtClean="0">
                <a:latin typeface="Arial" charset="0"/>
              </a:rPr>
              <a:t>Degradation</a:t>
            </a:r>
            <a:r>
              <a:rPr lang="tr-TR" sz="3100" dirty="0" smtClean="0">
                <a:latin typeface="Arial" charset="0"/>
              </a:rPr>
              <a:t> </a:t>
            </a:r>
            <a:r>
              <a:rPr lang="tr-TR" sz="3100" dirty="0" err="1" smtClean="0">
                <a:latin typeface="Arial" charset="0"/>
              </a:rPr>
              <a:t>based</a:t>
            </a:r>
            <a:r>
              <a:rPr lang="tr-TR" sz="3100" dirty="0" smtClean="0">
                <a:latin typeface="Arial" charset="0"/>
              </a:rPr>
              <a:t> </a:t>
            </a:r>
            <a:r>
              <a:rPr lang="tr-TR" sz="3100" dirty="0" err="1" smtClean="0">
                <a:latin typeface="Arial" charset="0"/>
              </a:rPr>
              <a:t>faults</a:t>
            </a:r>
            <a:endParaRPr lang="tr-TR" sz="3100" dirty="0" smtClean="0">
              <a:latin typeface="Arial" charset="0"/>
            </a:endParaRPr>
          </a:p>
          <a:p>
            <a:pPr lvl="1"/>
            <a:endParaRPr lang="tr-TR" sz="2700" dirty="0" smtClean="0">
              <a:latin typeface="Arial" charset="0"/>
            </a:endParaRPr>
          </a:p>
          <a:p>
            <a:pPr lvl="1"/>
            <a:endParaRPr lang="tr-TR" sz="2500" dirty="0" smtClean="0">
              <a:latin typeface="Arial" charset="0"/>
            </a:endParaRPr>
          </a:p>
          <a:p>
            <a:pPr lvl="1"/>
            <a:endParaRPr lang="en-US" sz="25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</p:txBody>
      </p:sp>
      <p:sp>
        <p:nvSpPr>
          <p:cNvPr id="8" name="Rectangle 58"/>
          <p:cNvSpPr/>
          <p:nvPr/>
        </p:nvSpPr>
        <p:spPr>
          <a:xfrm>
            <a:off x="838200" y="4800600"/>
            <a:ext cx="3810000" cy="1292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Pre-field</a:t>
            </a:r>
            <a:r>
              <a:rPr lang="tr-TR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faults</a:t>
            </a:r>
            <a:r>
              <a:rPr lang="tr-TR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analyzed</a:t>
            </a:r>
            <a:r>
              <a:rPr lang="tr-T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tr-TR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detected</a:t>
            </a:r>
            <a:r>
              <a:rPr lang="tr-T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tr-T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certain</a:t>
            </a:r>
            <a:r>
              <a:rPr lang="tr-T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deterministic</a:t>
            </a:r>
            <a:r>
              <a:rPr lang="tr-T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tests</a:t>
            </a:r>
            <a:endParaRPr lang="tr-TR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58"/>
          <p:cNvSpPr/>
          <p:nvPr/>
        </p:nvSpPr>
        <p:spPr>
          <a:xfrm>
            <a:off x="4876800" y="4800600"/>
            <a:ext cx="3463884" cy="1292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In-field</a:t>
            </a:r>
            <a:r>
              <a:rPr lang="tr-TR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faults</a:t>
            </a:r>
            <a:r>
              <a:rPr lang="tr-TR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predicted</a:t>
            </a:r>
            <a:r>
              <a:rPr lang="tr-T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probability</a:t>
            </a:r>
            <a:r>
              <a:rPr lang="tr-T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tr-T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498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7350</TotalTime>
  <Words>1128</Words>
  <Application>Microsoft Office PowerPoint</Application>
  <PresentationFormat>Ekran Gösterisi (4:3)</PresentationFormat>
  <Paragraphs>300</Paragraphs>
  <Slides>21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3</vt:i4>
      </vt:variant>
      <vt:variant>
        <vt:lpstr>Slayt Başlıkları</vt:lpstr>
      </vt:variant>
      <vt:variant>
        <vt:i4>21</vt:i4>
      </vt:variant>
    </vt:vector>
  </HeadingPairs>
  <TitlesOfParts>
    <vt:vector size="32" baseType="lpstr">
      <vt:lpstr>Arial</vt:lpstr>
      <vt:lpstr>Calibri</vt:lpstr>
      <vt:lpstr>Cambria Math</vt:lpstr>
      <vt:lpstr>Times New Roman</vt:lpstr>
      <vt:lpstr>Tw Cen MT</vt:lpstr>
      <vt:lpstr>Wingdings</vt:lpstr>
      <vt:lpstr>Wingdings 2</vt:lpstr>
      <vt:lpstr>Median</vt:lpstr>
      <vt:lpstr>Visio</vt:lpstr>
      <vt:lpstr>Microsoft Visio 2003-2010 Çizimi</vt:lpstr>
      <vt:lpstr>Microsoft Visio Çizimi</vt:lpstr>
      <vt:lpstr>    ELE 523E   COMPUTATIONAL NANOELECTRONICS </vt:lpstr>
      <vt:lpstr>Outline</vt:lpstr>
      <vt:lpstr>Definitions</vt:lpstr>
      <vt:lpstr>Definitions</vt:lpstr>
      <vt:lpstr>Definitions</vt:lpstr>
      <vt:lpstr>Faults in Nanoelectronics</vt:lpstr>
      <vt:lpstr>Fault Models</vt:lpstr>
      <vt:lpstr>Fault Models</vt:lpstr>
      <vt:lpstr>Fault Models and Analysis</vt:lpstr>
      <vt:lpstr>Stuck-at 1 Fault Anaysis</vt:lpstr>
      <vt:lpstr>Stuck-at 1 Fault Anaysis</vt:lpstr>
      <vt:lpstr>Stuck-at 1 Fault Anaysis</vt:lpstr>
      <vt:lpstr>Stuck-at 0 Fault Anaysis</vt:lpstr>
      <vt:lpstr>Stuck-at 0 Fault Anaysis</vt:lpstr>
      <vt:lpstr>Stuck-at 0 Fault Anaysis</vt:lpstr>
      <vt:lpstr>Transition Fault Analysis</vt:lpstr>
      <vt:lpstr>Transition Fault Analysis</vt:lpstr>
      <vt:lpstr>Transition Fault Analysis</vt:lpstr>
      <vt:lpstr>Transition Fault Analysis</vt:lpstr>
      <vt:lpstr>Transition Fault Analysis</vt:lpstr>
      <vt:lpstr>Suggested Readings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Altun</dc:creator>
  <cp:lastModifiedBy>Asuspc</cp:lastModifiedBy>
  <cp:revision>1034</cp:revision>
  <dcterms:created xsi:type="dcterms:W3CDTF">2012-09-30T18:40:50Z</dcterms:created>
  <dcterms:modified xsi:type="dcterms:W3CDTF">2016-11-14T08:57:17Z</dcterms:modified>
</cp:coreProperties>
</file>