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8"/>
  </p:notesMasterIdLst>
  <p:sldIdLst>
    <p:sldId id="256" r:id="rId2"/>
    <p:sldId id="284" r:id="rId3"/>
    <p:sldId id="367" r:id="rId4"/>
    <p:sldId id="369" r:id="rId5"/>
    <p:sldId id="370" r:id="rId6"/>
    <p:sldId id="406" r:id="rId7"/>
    <p:sldId id="371" r:id="rId8"/>
    <p:sldId id="373" r:id="rId9"/>
    <p:sldId id="374" r:id="rId10"/>
    <p:sldId id="363" r:id="rId11"/>
    <p:sldId id="380" r:id="rId12"/>
    <p:sldId id="381" r:id="rId13"/>
    <p:sldId id="382" r:id="rId14"/>
    <p:sldId id="384" r:id="rId15"/>
    <p:sldId id="385" r:id="rId16"/>
    <p:sldId id="386" r:id="rId17"/>
    <p:sldId id="364" r:id="rId18"/>
    <p:sldId id="365" r:id="rId19"/>
    <p:sldId id="387" r:id="rId20"/>
    <p:sldId id="404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405" r:id="rId29"/>
    <p:sldId id="400" r:id="rId30"/>
    <p:sldId id="410" r:id="rId31"/>
    <p:sldId id="411" r:id="rId32"/>
    <p:sldId id="412" r:id="rId33"/>
    <p:sldId id="413" r:id="rId34"/>
    <p:sldId id="415" r:id="rId35"/>
    <p:sldId id="414" r:id="rId36"/>
    <p:sldId id="3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4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5057-7664-4237-9C74-5B41788A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81-5DB7-482E-9EDA-AAB8DF25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38.emf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6.emf"/><Relationship Id="rId25" Type="http://schemas.openxmlformats.org/officeDocument/2006/relationships/image" Target="../media/image40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23.bin"/><Relationship Id="rId24" Type="http://schemas.openxmlformats.org/officeDocument/2006/relationships/oleObject" Target="../embeddings/oleObject31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6.bin"/><Relationship Id="rId23" Type="http://schemas.openxmlformats.org/officeDocument/2006/relationships/image" Target="../media/image39.emf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34.emf"/><Relationship Id="rId19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5.emf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2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wmf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emf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Visio_2003-2010__izimi1.vsd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izimi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Microsoft_Visio_2003-2010__izimi3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oleObject" Target="../embeddings/Microsoft_Visio_2003-2010__izimi4.vsd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</a:t>
            </a:r>
            <a:r>
              <a:rPr lang="tr-TR" sz="2400" dirty="0"/>
              <a:t>4</a:t>
            </a:r>
            <a:r>
              <a:rPr lang="en-US" sz="2400" dirty="0" smtClean="0"/>
              <a:t>: </a:t>
            </a:r>
            <a:r>
              <a:rPr lang="en-US" sz="2400" dirty="0" smtClean="0"/>
              <a:t>Computing with Nano Arrays,  </a:t>
            </a:r>
            <a:r>
              <a:rPr lang="tr-TR" sz="2400" dirty="0" smtClean="0"/>
              <a:t>17</a:t>
            </a:r>
            <a:r>
              <a:rPr lang="en-US" sz="2400" dirty="0" smtClean="0"/>
              <a:t>/10/201</a:t>
            </a:r>
            <a:r>
              <a:rPr lang="tr-TR" sz="2400" dirty="0"/>
              <a:t>6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A+B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066800" y="2765323"/>
          <a:ext cx="2971800" cy="33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61" name="Visio" r:id="rId3" imgW="1471448" imgH="1685465" progId="Visio.Drawing.11">
                  <p:embed/>
                </p:oleObj>
              </mc:Choice>
              <mc:Fallback>
                <p:oleObj name="Visio" r:id="rId3" imgW="1471448" imgH="168546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65323"/>
                        <a:ext cx="2971800" cy="339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1910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Diode-resistor logic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5167313" y="2819400"/>
          <a:ext cx="29860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62" name="Visio" r:id="rId5" imgW="1474957" imgH="1653613" progId="Visio.Drawing.11">
                  <p:embed/>
                </p:oleObj>
              </mc:Choice>
              <mc:Fallback>
                <p:oleObj name="Visio" r:id="rId5" imgW="1474957" imgH="165361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819400"/>
                        <a:ext cx="2986087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0386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914400" y="2743200"/>
          <a:ext cx="3124200" cy="360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33" name="Visio" r:id="rId3" imgW="1484135" imgH="1711649" progId="Visio.Drawing.11">
                  <p:embed/>
                </p:oleObj>
              </mc:Choice>
              <mc:Fallback>
                <p:oleObj name="Visio" r:id="rId3" imgW="1484135" imgH="171164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3124200" cy="360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5105400" y="2743200"/>
          <a:ext cx="3505200" cy="344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34" name="Visio" r:id="rId5" imgW="1673094" imgH="1647135" progId="Visio.Drawing.11">
                  <p:embed/>
                </p:oleObj>
              </mc:Choice>
              <mc:Fallback>
                <p:oleObj name="Visio" r:id="rId5" imgW="1673094" imgH="1647135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505200" cy="3445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192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Diode-resistor logic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/>
        </p:nvGraphicFramePr>
        <p:xfrm>
          <a:off x="2209800" y="2743200"/>
          <a:ext cx="5181600" cy="369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3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81600" cy="3696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FET-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600200"/>
            <a:ext cx="6167438" cy="46393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066800" y="6324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Snider, G.,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(2004). CMOS-like logic in defective,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crossbars.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Nanotechnology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CMOS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0269"/>
            <a:ext cx="7543800" cy="343997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CMOS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77685"/>
            <a:ext cx="7467600" cy="3699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Shannon’s work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Symbolic Analysis of Relay and Switching Circuits(1938)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2462213"/>
          <a:ext cx="5943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0" name="Visio" r:id="rId3" imgW="2459355" imgH="606933" progId="Visio.Drawing.11">
                  <p:embed/>
                </p:oleObj>
              </mc:Choice>
              <mc:Fallback>
                <p:oleObj name="Visio" r:id="rId3" imgW="2459355" imgH="606933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62213"/>
                        <a:ext cx="59436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intel-westmere-2c-6c-gulftown,L-Z-237959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4495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8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9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4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the Boolean functions implemented in (a) ad (b)?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 Lattice of Four-terminal Switches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5867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 × 3 2D switching network and its lattice form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90600" y="1981200"/>
          <a:ext cx="73152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4" name="Visio" r:id="rId3" imgW="2763774" imgH="1343787" progId="Visio.Drawing.11">
                  <p:embed/>
                </p:oleObj>
              </mc:Choice>
              <mc:Fallback>
                <p:oleObj name="Visio" r:id="rId3" imgW="2763774" imgH="134378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315200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Computing with </a:t>
            </a:r>
            <a:r>
              <a:rPr lang="en-US" sz="2800" dirty="0" err="1" smtClean="0">
                <a:latin typeface="Arial" charset="0"/>
              </a:rPr>
              <a:t>nano</a:t>
            </a:r>
            <a:r>
              <a:rPr lang="en-US" sz="2800" dirty="0" smtClean="0">
                <a:latin typeface="Arial" charset="0"/>
              </a:rPr>
              <a:t> arrays</a:t>
            </a:r>
          </a:p>
          <a:p>
            <a:pPr lvl="1"/>
            <a:r>
              <a:rPr lang="en-US" sz="2500" dirty="0" smtClean="0">
                <a:latin typeface="Arial" charset="0"/>
              </a:rPr>
              <a:t>Self-assembly</a:t>
            </a:r>
          </a:p>
          <a:p>
            <a:pPr lvl="1"/>
            <a:r>
              <a:rPr lang="en-US" sz="2500" dirty="0" smtClean="0">
                <a:latin typeface="Arial" charset="0"/>
              </a:rPr>
              <a:t>Two-terminal vs. four-terminal</a:t>
            </a:r>
          </a:p>
          <a:p>
            <a:r>
              <a:rPr lang="en-US" sz="2800" dirty="0" smtClean="0">
                <a:latin typeface="Arial" charset="0"/>
              </a:rPr>
              <a:t>Arrays of two-terminal devices</a:t>
            </a:r>
          </a:p>
          <a:p>
            <a:pPr lvl="1"/>
            <a:r>
              <a:rPr lang="en-US" sz="2500" dirty="0" smtClean="0">
                <a:latin typeface="Arial" charset="0"/>
              </a:rPr>
              <a:t>Diode based</a:t>
            </a:r>
          </a:p>
          <a:p>
            <a:pPr lvl="1"/>
            <a:r>
              <a:rPr lang="en-US" sz="2500" dirty="0" smtClean="0">
                <a:latin typeface="Arial" charset="0"/>
              </a:rPr>
              <a:t>Transistor based</a:t>
            </a:r>
          </a:p>
          <a:p>
            <a:r>
              <a:rPr lang="en-US" sz="2800" dirty="0" smtClean="0">
                <a:latin typeface="Arial" charset="0"/>
              </a:rPr>
              <a:t>Arrays of four-terminal devices</a:t>
            </a: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Four-terminal Switch-based Model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524000"/>
            <a:ext cx="8382000" cy="15240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Switches are controlled by Boolean literals.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7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top-to-bottom path.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7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evaluates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exists a left-to-right path.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2895600"/>
          <a:ext cx="3581400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0" name="Visio" r:id="rId3" imgW="1726311" imgH="1714881" progId="Visio.Drawing.11">
                  <p:embed/>
                </p:oleObj>
              </mc:Choice>
              <mc:Fallback>
                <p:oleObj name="Visio" r:id="rId3" imgW="1726311" imgH="171488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3581400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2909888"/>
          <a:ext cx="35687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1" name="Visio" r:id="rId5" imgW="1726311" imgH="1714881" progId="Visio.Drawing.11">
                  <p:embed/>
                </p:oleObj>
              </mc:Choice>
              <mc:Fallback>
                <p:oleObj name="Visio" r:id="rId5" imgW="1726311" imgH="1714881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09888"/>
                        <a:ext cx="3568700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7924800" y="4267200"/>
          <a:ext cx="973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2" name="Visio" r:id="rId7" imgW="325374" imgH="357378" progId="Visio.Drawing.11">
                  <p:embed/>
                </p:oleObj>
              </mc:Choice>
              <mc:Fallback>
                <p:oleObj name="Visio" r:id="rId7" imgW="325374" imgH="35737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267200"/>
                        <a:ext cx="9731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5"/>
          <p:cNvSpPr>
            <a:spLocks/>
          </p:cNvSpPr>
          <p:nvPr/>
        </p:nvSpPr>
        <p:spPr bwMode="auto">
          <a:xfrm rot="5400000" flipH="1">
            <a:off x="4419600" y="4432300"/>
            <a:ext cx="3200400" cy="91440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600200"/>
            <a:ext cx="8382000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How can we implement a given target Boolean function </a:t>
            </a:r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baseline="-25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600" dirty="0" smtClean="0">
                <a:solidFill>
                  <a:srgbClr val="CC0000"/>
                </a:solidFill>
                <a:latin typeface="Arial" charset="0"/>
              </a:rPr>
              <a:t>with a lattice of four-terminal switches?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52400" y="2438400"/>
            <a:ext cx="8839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65100" y="24685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200" b="1">
                <a:latin typeface="Times New Roman" charset="0"/>
              </a:rPr>
              <a:t>  </a:t>
            </a:r>
            <a:r>
              <a:rPr lang="en-US" sz="2200" b="1" i="1">
                <a:latin typeface="Times New Roman" charset="0"/>
              </a:rPr>
              <a:t>f</a:t>
            </a:r>
            <a:r>
              <a:rPr lang="en-US" sz="2200" b="1" i="1" baseline="-25000">
                <a:latin typeface="Times New Roman" charset="0"/>
              </a:rPr>
              <a:t>T</a:t>
            </a:r>
            <a:r>
              <a:rPr lang="en-US" sz="2200" b="1" i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>= 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2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3</a:t>
            </a:r>
            <a:r>
              <a:rPr lang="en-US" sz="2200" b="1">
                <a:latin typeface="Times New Roman" charset="0"/>
              </a:rPr>
              <a:t>+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1</a:t>
            </a:r>
            <a:r>
              <a:rPr lang="en-US" sz="2200" b="1" i="1">
                <a:latin typeface="Times New Roman" charset="0"/>
              </a:rPr>
              <a:t>x</a:t>
            </a:r>
            <a:r>
              <a:rPr lang="en-US" sz="2200" b="1" baseline="-25000">
                <a:latin typeface="Times New Roman" charset="0"/>
              </a:rPr>
              <a:t>4</a:t>
            </a:r>
          </a:p>
        </p:txBody>
      </p:sp>
      <p:graphicFrame>
        <p:nvGraphicFramePr>
          <p:cNvPr id="88104" name="Object 40"/>
          <p:cNvGraphicFramePr>
            <a:graphicFrameLocks noChangeAspect="1"/>
          </p:cNvGraphicFramePr>
          <p:nvPr/>
        </p:nvGraphicFramePr>
        <p:xfrm>
          <a:off x="850900" y="5557838"/>
          <a:ext cx="715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28" name="Visio" r:id="rId3" imgW="350901" imgH="222504" progId="Visio.Drawing.11">
                  <p:embed/>
                </p:oleObj>
              </mc:Choice>
              <mc:Fallback>
                <p:oleObj name="Visio" r:id="rId3" imgW="350901" imgH="222504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557838"/>
                        <a:ext cx="7159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7" name="Object 43"/>
          <p:cNvGraphicFramePr>
            <a:graphicFrameLocks noChangeAspect="1"/>
          </p:cNvGraphicFramePr>
          <p:nvPr/>
        </p:nvGraphicFramePr>
        <p:xfrm>
          <a:off x="1554163" y="5559425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29" name="Visio" r:id="rId5" imgW="372618" imgH="222504" progId="Visio.Drawing.11">
                  <p:embed/>
                </p:oleObj>
              </mc:Choice>
              <mc:Fallback>
                <p:oleObj name="Visio" r:id="rId5" imgW="372618" imgH="222504" progId="Visio.Drawing.11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559425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2328863" y="5557838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0" name="Visio" r:id="rId7" imgW="372618" imgH="222504" progId="Visio.Drawing.11">
                  <p:embed/>
                </p:oleObj>
              </mc:Choice>
              <mc:Fallback>
                <p:oleObj name="Visio" r:id="rId7" imgW="372618" imgH="222504" progId="Visio.Drawing.11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5557838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9" name="Object 45"/>
          <p:cNvGraphicFramePr>
            <a:graphicFrameLocks noChangeAspect="1"/>
          </p:cNvGraphicFramePr>
          <p:nvPr/>
        </p:nvGraphicFramePr>
        <p:xfrm>
          <a:off x="3090863" y="5557838"/>
          <a:ext cx="1196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1" name="Visio" r:id="rId9" imgW="587502" imgH="222504" progId="Visio.Drawing.11">
                  <p:embed/>
                </p:oleObj>
              </mc:Choice>
              <mc:Fallback>
                <p:oleObj name="Visio" r:id="rId9" imgW="587502" imgH="222504" progId="Visio.Drawing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557838"/>
                        <a:ext cx="1196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218113" y="5588000"/>
          <a:ext cx="715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2" name="Visio" r:id="rId11" imgW="350901" imgH="222504" progId="Visio.Drawing.11">
                  <p:embed/>
                </p:oleObj>
              </mc:Choice>
              <mc:Fallback>
                <p:oleObj name="Visio" r:id="rId11" imgW="350901" imgH="222504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5588000"/>
                        <a:ext cx="7159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5922963" y="5588000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3" name="Visio" r:id="rId12" imgW="372618" imgH="222504" progId="Visio.Drawing.11">
                  <p:embed/>
                </p:oleObj>
              </mc:Choice>
              <mc:Fallback>
                <p:oleObj name="Visio" r:id="rId12" imgW="372618" imgH="222504" progId="Visio.Drawing.11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5588000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6718300" y="5588000"/>
          <a:ext cx="982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4" name="Visio" r:id="rId13" imgW="480060" imgH="222504" progId="Visio.Drawing.11">
                  <p:embed/>
                </p:oleObj>
              </mc:Choice>
              <mc:Fallback>
                <p:oleObj name="Visio" r:id="rId13" imgW="480060" imgH="222504" progId="Visio.Drawing.11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588000"/>
                        <a:ext cx="9826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7696200" y="5588000"/>
          <a:ext cx="1198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5" name="Visio" r:id="rId15" imgW="587502" imgH="222504" progId="Visio.Drawing.11">
                  <p:embed/>
                </p:oleObj>
              </mc:Choice>
              <mc:Fallback>
                <p:oleObj name="Visio" r:id="rId15" imgW="587502" imgH="222504" progId="Visio.Drawing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88000"/>
                        <a:ext cx="11985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6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300" y="5546725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6" name="Visio" r:id="rId16" imgW="303276" imgH="240030" progId="Visio.Drawing.11">
                  <p:embed/>
                </p:oleObj>
              </mc:Choice>
              <mc:Fallback>
                <p:oleObj name="Visio" r:id="rId16" imgW="303276" imgH="240030" progId="Visio.Drawing.11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546725"/>
                        <a:ext cx="60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7" name="Object 53"/>
          <p:cNvGraphicFramePr>
            <a:graphicFrameLocks noChangeAspect="1"/>
          </p:cNvGraphicFramePr>
          <p:nvPr/>
        </p:nvGraphicFramePr>
        <p:xfrm>
          <a:off x="4586288" y="5562600"/>
          <a:ext cx="60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7" name="Visio" r:id="rId18" imgW="303276" imgH="240030" progId="Visio.Drawing.11">
                  <p:embed/>
                </p:oleObj>
              </mc:Choice>
              <mc:Fallback>
                <p:oleObj name="Visio" r:id="rId18" imgW="303276" imgH="240030" progId="Visio.Drawing.11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562600"/>
                        <a:ext cx="6080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8" name="Object 54"/>
          <p:cNvGraphicFramePr>
            <a:graphicFrameLocks noChangeAspect="1"/>
          </p:cNvGraphicFramePr>
          <p:nvPr/>
        </p:nvGraphicFramePr>
        <p:xfrm>
          <a:off x="4584700" y="5943600"/>
          <a:ext cx="20986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8" name="Visio" r:id="rId20" imgW="1000887" imgH="222504" progId="Visio.Drawing.11">
                  <p:embed/>
                </p:oleObj>
              </mc:Choice>
              <mc:Fallback>
                <p:oleObj name="Visio" r:id="rId20" imgW="1000887" imgH="222504" progId="Visio.Drawing.11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943600"/>
                        <a:ext cx="20986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9" name="Object 55"/>
          <p:cNvGraphicFramePr>
            <a:graphicFrameLocks noChangeAspect="1"/>
          </p:cNvGraphicFramePr>
          <p:nvPr/>
        </p:nvGraphicFramePr>
        <p:xfrm>
          <a:off x="241300" y="5943600"/>
          <a:ext cx="1860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9" name="Visio" r:id="rId22" imgW="893445" imgH="222504" progId="Visio.Drawing.11">
                  <p:embed/>
                </p:oleObj>
              </mc:Choice>
              <mc:Fallback>
                <p:oleObj name="Visio" r:id="rId22" imgW="893445" imgH="222504" progId="Visio.Drawing.11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943600"/>
                        <a:ext cx="1860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22" name="Object 5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3700" y="3019425"/>
          <a:ext cx="6172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40" name="Visio" r:id="rId24" imgW="3688461" imgH="1498092" progId="Visio.Drawing.11">
                  <p:embed/>
                </p:oleObj>
              </mc:Choice>
              <mc:Fallback>
                <p:oleObj name="Visio" r:id="rId24" imgW="3688461" imgH="1498092" progId="Visio.Drawing.1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019425"/>
                        <a:ext cx="61722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3" name="Line 59"/>
          <p:cNvSpPr>
            <a:spLocks noChangeShapeType="1"/>
          </p:cNvSpPr>
          <p:nvPr/>
        </p:nvSpPr>
        <p:spPr bwMode="auto">
          <a:xfrm>
            <a:off x="11938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180340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5" name="Freeform 61"/>
          <p:cNvSpPr>
            <a:spLocks/>
          </p:cNvSpPr>
          <p:nvPr/>
        </p:nvSpPr>
        <p:spPr bwMode="auto">
          <a:xfrm rot="5400000" flipH="1">
            <a:off x="1111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6" name="Freeform 62"/>
          <p:cNvSpPr>
            <a:spLocks/>
          </p:cNvSpPr>
          <p:nvPr/>
        </p:nvSpPr>
        <p:spPr bwMode="auto">
          <a:xfrm rot="-5400000">
            <a:off x="174625" y="38830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7" name="Line 63"/>
          <p:cNvSpPr>
            <a:spLocks noChangeShapeType="1"/>
          </p:cNvSpPr>
          <p:nvPr/>
        </p:nvSpPr>
        <p:spPr bwMode="auto">
          <a:xfrm>
            <a:off x="55054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8" name="Line 64"/>
          <p:cNvSpPr>
            <a:spLocks noChangeShapeType="1"/>
          </p:cNvSpPr>
          <p:nvPr/>
        </p:nvSpPr>
        <p:spPr bwMode="auto">
          <a:xfrm>
            <a:off x="6115050" y="29718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29" name="Freeform 65"/>
          <p:cNvSpPr>
            <a:spLocks/>
          </p:cNvSpPr>
          <p:nvPr/>
        </p:nvSpPr>
        <p:spPr bwMode="auto">
          <a:xfrm rot="5400000" flipH="1">
            <a:off x="4454525" y="3940175"/>
            <a:ext cx="2667000" cy="7302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 rot="-5400000">
            <a:off x="4467225" y="3870325"/>
            <a:ext cx="2667000" cy="7937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901700" y="38227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41" name="Visio" r:id="rId26" imgW="1099185" imgH="1099185" progId="Visio.Drawing.11">
                  <p:embed/>
                </p:oleObj>
              </mc:Choice>
              <mc:Fallback>
                <p:oleObj name="Visio" r:id="rId26" imgW="1099185" imgH="1099185" progId="Visio.Drawing.11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8227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5162550" y="370205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42" name="Visio" r:id="rId28" imgW="1099185" imgH="1099185" progId="Visio.Drawing.11">
                  <p:embed/>
                </p:oleObj>
              </mc:Choice>
              <mc:Fallback>
                <p:oleObj name="Visio" r:id="rId28" imgW="1099185" imgH="1099185" progId="Visio.Drawing.11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70205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40" name="Line 76"/>
          <p:cNvSpPr>
            <a:spLocks noChangeShapeType="1"/>
          </p:cNvSpPr>
          <p:nvPr/>
        </p:nvSpPr>
        <p:spPr bwMode="auto">
          <a:xfrm>
            <a:off x="1828800" y="2971800"/>
            <a:ext cx="0" cy="2590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44" name="Freeform 80"/>
          <p:cNvSpPr>
            <a:spLocks/>
          </p:cNvSpPr>
          <p:nvPr/>
        </p:nvSpPr>
        <p:spPr bwMode="auto">
          <a:xfrm>
            <a:off x="863600" y="2870200"/>
            <a:ext cx="1016000" cy="2667000"/>
          </a:xfrm>
          <a:custGeom>
            <a:avLst/>
            <a:gdLst>
              <a:gd name="T0" fmla="*/ 2147483647 w 400"/>
              <a:gd name="T1" fmla="*/ 0 h 1872"/>
              <a:gd name="T2" fmla="*/ 2147483647 w 400"/>
              <a:gd name="T3" fmla="*/ 2147483647 h 1872"/>
              <a:gd name="T4" fmla="*/ 2147483647 w 400"/>
              <a:gd name="T5" fmla="*/ 2147483647 h 1872"/>
              <a:gd name="T6" fmla="*/ 2147483647 w 400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1872"/>
              <a:gd name="T14" fmla="*/ 400 w 4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1872">
                <a:moveTo>
                  <a:pt x="8" y="0"/>
                </a:moveTo>
                <a:cubicBezTo>
                  <a:pt x="4" y="168"/>
                  <a:pt x="0" y="336"/>
                  <a:pt x="56" y="432"/>
                </a:cubicBezTo>
                <a:cubicBezTo>
                  <a:pt x="112" y="528"/>
                  <a:pt x="288" y="336"/>
                  <a:pt x="344" y="576"/>
                </a:cubicBezTo>
                <a:cubicBezTo>
                  <a:pt x="400" y="816"/>
                  <a:pt x="384" y="1656"/>
                  <a:pt x="392" y="187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7" grpId="0" animBg="1"/>
      <p:bldP spid="88078" grpId="0"/>
      <p:bldP spid="88123" grpId="0" animBg="1"/>
      <p:bldP spid="88123" grpId="1" animBg="1"/>
      <p:bldP spid="88124" grpId="0" animBg="1"/>
      <p:bldP spid="88124" grpId="1" animBg="1"/>
      <p:bldP spid="88125" grpId="0" animBg="1"/>
      <p:bldP spid="88125" grpId="1" animBg="1"/>
      <p:bldP spid="88126" grpId="0" animBg="1"/>
      <p:bldP spid="88126" grpId="1" animBg="1"/>
      <p:bldP spid="88127" grpId="0" animBg="1"/>
      <p:bldP spid="88127" grpId="1" animBg="1"/>
      <p:bldP spid="88128" grpId="0" animBg="1"/>
      <p:bldP spid="88128" grpId="1" animBg="1"/>
      <p:bldP spid="88129" grpId="0" animBg="1"/>
      <p:bldP spid="88129" grpId="1" animBg="1"/>
      <p:bldP spid="88130" grpId="0" animBg="1"/>
      <p:bldP spid="88130" grpId="1" animBg="1"/>
      <p:bldP spid="88140" grpId="0" animBg="1"/>
      <p:bldP spid="88140" grpId="1" animBg="1"/>
      <p:bldP spid="88144" grpId="0" animBg="1"/>
      <p:bldP spid="8814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Logic Synthesis Problem</a:t>
            </a:r>
          </a:p>
        </p:txBody>
      </p:sp>
      <p:graphicFrame>
        <p:nvGraphicFramePr>
          <p:cNvPr id="17409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4588" y="2438400"/>
          <a:ext cx="360521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58" name="Visio" r:id="rId3" imgW="1495425" imgH="1492758" progId="Visio.Drawing.11">
                  <p:embed/>
                </p:oleObj>
              </mc:Choice>
              <mc:Fallback>
                <p:oleObj name="Visio" r:id="rId3" imgW="1495425" imgH="149275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438400"/>
                        <a:ext cx="3605212" cy="359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98500" y="16764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35052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44196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334000" y="23622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5" name="Freeform 15"/>
          <p:cNvSpPr>
            <a:spLocks/>
          </p:cNvSpPr>
          <p:nvPr/>
        </p:nvSpPr>
        <p:spPr bwMode="auto">
          <a:xfrm rot="-5400000">
            <a:off x="2574925" y="3743325"/>
            <a:ext cx="3733800" cy="1022350"/>
          </a:xfrm>
          <a:custGeom>
            <a:avLst/>
            <a:gdLst>
              <a:gd name="T0" fmla="*/ 0 w 2256"/>
              <a:gd name="T1" fmla="*/ 2147483647 h 520"/>
              <a:gd name="T2" fmla="*/ 2147483647 w 2256"/>
              <a:gd name="T3" fmla="*/ 2147483647 h 520"/>
              <a:gd name="T4" fmla="*/ 2147483647 w 2256"/>
              <a:gd name="T5" fmla="*/ 2147483647 h 520"/>
              <a:gd name="T6" fmla="*/ 2147483647 w 2256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2438400" y="6176963"/>
            <a:ext cx="396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9 TOP-TO-BOTTOM PATHS!</a:t>
            </a:r>
            <a:endParaRPr lang="en-US" sz="2200" b="1" baseline="-25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1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3375025"/>
          <a:ext cx="150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59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75025"/>
                        <a:ext cx="150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/>
      <p:bldP spid="174092" grpId="0" animBg="1"/>
      <p:bldP spid="174092" grpId="1" animBg="1"/>
      <p:bldP spid="174093" grpId="0" animBg="1"/>
      <p:bldP spid="174093" grpId="1" animBg="1"/>
      <p:bldP spid="174094" grpId="0" animBg="1"/>
      <p:bldP spid="174094" grpId="1" animBg="1"/>
      <p:bldP spid="174095" grpId="0" animBg="1"/>
      <p:bldP spid="174095" grpId="1" animBg="1"/>
      <p:bldP spid="1740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Synthesis Method 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Times New Roman" charset="0"/>
              </a:rPr>
              <a:t>Example:</a:t>
            </a:r>
            <a:r>
              <a:rPr lang="en-US" sz="2400" b="1">
                <a:latin typeface="Times New Roman" charset="0"/>
              </a:rPr>
              <a:t>  </a:t>
            </a: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+x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4876800" y="1676400"/>
            <a:ext cx="0" cy="487680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5606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81600" y="2641600"/>
          <a:ext cx="36226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58" name="Visio" r:id="rId3" imgW="1556004" imgH="1603629" progId="Visio.Drawing.11">
                  <p:embed/>
                </p:oleObj>
              </mc:Choice>
              <mc:Fallback>
                <p:oleObj name="Visio" r:id="rId3" imgW="1556004" imgH="1603629" progId="Visio.Drawing.11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26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1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1600" y="2641600"/>
          <a:ext cx="362585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59" name="Visio" r:id="rId5" imgW="1556004" imgH="1603629" progId="Visio.Drawing.11">
                  <p:embed/>
                </p:oleObj>
              </mc:Choice>
              <mc:Fallback>
                <p:oleObj name="Visio" r:id="rId5" imgW="1556004" imgH="1603629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41600"/>
                        <a:ext cx="362585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4953000" y="17526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>
                <a:latin typeface="Times New Roman" charset="0"/>
              </a:rPr>
              <a:t>)(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</a:t>
            </a:r>
            <a:r>
              <a:rPr lang="en-US" sz="2400" b="1">
                <a:latin typeface="Times New Roman" charset="0"/>
              </a:rPr>
              <a:t>+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r>
              <a:rPr lang="en-US" sz="2400" b="1">
                <a:latin typeface="Times New Roman" charset="0"/>
              </a:rPr>
              <a:t>)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i="1">
                <a:latin typeface="Times New Roman" charset="0"/>
              </a:rPr>
              <a:t>f</a:t>
            </a:r>
            <a:r>
              <a:rPr lang="en-US" sz="2400" b="1" i="1" baseline="-25000">
                <a:latin typeface="Times New Roman" charset="0"/>
              </a:rPr>
              <a:t>T</a:t>
            </a:r>
            <a:r>
              <a:rPr lang="en-US" sz="2400" b="1" i="1" baseline="30000">
                <a:latin typeface="Times New Roman" charset="0"/>
              </a:rPr>
              <a:t>D</a:t>
            </a:r>
            <a:r>
              <a:rPr lang="en-US" sz="2400" b="1" i="1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=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1 </a:t>
            </a:r>
            <a:r>
              <a:rPr lang="en-US" sz="2400" b="1">
                <a:latin typeface="Times New Roman" charset="0"/>
              </a:rPr>
              <a:t>+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2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 </a:t>
            </a:r>
            <a:r>
              <a:rPr lang="en-US" sz="2400" b="1">
                <a:latin typeface="Times New Roman" charset="0"/>
              </a:rPr>
              <a:t>+ x</a:t>
            </a:r>
            <a:r>
              <a:rPr lang="en-US" sz="2400" b="1" baseline="-25000">
                <a:latin typeface="Times New Roman" charset="0"/>
              </a:rPr>
              <a:t>3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4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 b="1" baseline="-25000">
                <a:latin typeface="Times New Roman" charset="0"/>
              </a:rPr>
              <a:t>5</a:t>
            </a:r>
            <a:endParaRPr lang="en-US" sz="2400" baseline="-25000">
              <a:latin typeface="Times New Roman" charset="0"/>
            </a:endParaRP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2651125"/>
          <a:ext cx="362426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60" name="Visio" r:id="rId7" imgW="1556004" imgH="1603629" progId="Visio.Drawing.11">
                  <p:embed/>
                </p:oleObj>
              </mc:Choice>
              <mc:Fallback>
                <p:oleObj name="Visio" r:id="rId7" imgW="1556004" imgH="160362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51125"/>
                        <a:ext cx="3624263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5" name="Oval 11"/>
          <p:cNvSpPr>
            <a:spLocks noChangeArrowheads="1"/>
          </p:cNvSpPr>
          <p:nvPr/>
        </p:nvSpPr>
        <p:spPr bwMode="auto">
          <a:xfrm>
            <a:off x="7162800" y="4762500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7162800" y="3086100"/>
            <a:ext cx="533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597" name="Oval 13"/>
          <p:cNvSpPr>
            <a:spLocks noChangeArrowheads="1"/>
          </p:cNvSpPr>
          <p:nvPr/>
        </p:nvSpPr>
        <p:spPr bwMode="auto">
          <a:xfrm>
            <a:off x="5130800" y="4724400"/>
            <a:ext cx="9906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52400" y="23749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Start with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i="1" baseline="-25000" dirty="0">
                <a:latin typeface="Times New Roman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6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dual.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column.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Assign each product of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-25000" dirty="0">
                <a:latin typeface="Times New Roman" charset="0"/>
              </a:rPr>
              <a:t> </a:t>
            </a:r>
            <a:r>
              <a:rPr lang="en-US" sz="2600" b="1" i="1" baseline="30000" dirty="0">
                <a:latin typeface="Times New Roman" charset="0"/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 row. 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Compute an intersection set for each site.</a:t>
            </a:r>
          </a:p>
          <a:p>
            <a:pPr marL="292100" indent="-29210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Arbitrarily select a literal from an intersection set and assign it to the corresponding site.</a:t>
            </a:r>
          </a:p>
        </p:txBody>
      </p:sp>
      <p:graphicFrame>
        <p:nvGraphicFramePr>
          <p:cNvPr id="195611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44958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61" name="Visio" r:id="rId9" imgW="1099185" imgH="1099185" progId="Visio.Drawing.11">
                  <p:embed/>
                </p:oleObj>
              </mc:Choice>
              <mc:Fallback>
                <p:oleObj name="Visio" r:id="rId9" imgW="1099185" imgH="1099185" progId="Visio.Drawing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/>
      <p:bldP spid="195592" grpId="0" animBg="1"/>
      <p:bldP spid="195608" grpId="0" build="allAtOnce"/>
      <p:bldP spid="195595" grpId="0" animBg="1"/>
      <p:bldP spid="195596" grpId="0" animBg="1"/>
      <p:bldP spid="195597" grpId="0" animBg="1"/>
      <p:bldP spid="19560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06600" y="2524125"/>
          <a:ext cx="47752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82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524125"/>
                        <a:ext cx="4775200" cy="402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32" name="Object 4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318000" y="4889500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83" name="Visio" r:id="rId5" imgW="542925" imgH="542925" progId="Visio.Drawing.11">
                  <p:embed/>
                </p:oleObj>
              </mc:Choice>
              <mc:Fallback>
                <p:oleObj name="Visio" r:id="rId5" imgW="542925" imgH="542925" progId="Visio.Drawing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889500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8" name="Oval 16"/>
          <p:cNvSpPr>
            <a:spLocks noChangeArrowheads="1"/>
          </p:cNvSpPr>
          <p:nvPr/>
        </p:nvSpPr>
        <p:spPr bwMode="auto">
          <a:xfrm>
            <a:off x="4330700" y="4889500"/>
            <a:ext cx="800100" cy="838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Synthesis Method</a:t>
            </a:r>
          </a:p>
        </p:txBody>
      </p:sp>
      <p:graphicFrame>
        <p:nvGraphicFramePr>
          <p:cNvPr id="187404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6002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84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57400" y="2024063"/>
          <a:ext cx="4343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85" name="Visio" r:id="rId9" imgW="1932432" imgH="234315" progId="Visio.Drawing.11">
                  <p:embed/>
                </p:oleObj>
              </mc:Choice>
              <mc:Fallback>
                <p:oleObj name="Visio" r:id="rId9" imgW="1932432" imgH="234315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24063"/>
                        <a:ext cx="4343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1676400"/>
            <a:ext cx="7924800" cy="4953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4483100" y="2603500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1866900" y="5041900"/>
            <a:ext cx="8382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animBg="1"/>
      <p:bldP spid="187396" grpId="0" animBg="1"/>
      <p:bldP spid="187409" grpId="0" animBg="1"/>
      <p:bldP spid="1874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2057400" y="3429000"/>
          <a:ext cx="364807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8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3648075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1600200"/>
            <a:ext cx="8305800" cy="1143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1</a:t>
            </a:r>
            <a:r>
              <a:rPr lang="en-US" sz="21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are implemented as subsets of all top-to-bottom and left-to-right paths, respectively, then</a:t>
            </a:r>
            <a:r>
              <a:rPr lang="en-US" sz="10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300" b="1" i="1" baseline="-25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i="1" baseline="30000" dirty="0" err="1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300" b="1" i="1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5300" y="2819400"/>
            <a:ext cx="8229600" cy="3810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186113" y="38877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795713" y="3875088"/>
            <a:ext cx="14287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4343400" y="38750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953000" y="3862388"/>
            <a:ext cx="11113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5562600" y="3875088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2514600" y="42672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514600" y="48006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2514600" y="5484813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2514600" y="6019800"/>
            <a:ext cx="3290888" cy="0"/>
          </a:xfrm>
          <a:prstGeom prst="line">
            <a:avLst/>
          </a:prstGeom>
          <a:noFill/>
          <a:ln w="28575">
            <a:solidFill>
              <a:srgbClr val="0000A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1752600" y="2971800"/>
          <a:ext cx="4648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9" name="Visio" r:id="rId5" imgW="2095500" imgH="282321" progId="Visio.Drawing.11">
                  <p:embed/>
                </p:oleObj>
              </mc:Choice>
              <mc:Fallback>
                <p:oleObj name="Visio" r:id="rId5" imgW="2095500" imgH="282321" progId="Visio.Drawing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4648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533400" y="2705100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70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5100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52600" y="1854200"/>
          <a:ext cx="4572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4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54200"/>
                        <a:ext cx="4572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1</a:t>
            </a:r>
          </a:p>
        </p:txBody>
      </p:sp>
      <p:graphicFrame>
        <p:nvGraphicFramePr>
          <p:cNvPr id="2191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" y="15240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5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09600" y="1638300"/>
            <a:ext cx="7924800" cy="41148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2997200" y="2540000"/>
            <a:ext cx="14288" cy="3175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3759200" y="2527300"/>
            <a:ext cx="14288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 flipH="1">
            <a:off x="4521200" y="2527300"/>
            <a:ext cx="11113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H="1">
            <a:off x="5283200" y="2514600"/>
            <a:ext cx="11113" cy="3200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6081713" y="2527300"/>
            <a:ext cx="1587" cy="318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914400" y="5803900"/>
            <a:ext cx="74676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dirty="0">
                <a:solidFill>
                  <a:srgbClr val="0000AC"/>
                </a:solidFill>
                <a:latin typeface="Times New Roman" charset="0"/>
              </a:rPr>
              <a:t>Theorem 1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allows us to only consider column-paths.</a:t>
            </a:r>
            <a:r>
              <a:rPr lang="en-US" sz="2600" b="1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AC"/>
                </a:solidFill>
                <a:latin typeface="Arial" pitchFamily="34" charset="0"/>
                <a:cs typeface="Arial" pitchFamily="34" charset="0"/>
              </a:rPr>
              <a:t>We do not need to enumerate all paths!                                            </a:t>
            </a:r>
          </a:p>
        </p:txBody>
      </p:sp>
      <p:sp>
        <p:nvSpPr>
          <p:cNvPr id="219149" name="Freeform 13"/>
          <p:cNvSpPr>
            <a:spLocks/>
          </p:cNvSpPr>
          <p:nvPr/>
        </p:nvSpPr>
        <p:spPr bwMode="auto">
          <a:xfrm>
            <a:off x="3657600" y="2451100"/>
            <a:ext cx="1828800" cy="3251200"/>
          </a:xfrm>
          <a:custGeom>
            <a:avLst/>
            <a:gdLst>
              <a:gd name="T0" fmla="*/ 2147483647 w 1056"/>
              <a:gd name="T1" fmla="*/ 0 h 1968"/>
              <a:gd name="T2" fmla="*/ 2147483647 w 1056"/>
              <a:gd name="T3" fmla="*/ 2147483647 h 1968"/>
              <a:gd name="T4" fmla="*/ 2147483647 w 1056"/>
              <a:gd name="T5" fmla="*/ 2147483647 h 1968"/>
              <a:gd name="T6" fmla="*/ 2147483647 w 1056"/>
              <a:gd name="T7" fmla="*/ 2147483647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968"/>
              <a:gd name="T14" fmla="*/ 1056 w 1056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968">
                <a:moveTo>
                  <a:pt x="8" y="0"/>
                </a:moveTo>
                <a:cubicBezTo>
                  <a:pt x="4" y="272"/>
                  <a:pt x="0" y="544"/>
                  <a:pt x="152" y="672"/>
                </a:cubicBezTo>
                <a:cubicBezTo>
                  <a:pt x="304" y="800"/>
                  <a:pt x="784" y="552"/>
                  <a:pt x="920" y="768"/>
                </a:cubicBezTo>
                <a:cubicBezTo>
                  <a:pt x="1056" y="984"/>
                  <a:pt x="1012" y="1476"/>
                  <a:pt x="968" y="1968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build="p" animBg="1"/>
      <p:bldP spid="2191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457200" y="5372100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57200" y="4470400"/>
            <a:ext cx="8305800" cy="838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Lemma 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Fredman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 and 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</a:rPr>
              <a:t>Khachiyan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</a:rPr>
              <a:t>, 1996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):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products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forms, respectively.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  <a:cs typeface="Arial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  <a:cs typeface="Arial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  <a:cs typeface="Arial" charset="0"/>
              </a:rPr>
              <a:t>  ≠ Ø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2600325" y="1524000"/>
          <a:ext cx="3419475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0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524000"/>
                        <a:ext cx="3419475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animBg="1"/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700" dirty="0" smtClean="0">
                <a:solidFill>
                  <a:schemeClr val="tx1"/>
                </a:solidFill>
                <a:latin typeface="Arial" charset="0"/>
              </a:rPr>
              <a:t>Math Behind the Method – Theorem 2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57400" y="3117850"/>
          <a:ext cx="3962400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7" name="Visio" r:id="rId3" imgW="2421255" imgH="2046732" progId="Visio.Drawing.11">
                  <p:embed/>
                </p:oleObj>
              </mc:Choice>
              <mc:Fallback>
                <p:oleObj name="Visio" r:id="rId3" imgW="2421255" imgH="204673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17850"/>
                        <a:ext cx="3962400" cy="334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5300" y="2824162"/>
            <a:ext cx="8229600" cy="37290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  <a:latin typeface="Times New Roman" charset="0"/>
            </a:endParaRP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533400" y="2709862"/>
          <a:ext cx="609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8" name="Visio" r:id="rId5" imgW="2740914" imgH="222504" progId="Visio.Drawing.11">
                  <p:embed/>
                </p:oleObj>
              </mc:Choice>
              <mc:Fallback>
                <p:oleObj name="Visio" r:id="rId5" imgW="2740914" imgH="222504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9862"/>
                        <a:ext cx="609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844800" y="3192462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819400" y="3916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819400" y="51736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819400" y="5821362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7200" y="1554162"/>
            <a:ext cx="8305800" cy="1206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Theorem 2 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(</a:t>
            </a:r>
            <a:r>
              <a:rPr lang="en-US" sz="2100" i="1" dirty="0" err="1">
                <a:solidFill>
                  <a:srgbClr val="0000AC"/>
                </a:solidFill>
                <a:latin typeface="Times New Roman" charset="0"/>
                <a:cs typeface="Arial" charset="0"/>
              </a:rPr>
              <a:t>Altun</a:t>
            </a:r>
            <a:r>
              <a:rPr lang="en-US" sz="2100" i="1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and Riedel</a:t>
            </a:r>
            <a:r>
              <a:rPr lang="en-US" sz="21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, 2010):</a:t>
            </a:r>
            <a:r>
              <a:rPr lang="en-US" sz="2200" dirty="0">
                <a:solidFill>
                  <a:srgbClr val="0000AC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Consider a product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in ISOP form. For any literal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there exists at least one product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f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T</a:t>
            </a:r>
            <a:r>
              <a:rPr lang="en-US" sz="2300" b="1" i="1" baseline="30000" dirty="0" err="1">
                <a:solidFill>
                  <a:srgbClr val="CC0000"/>
                </a:solidFill>
                <a:latin typeface="Times New Roman" charset="0"/>
              </a:rPr>
              <a:t>D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100" dirty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>
                <a:solidFill>
                  <a:srgbClr val="CC0000"/>
                </a:solidFill>
                <a:latin typeface="Times New Roman" charset="0"/>
              </a:rPr>
              <a:t>i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∩ </a:t>
            </a:r>
            <a:r>
              <a:rPr lang="en-US" sz="2300" b="1" i="1" dirty="0" err="1">
                <a:solidFill>
                  <a:srgbClr val="CC0000"/>
                </a:solidFill>
                <a:latin typeface="Times New Roman" charset="0"/>
              </a:rPr>
              <a:t>P</a:t>
            </a:r>
            <a:r>
              <a:rPr lang="en-US" sz="2300" b="1" i="1" baseline="-25000" dirty="0" err="1">
                <a:solidFill>
                  <a:srgbClr val="CC0000"/>
                </a:solidFill>
                <a:latin typeface="Times New Roman" charset="0"/>
              </a:rPr>
              <a:t>j</a:t>
            </a:r>
            <a:r>
              <a:rPr lang="en-US" sz="2300" b="1" dirty="0">
                <a:solidFill>
                  <a:srgbClr val="CC0000"/>
                </a:solidFill>
                <a:latin typeface="Times New Roman" charset="0"/>
              </a:rPr>
              <a:t>  = </a:t>
            </a:r>
            <a:r>
              <a:rPr lang="en-US" sz="2300" b="1" i="1" dirty="0">
                <a:solidFill>
                  <a:srgbClr val="CC0000"/>
                </a:solidFill>
                <a:latin typeface="Times New Roman" charset="0"/>
              </a:rPr>
              <a:t>x</a:t>
            </a:r>
            <a:r>
              <a:rPr lang="en-US" sz="2100" dirty="0">
                <a:solidFill>
                  <a:srgbClr val="0000AC"/>
                </a:solidFill>
                <a:cs typeface="Arial" charset="0"/>
              </a:rPr>
              <a:t>.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76600" y="37655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886200" y="3752850"/>
            <a:ext cx="142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4560888" y="37528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5170488" y="3740150"/>
            <a:ext cx="11112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91200" y="3752850"/>
            <a:ext cx="1588" cy="27416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096000" y="4525962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Each column is for each product!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build="p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Method’s Performance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286000" y="3657600"/>
            <a:ext cx="4419600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Size of the lattice: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 sz="4000" b="1" i="1" dirty="0" err="1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dirty="0">
                <a:latin typeface="Times New Roman" charset="0"/>
              </a:rPr>
              <a:t> 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981200" y="2057400"/>
            <a:ext cx="5029200" cy="1293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" b="1" dirty="0">
                <a:latin typeface="Arial" pitchFamily="34" charset="0"/>
                <a:cs typeface="Arial" pitchFamily="34" charset="0"/>
              </a:rPr>
              <a:t>The time complexity:</a:t>
            </a:r>
          </a:p>
          <a:p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O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(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m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i="1" dirty="0">
                <a:solidFill>
                  <a:srgbClr val="0000AC"/>
                </a:solidFill>
                <a:latin typeface="Times New Roman" charset="0"/>
              </a:rPr>
              <a:t>n</a:t>
            </a:r>
            <a:r>
              <a:rPr lang="en-US" sz="4000" b="1" baseline="30000" dirty="0">
                <a:solidFill>
                  <a:srgbClr val="0000AC"/>
                </a:solidFill>
                <a:latin typeface="Times New Roman" charset="0"/>
              </a:rPr>
              <a:t>2</a:t>
            </a:r>
            <a:r>
              <a:rPr lang="en-US" sz="4000" b="1" dirty="0">
                <a:solidFill>
                  <a:srgbClr val="0000AC"/>
                </a:solidFill>
                <a:latin typeface="Times New Roman" charset="0"/>
              </a:rPr>
              <a:t>) 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1295400" y="5334000"/>
            <a:ext cx="6858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n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/>
              <a:t> </a:t>
            </a:r>
            <a:r>
              <a:rPr lang="en-US" sz="2600" b="1" i="1" dirty="0">
                <a:solidFill>
                  <a:srgbClr val="000099"/>
                </a:solidFill>
                <a:latin typeface="Times New Roman" charset="0"/>
              </a:rPr>
              <a:t>m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the number of products of the target function</a:t>
            </a:r>
            <a:r>
              <a:rPr lang="en-US" sz="2400" dirty="0"/>
              <a:t>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its dual  </a:t>
            </a:r>
            <a:r>
              <a:rPr lang="en-US" sz="2600" b="1" i="1" dirty="0" err="1">
                <a:latin typeface="Times New Roman" charset="0"/>
              </a:rPr>
              <a:t>f</a:t>
            </a:r>
            <a:r>
              <a:rPr lang="en-US" sz="2600" b="1" i="1" baseline="-25000" dirty="0" err="1">
                <a:latin typeface="Times New Roman" charset="0"/>
              </a:rPr>
              <a:t>T</a:t>
            </a:r>
            <a:r>
              <a:rPr lang="en-US" sz="2600" b="1" i="1" baseline="30000" dirty="0" err="1">
                <a:latin typeface="Times New Roman" charset="0"/>
              </a:rPr>
              <a:t>D</a:t>
            </a:r>
            <a:r>
              <a:rPr lang="en-US" sz="2400" dirty="0"/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respectively.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2" grpId="0" animBg="1"/>
      <p:bldP spid="1126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Self-assembly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130" name="Picture 2" descr="File:Self-Assembly of Nanopart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4829175" cy="36671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990600" y="1665982"/>
            <a:ext cx="723900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disordered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ordered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regular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</a:t>
            </a:r>
            <a:r>
              <a:rPr lang="tr-TR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arity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600200"/>
            <a:ext cx="8077200" cy="6858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panose="020B0604020202020204" pitchFamily="34" charset="0"/>
              </a:rPr>
              <a:t>A </a:t>
            </a:r>
            <a:r>
              <a:rPr lang="en-US" altLang="en-US" sz="2200" dirty="0" smtClean="0">
                <a:solidFill>
                  <a:srgbClr val="CC0000"/>
                </a:solidFill>
                <a:latin typeface="Arial" panose="020B0604020202020204" pitchFamily="34" charset="0"/>
              </a:rPr>
              <a:t>Parity function</a:t>
            </a:r>
            <a:r>
              <a:rPr lang="en-US" altLang="en-US" sz="2200" dirty="0" smtClean="0">
                <a:latin typeface="Arial" panose="020B0604020202020204" pitchFamily="34" charset="0"/>
              </a:rPr>
              <a:t> </a:t>
            </a:r>
            <a:r>
              <a:rPr lang="en-US" alt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b="1" i="1" dirty="0" smtClean="0">
                <a:latin typeface="Arial" panose="020B0604020202020204" pitchFamily="34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</a:rPr>
              <a:t>evaluates to </a:t>
            </a:r>
            <a:r>
              <a:rPr lang="en-US" altLang="en-US" sz="2200" dirty="0" smtClean="0"/>
              <a:t>1 </a:t>
            </a:r>
            <a:r>
              <a:rPr lang="en-US" altLang="en-US" sz="2200" dirty="0" err="1" smtClean="0">
                <a:latin typeface="Arial" panose="020B0604020202020204" pitchFamily="34" charset="0"/>
              </a:rPr>
              <a:t>iff</a:t>
            </a:r>
            <a:r>
              <a:rPr lang="en-US" altLang="en-US" sz="2200" dirty="0" smtClean="0">
                <a:latin typeface="Arial" panose="020B0604020202020204" pitchFamily="34" charset="0"/>
              </a:rPr>
              <a:t>  the number of variables assigned to </a:t>
            </a:r>
            <a:r>
              <a:rPr lang="en-US" altLang="en-US" sz="2200" dirty="0" smtClean="0"/>
              <a:t>1</a:t>
            </a:r>
            <a:r>
              <a:rPr lang="en-US" altLang="en-US" sz="2200" dirty="0" smtClean="0">
                <a:latin typeface="Arial" panose="020B0604020202020204" pitchFamily="34" charset="0"/>
              </a:rPr>
              <a:t> is an odd number:</a:t>
            </a:r>
          </a:p>
          <a:p>
            <a:pPr marL="742950" lvl="1" indent="-285750">
              <a:lnSpc>
                <a:spcPct val="80000"/>
              </a:lnSpc>
            </a:pPr>
            <a:endParaRPr lang="en-US" altLang="en-US" sz="2200" dirty="0" smtClean="0">
              <a:latin typeface="Arial" panose="020B0604020202020204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01875"/>
            <a:ext cx="449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67098"/>
              </p:ext>
            </p:extLst>
          </p:nvPr>
        </p:nvGraphicFramePr>
        <p:xfrm>
          <a:off x="1600200" y="3352800"/>
          <a:ext cx="6324600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3" name="Visio" r:id="rId4" imgW="3433191" imgH="1745742" progId="Visio.Drawing.11">
                  <p:embed/>
                </p:oleObj>
              </mc:Choice>
              <mc:Fallback>
                <p:oleObj name="Visio" r:id="rId4" imgW="3433191" imgH="17457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6324600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59100"/>
            <a:ext cx="4114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22588"/>
            <a:ext cx="41576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10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</a:t>
            </a:r>
            <a:r>
              <a:rPr lang="tr-TR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arity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500" y="17526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85234"/>
              </p:ext>
            </p:extLst>
          </p:nvPr>
        </p:nvGraphicFramePr>
        <p:xfrm>
          <a:off x="762000" y="1766888"/>
          <a:ext cx="7543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5" name="Visio" r:id="rId3" imgW="3978783" imgH="222504" progId="Visio.Drawing.11">
                  <p:embed/>
                </p:oleObj>
              </mc:Choice>
              <mc:Fallback>
                <p:oleObj name="Visio" r:id="rId3" imgW="3978783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66888"/>
                        <a:ext cx="7543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08413"/>
              </p:ext>
            </p:extLst>
          </p:nvPr>
        </p:nvGraphicFramePr>
        <p:xfrm>
          <a:off x="831850" y="2751138"/>
          <a:ext cx="2139950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6" name="Visio" r:id="rId5" imgW="1464945" imgH="2655570" progId="Visio.Drawing.11">
                  <p:embed/>
                </p:oleObj>
              </mc:Choice>
              <mc:Fallback>
                <p:oleObj name="Visio" r:id="rId5" imgW="1464945" imgH="26555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751138"/>
                        <a:ext cx="2139950" cy="387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16183"/>
              </p:ext>
            </p:extLst>
          </p:nvPr>
        </p:nvGraphicFramePr>
        <p:xfrm>
          <a:off x="4703763" y="2895600"/>
          <a:ext cx="1163637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7" name="Visio" r:id="rId7" imgW="797433" imgH="2547747" progId="Visio.Drawing.11">
                  <p:embed/>
                </p:oleObj>
              </mc:Choice>
              <mc:Fallback>
                <p:oleObj name="Visio" r:id="rId7" imgW="797433" imgH="25477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895600"/>
                        <a:ext cx="1163637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08387"/>
              </p:ext>
            </p:extLst>
          </p:nvPr>
        </p:nvGraphicFramePr>
        <p:xfrm>
          <a:off x="6034088" y="2362200"/>
          <a:ext cx="2271712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8" name="Visio" r:id="rId9" imgW="1555623" imgH="2920365" progId="Visio.Drawing.11">
                  <p:embed/>
                </p:oleObj>
              </mc:Choice>
              <mc:Fallback>
                <p:oleObj name="Visio" r:id="rId9" imgW="1555623" imgH="29203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2362200"/>
                        <a:ext cx="2271712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13829"/>
              </p:ext>
            </p:extLst>
          </p:nvPr>
        </p:nvGraphicFramePr>
        <p:xfrm>
          <a:off x="3886200" y="3429000"/>
          <a:ext cx="6096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9" name="Visio" r:id="rId11" imgW="417957" imgH="2169795" progId="Visio.Drawing.11">
                  <p:embed/>
                </p:oleObj>
              </mc:Choice>
              <mc:Fallback>
                <p:oleObj name="Visio" r:id="rId11" imgW="417957" imgH="21697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6096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72188" y="2941638"/>
            <a:ext cx="1077912" cy="1096962"/>
          </a:xfrm>
          <a:prstGeom prst="rect">
            <a:avLst/>
          </a:prstGeom>
          <a:noFill/>
          <a:ln w="476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24400" y="2941638"/>
            <a:ext cx="1096963" cy="1096962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186613" y="2941638"/>
            <a:ext cx="1077912" cy="1096962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724400" y="5105400"/>
            <a:ext cx="1096963" cy="1096963"/>
          </a:xfrm>
          <a:prstGeom prst="rect">
            <a:avLst/>
          </a:prstGeom>
          <a:noFill/>
          <a:ln w="476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062663" y="5105400"/>
            <a:ext cx="1077912" cy="1096963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196138" y="5105400"/>
            <a:ext cx="1077912" cy="1096963"/>
          </a:xfrm>
          <a:prstGeom prst="rect">
            <a:avLst/>
          </a:prstGeom>
          <a:noFill/>
          <a:ln w="476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13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</a:t>
            </a:r>
            <a:r>
              <a:rPr lang="tr-TR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arity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altLang="en-US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362200" y="4572000"/>
            <a:ext cx="4876800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 dirty="0"/>
              <a:t>Lattice size: </a:t>
            </a:r>
            <a:r>
              <a:rPr lang="en-US" altLang="en-US" sz="3000" b="1" dirty="0">
                <a:solidFill>
                  <a:srgbClr val="0000AC"/>
                </a:solidFill>
              </a:rPr>
              <a:t>(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</a:t>
            </a:r>
            <a:r>
              <a:rPr lang="en-US" altLang="en-US" sz="1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m +</a:t>
            </a:r>
            <a:r>
              <a:rPr lang="en-US" altLang="en-US" sz="3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3000" dirty="0">
                <a:solidFill>
                  <a:srgbClr val="0000AC"/>
                </a:solidFill>
              </a:rPr>
              <a:t>×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</a:p>
          <a:p>
            <a:r>
              <a:rPr lang="en-US" altLang="en-US" sz="3000" b="1" i="1" dirty="0"/>
              <a:t>      </a:t>
            </a:r>
            <a:r>
              <a:rPr lang="en-US" altLang="en-US" sz="3000" i="1" dirty="0"/>
              <a:t>compared to</a:t>
            </a:r>
            <a:r>
              <a:rPr lang="en-US" altLang="en-US" sz="3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00AC"/>
                </a:solidFill>
                <a:latin typeface="Times New Roman" panose="02020603050405020304" pitchFamily="18" charset="0"/>
              </a:rPr>
              <a:t>m×n</a:t>
            </a:r>
            <a:endParaRPr lang="en-US" altLang="en-US" sz="3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371600" y="5791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000"/>
              <a:t> and </a:t>
            </a: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000"/>
              <a:t> are the number of products of the target function </a:t>
            </a:r>
            <a:r>
              <a:rPr lang="en-US" altLang="en-US" sz="2000" b="1" i="1">
                <a:latin typeface="Times New Roman" panose="02020603050405020304" pitchFamily="18" charset="0"/>
              </a:rPr>
              <a:t>f</a:t>
            </a:r>
            <a:r>
              <a:rPr lang="en-US" altLang="en-US" sz="2000" b="1" i="1" baseline="-25000">
                <a:latin typeface="Times New Roman" panose="02020603050405020304" pitchFamily="18" charset="0"/>
              </a:rPr>
              <a:t>T</a:t>
            </a:r>
            <a:r>
              <a:rPr lang="en-US" altLang="en-US" sz="2000"/>
              <a:t> and its dual  </a:t>
            </a:r>
            <a:r>
              <a:rPr lang="en-US" altLang="en-US" sz="2000" b="1" i="1">
                <a:latin typeface="Times New Roman" panose="02020603050405020304" pitchFamily="18" charset="0"/>
              </a:rPr>
              <a:t>f</a:t>
            </a:r>
            <a:r>
              <a:rPr lang="en-US" altLang="en-US" sz="2000" b="1" i="1" baseline="-25000">
                <a:latin typeface="Times New Roman" panose="02020603050405020304" pitchFamily="18" charset="0"/>
              </a:rPr>
              <a:t>T</a:t>
            </a:r>
            <a:r>
              <a:rPr lang="en-US" altLang="en-US" sz="2000" b="1" i="1" baseline="30000">
                <a:latin typeface="Times New Roman" panose="02020603050405020304" pitchFamily="18" charset="0"/>
              </a:rPr>
              <a:t>D</a:t>
            </a:r>
            <a:r>
              <a:rPr lang="en-US" altLang="en-US" sz="2000"/>
              <a:t>, respectively.</a:t>
            </a:r>
            <a:endParaRPr lang="en-US" altLang="en-US" sz="2000" i="1"/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48876"/>
              </p:ext>
            </p:extLst>
          </p:nvPr>
        </p:nvGraphicFramePr>
        <p:xfrm>
          <a:off x="1752600" y="1752600"/>
          <a:ext cx="57912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41" name="Visio" r:id="rId3" imgW="3056001" imgH="1392936" progId="Visio.Drawing.11">
                  <p:embed/>
                </p:oleObj>
              </mc:Choice>
              <mc:Fallback>
                <p:oleObj name="Visio" r:id="rId3" imgW="3056001" imgH="13929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5791200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336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09800"/>
            <a:ext cx="2940413" cy="22908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parity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500" y="17526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40362"/>
              </p:ext>
            </p:extLst>
          </p:nvPr>
        </p:nvGraphicFramePr>
        <p:xfrm>
          <a:off x="762000" y="1766888"/>
          <a:ext cx="75438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3" name="Visio" r:id="rId4" imgW="4091888" imgH="282032" progId="Visio.Drawing.11">
                  <p:embed/>
                </p:oleObj>
              </mc:Choice>
              <mc:Fallback>
                <p:oleObj name="Visio" r:id="rId4" imgW="4091888" imgH="2820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66888"/>
                        <a:ext cx="75438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190016" y="2539962"/>
            <a:ext cx="1447800" cy="2156701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Dikdörtgen 4"/>
          <p:cNvSpPr/>
          <p:nvPr/>
        </p:nvSpPr>
        <p:spPr>
          <a:xfrm>
            <a:off x="6208776" y="267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OPTIMAL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74776" y="5308937"/>
            <a:ext cx="3544824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en-US" altLang="en-US" sz="2000" b="1" dirty="0">
                <a:solidFill>
                  <a:srgbClr val="0000AC"/>
                </a:solidFill>
              </a:rPr>
              <a:t>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m 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en-US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000" b="1" dirty="0">
                <a:solidFill>
                  <a:srgbClr val="0000AC"/>
                </a:solidFill>
              </a:rPr>
              <a:t> 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</a:t>
            </a:r>
            <a:r>
              <a:rPr lang="tr-TR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000" dirty="0" smtClean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4=12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617464" y="5305889"/>
            <a:ext cx="2667000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000" dirty="0" smtClean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3=9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8690" y="476833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XOR</a:t>
            </a:r>
            <a:r>
              <a:rPr lang="tr-TR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121" y="3048000"/>
            <a:ext cx="1703074" cy="17017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39608" y="476833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XOR</a:t>
            </a:r>
            <a:r>
              <a:rPr lang="tr-TR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5" grpId="1"/>
      <p:bldP spid="21" grpId="0" animBg="1"/>
      <p:bldP spid="22" grpId="0" animBg="1"/>
      <p:bldP spid="8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Implementing parity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500" y="17526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47282"/>
              </p:ext>
            </p:extLst>
          </p:nvPr>
        </p:nvGraphicFramePr>
        <p:xfrm>
          <a:off x="762000" y="1766888"/>
          <a:ext cx="75438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3" name="Visio" r:id="rId3" imgW="4091847" imgH="282097" progId="Visio.Drawing.11">
                  <p:embed/>
                </p:oleObj>
              </mc:Choice>
              <mc:Fallback>
                <p:oleObj name="Visio" r:id="rId3" imgW="4091847" imgH="2820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66888"/>
                        <a:ext cx="75438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67000"/>
            <a:ext cx="4448583" cy="2699266"/>
          </a:xfrm>
          <a:prstGeom prst="rect">
            <a:avLst/>
          </a:prstGeom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14600" y="2713038"/>
            <a:ext cx="1066800" cy="2163762"/>
          </a:xfrm>
          <a:prstGeom prst="rect">
            <a:avLst/>
          </a:prstGeom>
          <a:noFill/>
          <a:ln w="476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394" y="3048000"/>
            <a:ext cx="2683968" cy="20574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208776" y="26786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OPTIMAL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74776" y="5308937"/>
            <a:ext cx="3544824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en-US" altLang="en-US" sz="2000" b="1" dirty="0">
                <a:solidFill>
                  <a:srgbClr val="0000AC"/>
                </a:solidFill>
              </a:rPr>
              <a:t>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m 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1)</a:t>
            </a:r>
            <a:r>
              <a:rPr lang="en-US" altLang="en-US" sz="2000" dirty="0">
                <a:solidFill>
                  <a:srgbClr val="0000AC"/>
                </a:solidFill>
              </a:rPr>
              <a:t>×</a:t>
            </a:r>
            <a:r>
              <a:rPr lang="en-US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000" b="1" dirty="0">
                <a:solidFill>
                  <a:srgbClr val="0000AC"/>
                </a:solidFill>
              </a:rPr>
              <a:t> (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log 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>
                <a:solidFill>
                  <a:srgbClr val="0000AC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000" b="1" dirty="0">
                <a:solidFill>
                  <a:srgbClr val="0000A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000" dirty="0" smtClean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8=32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617464" y="5305889"/>
            <a:ext cx="2667000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Lattice size: 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000" dirty="0" smtClean="0">
                <a:solidFill>
                  <a:srgbClr val="0000AC"/>
                </a:solidFill>
              </a:rPr>
              <a:t>×</a:t>
            </a:r>
            <a:r>
              <a:rPr lang="tr-TR" altLang="en-US" sz="2000" b="1" i="1" dirty="0" smtClean="0">
                <a:solidFill>
                  <a:srgbClr val="0000AC"/>
                </a:solidFill>
                <a:latin typeface="Times New Roman" panose="02020603050405020304" pitchFamily="18" charset="0"/>
              </a:rPr>
              <a:t>5=15</a:t>
            </a:r>
            <a:endParaRPr lang="en-US" altLang="en-US" sz="2000" b="1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  <a:p>
            <a:r>
              <a:rPr lang="en-US" altLang="en-US" sz="2000" b="1" i="1" dirty="0"/>
              <a:t>      </a:t>
            </a:r>
            <a:endParaRPr lang="en-US" altLang="en-US" sz="2000" i="1" dirty="0">
              <a:solidFill>
                <a:srgbClr val="0000A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44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5" grpId="0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</a:rPr>
              <a:t>Optimal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Lattice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Sizes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33400" y="2743200"/>
            <a:ext cx="594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We need at least </a:t>
            </a:r>
            <a:r>
              <a:rPr lang="en-US" altLang="en-US" sz="2400" b="1" dirty="0"/>
              <a:t>3 rows</a:t>
            </a:r>
            <a:r>
              <a:rPr lang="en-US" altLang="en-US" sz="2400" dirty="0"/>
              <a:t> to implement the target functions.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Can we implement the target functions with </a:t>
            </a:r>
            <a:r>
              <a:rPr lang="en-US" altLang="en-US" sz="2400" b="1" dirty="0"/>
              <a:t>2 columns</a:t>
            </a:r>
            <a:r>
              <a:rPr lang="en-US" altLang="en-US" sz="2400" dirty="0"/>
              <a:t>?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6600"/>
                </a:solidFill>
              </a:rPr>
              <a:t>NO</a:t>
            </a:r>
            <a:r>
              <a:rPr lang="en-US" altLang="en-US" sz="2400" dirty="0"/>
              <a:t> for </a:t>
            </a:r>
            <a:r>
              <a:rPr lang="en-US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400" b="1" i="1" baseline="-25000" dirty="0">
                <a:solidFill>
                  <a:srgbClr val="0066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 baseline="-25000" dirty="0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; </a:t>
            </a:r>
            <a:r>
              <a:rPr lang="en-US" altLang="en-US" sz="2400" b="1" dirty="0">
                <a:solidFill>
                  <a:srgbClr val="FF0000"/>
                </a:solidFill>
              </a:rPr>
              <a:t>YES</a:t>
            </a:r>
            <a:r>
              <a:rPr lang="en-US" altLang="en-US" sz="2400" dirty="0"/>
              <a:t> for 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600" b="1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6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/>
              <a:t>The minimum lattice sizes for 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f</a:t>
            </a:r>
            <a:r>
              <a:rPr lang="en-US" altLang="en-US" sz="2600" b="1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en-US" sz="2600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b="1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600" b="1" i="1" dirty="0">
                <a:latin typeface="Times New Roman" panose="02020603050405020304" pitchFamily="18" charset="0"/>
              </a:rPr>
              <a:t>f</a:t>
            </a:r>
            <a:r>
              <a:rPr lang="en-US" altLang="en-US" sz="2600" b="1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en-US" sz="26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/>
              <a:t> are </a:t>
            </a:r>
            <a:r>
              <a:rPr lang="en-US" altLang="en-US" sz="2400" b="1" dirty="0">
                <a:solidFill>
                  <a:srgbClr val="0000FF"/>
                </a:solidFill>
              </a:rPr>
              <a:t>9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0000FF"/>
                </a:solidFill>
              </a:rPr>
              <a:t>6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04662"/>
              </p:ext>
            </p:extLst>
          </p:nvPr>
        </p:nvGraphicFramePr>
        <p:xfrm>
          <a:off x="6553200" y="2895600"/>
          <a:ext cx="2082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2" name="Visio" r:id="rId3" imgW="973455" imgH="1495425" progId="Visio.Drawing.11">
                  <p:embed/>
                </p:oleObj>
              </mc:Choice>
              <mc:Fallback>
                <p:oleObj name="Visio" r:id="rId3" imgW="973455" imgH="14954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95600"/>
                        <a:ext cx="2082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81000" y="1828800"/>
            <a:ext cx="85344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42349"/>
              </p:ext>
            </p:extLst>
          </p:nvPr>
        </p:nvGraphicFramePr>
        <p:xfrm>
          <a:off x="7162800" y="3657600"/>
          <a:ext cx="8382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3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83820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78536"/>
              </p:ext>
            </p:extLst>
          </p:nvPr>
        </p:nvGraphicFramePr>
        <p:xfrm>
          <a:off x="520700" y="1873250"/>
          <a:ext cx="7937500" cy="82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4" name="Visio" r:id="rId7" imgW="8515307" imgH="923839" progId="Visio.Drawing.11">
                  <p:embed/>
                </p:oleObj>
              </mc:Choice>
              <mc:Fallback>
                <p:oleObj name="Visio" r:id="rId7" imgW="8515307" imgH="9238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873250"/>
                        <a:ext cx="7937500" cy="822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03485"/>
              </p:ext>
            </p:extLst>
          </p:nvPr>
        </p:nvGraphicFramePr>
        <p:xfrm>
          <a:off x="1905000" y="2286000"/>
          <a:ext cx="5715000" cy="46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5" name="Visio" r:id="rId9" imgW="6283071" imgH="515112" progId="Visio.Drawing.11">
                  <p:embed/>
                </p:oleObj>
              </mc:Choice>
              <mc:Fallback>
                <p:oleObj name="Visio" r:id="rId9" imgW="6283071" imgH="5151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5715000" cy="468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301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Shannon, C. E. (1938). A symbolic analysis of relay and switching circuits.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Electrical Engineering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57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(12),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713-723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Whitesides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G. M., &amp;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Grzybowski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B. (2002). Self-assembly at all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scales.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295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(5564), 2418-2421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Snider, G.,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Kuekes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P., Hogg, T., &amp; Williams, R. S. (2005).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Nanoelectronic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architectures.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Applied Physics 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80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(6), 1183-1195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Altun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M., &amp; Riedel, M. D. (2012). Logic synthesis for switching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lattices.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Computers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, IEEE Transactions 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61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(11), 1588-1600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>
                <a:latin typeface="Arial" pitchFamily="34" charset="0"/>
                <a:cs typeface="Arial" pitchFamily="34" charset="0"/>
              </a:rPr>
              <a:t>Strukov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D. B., &amp;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Likharev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K. K. (2012). Reconfigurable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-crossbar architectures.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and Information Technology, 543-562.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Self-assembly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We prefer order to disorder.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Living cells self-assemble.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Self-assembly is practical to manufacture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structures.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62484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Self-assembled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structures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87512"/>
            <a:ext cx="2286000" cy="17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2" name="Picture 2" descr="https://encrypted-tbn3.gstatic.com/images?q=tbn:ANd9GcT8w5-GzNLRscWcY4teBzzqI4NzafCIoTA0TC6j11EH6wC6G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3962400"/>
            <a:ext cx="2495550" cy="1828800"/>
          </a:xfrm>
          <a:prstGeom prst="rect">
            <a:avLst/>
          </a:prstGeom>
          <a:noFill/>
        </p:spPr>
      </p:pic>
      <p:pic>
        <p:nvPicPr>
          <p:cNvPr id="7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Self-assembly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4111752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Directed assembly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Results in a functional construct from a print/layout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Costly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nanoscale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Time consuming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752600"/>
            <a:ext cx="4495800" cy="2438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Self assembly 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Advantages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Fast and efficient in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nanoscale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condensed structures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Disadvantages</a:t>
            </a: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results in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functional construct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154" name="Picture 2" descr="Xenon-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23" y="4648200"/>
            <a:ext cx="2948577" cy="1295400"/>
          </a:xfrm>
          <a:prstGeom prst="rect">
            <a:avLst/>
          </a:prstGeom>
          <a:noFill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1757"/>
            <a:ext cx="25146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Self-assembly</a:t>
            </a: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984504" y="2789872"/>
            <a:ext cx="672998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Video-1: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Self-Assembly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of Lithographically Patterned 3D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Micro/Nanostructures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Lab</a:t>
            </a:r>
            <a:r>
              <a:rPr lang="tr-T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Gracias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Lab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University</a:t>
            </a:r>
            <a:r>
              <a:rPr lang="tr-T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John Hopkins </a:t>
            </a:r>
            <a:r>
              <a:rPr lang="tr-T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University</a:t>
            </a:r>
            <a:endParaRPr lang="tr-T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>
                <a:solidFill>
                  <a:srgbClr val="222222"/>
                </a:solidFill>
                <a:latin typeface="arial" panose="020B0604020202020204" pitchFamily="34" charset="0"/>
              </a:rPr>
              <a:t>URL: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http://www.youtube.com/watch?v=GL0im9b6GgU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08888" y="4648200"/>
            <a:ext cx="6705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Video-2: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It's Not Magic: Watch How Smart Parts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Self-Assemble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Lab</a:t>
            </a:r>
            <a:r>
              <a:rPr lang="tr-T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Self-</a:t>
            </a:r>
            <a:r>
              <a:rPr lang="tr-T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assembly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Lab</a:t>
            </a:r>
            <a:endParaRPr lang="tr-T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University</a:t>
            </a:r>
            <a:r>
              <a:rPr lang="tr-T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Massachusetts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Institute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Technology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(MIT)</a:t>
            </a:r>
          </a:p>
          <a:p>
            <a:r>
              <a:rPr lang="tr-T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URL: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</a:rPr>
              <a:t>http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://www.youtube.com/watch?v=GIEhi_sAkU8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762000" y="1854874"/>
            <a:ext cx="4337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VİDEOS FROM LABS: 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7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616" y="2209800"/>
            <a:ext cx="236795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ASSEMBLY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0816" y="1981200"/>
            <a:ext cx="2169184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REGULAR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438400" cy="184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850616" y="2590800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5181600" y="3886200"/>
          <a:ext cx="2590800" cy="272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3" name="Visio" r:id="rId5" imgW="1105138" imgH="1165303" progId="Visio.Drawing.11">
                  <p:embed/>
                </p:oleObj>
              </mc:Choice>
              <mc:Fallback>
                <p:oleObj name="Visio" r:id="rId5" imgW="1105138" imgH="1165303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2590800" cy="2724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847563" y="4754881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09600" y="2514599"/>
          <a:ext cx="3276600" cy="344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1" name="Visio" r:id="rId4" imgW="1105138" imgH="1165303" progId="Visio.Drawing.11">
                  <p:embed/>
                </p:oleObj>
              </mc:Choice>
              <mc:Fallback>
                <p:oleObj name="Visio" r:id="rId4" imgW="1105138" imgH="116530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599"/>
                        <a:ext cx="3276600" cy="3446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13" name="Object 9"/>
          <p:cNvGraphicFramePr>
            <a:graphicFrameLocks noChangeAspect="1"/>
          </p:cNvGraphicFramePr>
          <p:nvPr/>
        </p:nvGraphicFramePr>
        <p:xfrm>
          <a:off x="5105400" y="4190999"/>
          <a:ext cx="3048000" cy="220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2" name="Visio" r:id="rId6" imgW="1761364" imgH="1275706" progId="Visio.Drawing.11">
                  <p:embed/>
                </p:oleObj>
              </mc:Choice>
              <mc:Fallback>
                <p:oleObj name="Visio" r:id="rId6" imgW="1761364" imgH="127570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0999"/>
                        <a:ext cx="3048000" cy="2207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6319" name="Object 15"/>
          <p:cNvGraphicFramePr>
            <a:graphicFrameLocks noChangeAspect="1"/>
          </p:cNvGraphicFramePr>
          <p:nvPr/>
        </p:nvGraphicFramePr>
        <p:xfrm>
          <a:off x="5105400" y="1828800"/>
          <a:ext cx="3048000" cy="176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3" name="Visio" r:id="rId8" imgW="1761364" imgH="1021969" progId="Visio.Drawing.11">
                  <p:embed/>
                </p:oleObj>
              </mc:Choice>
              <mc:Fallback>
                <p:oleObj name="Visio" r:id="rId8" imgW="1761364" imgH="1021969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048000" cy="1762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9088602">
            <a:off x="3675740" y="3079890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450694">
            <a:off x="3681418" y="4349037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4406" y="1905000"/>
          <a:ext cx="806069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6" name="Visio" r:id="rId3" imgW="3300027" imgH="1491653" progId="Visio.Drawing.11">
                  <p:embed/>
                </p:oleObj>
              </mc:Choice>
              <mc:Fallback>
                <p:oleObj name="Visio" r:id="rId3" imgW="3300027" imgH="149165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6" y="1905000"/>
                        <a:ext cx="8060699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</TotalTime>
  <Words>941</Words>
  <Application>Microsoft Office PowerPoint</Application>
  <PresentationFormat>Ekran Gösterisi (4:3)</PresentationFormat>
  <Paragraphs>150</Paragraphs>
  <Slides>36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5" baseType="lpstr">
      <vt:lpstr>Arial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Self-assembly</vt:lpstr>
      <vt:lpstr>Why Self-assembly?</vt:lpstr>
      <vt:lpstr>Why Self-assembly?</vt:lpstr>
      <vt:lpstr>Research on Self-assembly</vt:lpstr>
      <vt:lpstr>Nano Arrays</vt:lpstr>
      <vt:lpstr>Modelling Nano Arrays </vt:lpstr>
      <vt:lpstr>Two-terminal Diode-based Model</vt:lpstr>
      <vt:lpstr>Two-terminal Diode-based Model</vt:lpstr>
      <vt:lpstr>Two-terminal Diode-based Model</vt:lpstr>
      <vt:lpstr>Two-terminal Diode-based Model</vt:lpstr>
      <vt:lpstr>Two-terminal FET-based Model</vt:lpstr>
      <vt:lpstr>Two-terminal FET-based Model</vt:lpstr>
      <vt:lpstr>Two-terminal FET-based Model</vt:lpstr>
      <vt:lpstr>Two-terminal vs. Four-terminal </vt:lpstr>
      <vt:lpstr>Two-terminal vs. Four-terminal </vt:lpstr>
      <vt:lpstr>Two-terminal vs. Four-terminal </vt:lpstr>
      <vt:lpstr>A Lattice of Four-terminal Switches</vt:lpstr>
      <vt:lpstr>Four-terminal Switch-based Model </vt:lpstr>
      <vt:lpstr>Logic Synthesis Problem</vt:lpstr>
      <vt:lpstr>Logic Synthesis Problem</vt:lpstr>
      <vt:lpstr>Synthesis Method </vt:lpstr>
      <vt:lpstr>Synthesis Method</vt:lpstr>
      <vt:lpstr>Math Behind the Method – Theorem 1</vt:lpstr>
      <vt:lpstr>Math Behind the Method – Theorem 1</vt:lpstr>
      <vt:lpstr>Math Behind the Method – Theorem 2</vt:lpstr>
      <vt:lpstr>Math Behind the Method – Theorem 2</vt:lpstr>
      <vt:lpstr>Method’s Performance</vt:lpstr>
      <vt:lpstr>Implementing Parity Functions</vt:lpstr>
      <vt:lpstr>Implementing Parity Functions</vt:lpstr>
      <vt:lpstr>Implementing Parity Functions</vt:lpstr>
      <vt:lpstr>Implementing parity functions</vt:lpstr>
      <vt:lpstr>Implementing parity functions</vt:lpstr>
      <vt:lpstr>Optimal Lattice Sizes</vt:lpstr>
      <vt:lpstr>Suggested Readings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681</cp:revision>
  <dcterms:created xsi:type="dcterms:W3CDTF">2012-09-30T18:40:50Z</dcterms:created>
  <dcterms:modified xsi:type="dcterms:W3CDTF">2016-10-17T08:51:56Z</dcterms:modified>
</cp:coreProperties>
</file>