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32" r:id="rId1"/>
  </p:sldMasterIdLst>
  <p:sldIdLst>
    <p:sldId id="256" r:id="rId2"/>
    <p:sldId id="257" r:id="rId3"/>
    <p:sldId id="285" r:id="rId4"/>
    <p:sldId id="274" r:id="rId5"/>
    <p:sldId id="277" r:id="rId6"/>
    <p:sldId id="288" r:id="rId7"/>
    <p:sldId id="289" r:id="rId8"/>
    <p:sldId id="290" r:id="rId9"/>
    <p:sldId id="280" r:id="rId10"/>
    <p:sldId id="284" r:id="rId11"/>
    <p:sldId id="279" r:id="rId12"/>
    <p:sldId id="281" r:id="rId13"/>
    <p:sldId id="286" r:id="rId14"/>
    <p:sldId id="272" r:id="rId15"/>
    <p:sldId id="28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CC0000"/>
    <a:srgbClr val="006600"/>
    <a:srgbClr val="0033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9" autoAdjust="0"/>
    <p:restoredTop sz="94640" autoAdjust="0"/>
  </p:normalViewPr>
  <p:slideViewPr>
    <p:cSldViewPr>
      <p:cViewPr varScale="1">
        <p:scale>
          <a:sx n="110" d="100"/>
          <a:sy n="110" d="100"/>
        </p:scale>
        <p:origin x="83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02EB0A3-975F-471D-BB20-28BEC089D7DE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039BDB-1EE5-42A2-83DC-516E30FEBA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B0A3-975F-471D-BB20-28BEC089D7DE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39BDB-1EE5-42A2-83DC-516E30FEBA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02EB0A3-975F-471D-BB20-28BEC089D7DE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6039BDB-1EE5-42A2-83DC-516E30FEBA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B0A3-975F-471D-BB20-28BEC089D7DE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6039BDB-1EE5-42A2-83DC-516E30FEBA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B0A3-975F-471D-BB20-28BEC089D7DE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6039BDB-1EE5-42A2-83DC-516E30FEBA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02EB0A3-975F-471D-BB20-28BEC089D7DE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6039BDB-1EE5-42A2-83DC-516E30FEBA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02EB0A3-975F-471D-BB20-28BEC089D7DE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6039BDB-1EE5-42A2-83DC-516E30FEBA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B0A3-975F-471D-BB20-28BEC089D7DE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6039BDB-1EE5-42A2-83DC-516E30FEBA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B0A3-975F-471D-BB20-28BEC089D7DE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039BDB-1EE5-42A2-83DC-516E30FEBA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B0A3-975F-471D-BB20-28BEC089D7DE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6039BDB-1EE5-42A2-83DC-516E30FEBA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02EB0A3-975F-471D-BB20-28BEC089D7DE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6039BDB-1EE5-42A2-83DC-516E30FEBA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02EB0A3-975F-471D-BB20-28BEC089D7DE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6039BDB-1EE5-42A2-83DC-516E30FEBA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3" r:id="rId1"/>
    <p:sldLayoutId id="2147484334" r:id="rId2"/>
    <p:sldLayoutId id="2147484335" r:id="rId3"/>
    <p:sldLayoutId id="2147484336" r:id="rId4"/>
    <p:sldLayoutId id="2147484337" r:id="rId5"/>
    <p:sldLayoutId id="2147484338" r:id="rId6"/>
    <p:sldLayoutId id="2147484339" r:id="rId7"/>
    <p:sldLayoutId id="2147484340" r:id="rId8"/>
    <p:sldLayoutId id="2147484341" r:id="rId9"/>
    <p:sldLayoutId id="2147484342" r:id="rId10"/>
    <p:sldLayoutId id="2147484343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ecc.itu.edu.tr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4eRCygdW--c" TargetMode="External"/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884" y="1142999"/>
            <a:ext cx="8915400" cy="1981201"/>
          </a:xfrm>
        </p:spPr>
        <p:txBody>
          <a:bodyPr>
            <a:noAutofit/>
          </a:bodyPr>
          <a:lstStyle/>
          <a:p>
            <a:pPr algn="ctr"/>
            <a:r>
              <a:rPr lang="tr-TR" sz="3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tr-TR" sz="3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tr-TR" sz="3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tr-TR" sz="3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tr-TR" sz="3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tr-TR" sz="3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tr-TR" sz="3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tr-TR" sz="3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3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ELE 523E </a:t>
            </a:r>
            <a:r>
              <a:rPr lang="tr-TR" sz="3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tr-TR" sz="3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3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COMPUTATIONAL</a:t>
            </a:r>
            <a:r>
              <a:rPr lang="tr-TR" sz="3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NANOELECTRONICS</a:t>
            </a:r>
            <a:r>
              <a:rPr lang="tr-TR" sz="3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tr-TR" sz="3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en-US" sz="3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W1</a:t>
            </a:r>
            <a:r>
              <a:rPr lang="tr-TR" sz="2400" dirty="0" smtClean="0"/>
              <a:t>: </a:t>
            </a:r>
            <a:r>
              <a:rPr lang="en-US" sz="2400" dirty="0" smtClean="0"/>
              <a:t>Introduction, </a:t>
            </a:r>
            <a:r>
              <a:rPr lang="tr-TR" sz="2400" dirty="0" smtClean="0"/>
              <a:t>19/9/2016</a:t>
            </a:r>
            <a:endParaRPr lang="en-US" sz="24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8600" y="6096000"/>
            <a:ext cx="1752600" cy="685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FALL 201</a:t>
            </a:r>
            <a:r>
              <a:rPr lang="tr-TR" sz="2600" noProof="0" dirty="0">
                <a:solidFill>
                  <a:srgbClr val="FFFFFF"/>
                </a:solidFill>
              </a:rPr>
              <a:t>6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524000" y="2971800"/>
            <a:ext cx="6324600" cy="2286000"/>
          </a:xfrm>
          <a:prstGeom prst="rect">
            <a:avLst/>
          </a:prstGeom>
        </p:spPr>
        <p:txBody>
          <a:bodyPr vert="horz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/>
            </a:r>
            <a:b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</a:br>
            <a:r>
              <a:rPr kumimoji="0" lang="tr-TR" sz="36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Mustafa</a:t>
            </a:r>
            <a:r>
              <a:rPr kumimoji="0" lang="tr-TR" sz="3600" i="0" u="none" strike="noStrike" kern="1200" cap="none" spc="0" normalizeH="0" noProof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r>
              <a:rPr kumimoji="0" lang="tr-TR" sz="3600" i="0" u="none" strike="noStrike" kern="1200" cap="none" spc="0" normalizeH="0" noProof="0" dirty="0" err="1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Altun</a:t>
            </a:r>
            <a:endParaRPr kumimoji="0" lang="tr-TR" sz="3600" i="0" u="none" strike="noStrike" kern="1200" cap="none" spc="0" normalizeH="0" noProof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2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Electronics &amp; Communication Engineering</a:t>
            </a: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2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Istanbul Technical University</a:t>
            </a:r>
            <a:endParaRPr kumimoji="0" lang="tr-TR" sz="220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tr-TR" sz="220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lvl="0" algn="ctr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tr-TR" dirty="0" smtClean="0">
                <a:latin typeface="Arial" pitchFamily="34" charset="0"/>
                <a:cs typeface="Arial" pitchFamily="34" charset="0"/>
                <a:hlinkClick r:id="rId2"/>
              </a:rPr>
              <a:t>Web: </a:t>
            </a:r>
            <a:r>
              <a:rPr lang="en-US" dirty="0" smtClean="0">
                <a:latin typeface="Arial" pitchFamily="34" charset="0"/>
                <a:cs typeface="Arial" pitchFamily="34" charset="0"/>
                <a:hlinkClick r:id="rId2"/>
              </a:rPr>
              <a:t>http://www.ecc.itu.edu.tr/</a:t>
            </a:r>
            <a:endParaRPr kumimoji="0" lang="en-US" i="0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folHlin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Picture 9" descr="http://www.iieom.org/ITU_logo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267075"/>
            <a:ext cx="141922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9" descr="http://www.iieom.org/ITU_logo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3276600"/>
            <a:ext cx="141922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Why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Nanoelectronics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381000" y="1752600"/>
            <a:ext cx="8534400" cy="1524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27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Probabilistic</a:t>
            </a:r>
            <a:r>
              <a:rPr kumimoji="0" lang="en-US" sz="27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phenomena </a:t>
            </a:r>
            <a:endParaRPr kumimoji="0" lang="en-US" sz="27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Every physical behavior is probabilistic!</a:t>
            </a: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smaller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the more probabilistic</a:t>
            </a: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endParaRPr kumimoji="0" lang="en-US" sz="24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tr-TR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tr-TR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tr-TR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tr-TR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tr-TR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9144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Wingdings"/>
              <a:buChar char=""/>
              <a:tabLst/>
              <a:defRPr/>
            </a:pP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en-US" sz="29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en-US" sz="29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en-US" sz="29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533400" y="3505200"/>
            <a:ext cx="8305800" cy="2819400"/>
          </a:xfrm>
          <a:prstGeom prst="rect">
            <a:avLst/>
          </a:prstGeom>
          <a:noFill/>
          <a:ln w="38100">
            <a:solidFill>
              <a:srgbClr val="00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chemeClr val="folHlink"/>
              </a:solidFill>
              <a:latin typeface="Times New Roman" pitchFamily="18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609600" y="3657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6600"/>
                </a:solidFill>
                <a:latin typeface="Times New Roman" pitchFamily="18" charset="0"/>
              </a:rPr>
              <a:t>Example</a:t>
            </a:r>
            <a:r>
              <a:rPr lang="en-US" sz="2400" b="1" dirty="0" smtClean="0">
                <a:solidFill>
                  <a:srgbClr val="006600"/>
                </a:solidFill>
                <a:latin typeface="Times New Roman" pitchFamily="18" charset="0"/>
              </a:rPr>
              <a:t>:</a:t>
            </a:r>
            <a:endParaRPr lang="en-US" sz="2400" b="1" baseline="-25000" dirty="0">
              <a:latin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81200" y="3676471"/>
            <a:ext cx="66294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just"/>
            <a:r>
              <a:rPr lang="en-US" sz="2200" dirty="0" smtClean="0">
                <a:latin typeface="Arial" pitchFamily="34" charset="0"/>
                <a:cs typeface="Arial" pitchFamily="34" charset="0"/>
              </a:rPr>
              <a:t>A transistor with 1 electron vs. 10 electrons vs. 100,000 electrons in conduction. When applied a controlling gate voltage of 1V, each electron passes from source to drain with a probability of 0.9. What are the probabilities that the transistor conduct current (at least one electron passes from source to drain)</a:t>
            </a:r>
            <a:r>
              <a:rPr lang="tr-TR" sz="2200" dirty="0" smtClean="0">
                <a:latin typeface="Arial" pitchFamily="34" charset="0"/>
                <a:cs typeface="Arial" pitchFamily="34" charset="0"/>
              </a:rPr>
              <a:t>?</a:t>
            </a:r>
            <a:endParaRPr lang="en-US" sz="2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Nanoelectronics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581400"/>
          </a:xfrm>
        </p:spPr>
        <p:txBody>
          <a:bodyPr>
            <a:normAutofit fontScale="92500"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Dramatic increase in interest and funding of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nanoelectronics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Top funding agencies (Horizon 2020-$20b, NSF-$7b, NIH- $30b,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Tubitak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- $1b …) pour money to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nanoengineering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emerging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computing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Leading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universities have research groups on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nanoelectronics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The most prestigious conferences on circuit design DAC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ICCAD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, DATE,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and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ISSCC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have increasing number of papers targeting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emerging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technologies.</a:t>
            </a:r>
          </a:p>
          <a:p>
            <a:endParaRPr lang="tr-TR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tr-TR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5400" y="5105400"/>
            <a:ext cx="7010400" cy="135421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1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tr-TR" sz="2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Better</a:t>
            </a:r>
            <a:r>
              <a:rPr lang="tr-TR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to</a:t>
            </a:r>
            <a:r>
              <a:rPr lang="tr-TR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a</a:t>
            </a:r>
            <a:r>
              <a:rPr lang="en-US" sz="2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dd</a:t>
            </a:r>
            <a:r>
              <a:rPr lang="en-US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the word “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nano</a:t>
            </a:r>
            <a:r>
              <a:rPr lang="tr-TR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600" b="1" dirty="0" err="1" smtClean="0">
                <a:latin typeface="Arial" pitchFamily="34" charset="0"/>
                <a:cs typeface="Arial" pitchFamily="34" charset="0"/>
              </a:rPr>
              <a:t>and</a:t>
            </a:r>
            <a:r>
              <a:rPr lang="tr-TR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600" b="1" dirty="0" err="1" smtClean="0">
                <a:latin typeface="Arial" pitchFamily="34" charset="0"/>
                <a:cs typeface="Arial" pitchFamily="34" charset="0"/>
              </a:rPr>
              <a:t>emerging</a:t>
            </a:r>
            <a:r>
              <a:rPr lang="en-US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” to </a:t>
            </a:r>
            <a:r>
              <a:rPr lang="tr-TR" sz="2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your</a:t>
            </a:r>
            <a:r>
              <a:rPr lang="tr-TR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paper</a:t>
            </a:r>
            <a:r>
              <a:rPr lang="tr-TR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tr-TR" sz="2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presentation</a:t>
            </a:r>
            <a:r>
              <a:rPr lang="tr-TR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tr-TR" sz="2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proposal</a:t>
            </a:r>
            <a:r>
              <a:rPr lang="tr-TR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!</a:t>
            </a:r>
            <a:endParaRPr lang="en-US" sz="26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Computational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Nanoelectronics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Theoretical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Physics rules – probability based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Quantum mechanics</a:t>
            </a:r>
          </a:p>
          <a:p>
            <a:pPr lvl="2"/>
            <a:r>
              <a:rPr lang="tr-TR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he uncertainty principle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Schrödinger equation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Theory of relativity</a:t>
            </a: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Experimental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Fabrication processes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Self assembly</a:t>
            </a:r>
          </a:p>
          <a:p>
            <a:r>
              <a:rPr lang="en-US" sz="32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Computational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Computing 0s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and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1s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Achieve logic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and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memory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operations</a:t>
            </a:r>
            <a:endParaRPr lang="en-US" sz="3200" dirty="0" smtClean="0"/>
          </a:p>
        </p:txBody>
      </p:sp>
      <p:sp>
        <p:nvSpPr>
          <p:cNvPr id="4" name="Oval 18"/>
          <p:cNvSpPr>
            <a:spLocks noChangeArrowheads="1"/>
          </p:cNvSpPr>
          <p:nvPr/>
        </p:nvSpPr>
        <p:spPr bwMode="auto">
          <a:xfrm>
            <a:off x="914400" y="4672884"/>
            <a:ext cx="2590800" cy="6096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CC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Computational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Nanoelectronics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http://archive.wired.com/news/images/full/nanowires_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0300" y="2838449"/>
            <a:ext cx="3810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3"/>
          <p:cNvSpPr txBox="1"/>
          <p:nvPr/>
        </p:nvSpPr>
        <p:spPr>
          <a:xfrm>
            <a:off x="1828800" y="1651336"/>
            <a:ext cx="4953000" cy="1015663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1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tr-TR" sz="3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Nanocomputers</a:t>
            </a:r>
            <a:r>
              <a:rPr lang="tr-TR" sz="3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3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get</a:t>
            </a:r>
            <a:r>
              <a:rPr lang="tr-TR" sz="3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3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real</a:t>
            </a:r>
            <a:endParaRPr lang="en-US" sz="3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6" name="Dikdörtgen 5"/>
          <p:cNvSpPr/>
          <p:nvPr/>
        </p:nvSpPr>
        <p:spPr>
          <a:xfrm>
            <a:off x="2057400" y="58674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tr-TR" b="1" dirty="0" smtClean="0">
                <a:solidFill>
                  <a:srgbClr val="000000"/>
                </a:solidFill>
                <a:latin typeface="Gill Sans"/>
              </a:rPr>
              <a:t>U</a:t>
            </a:r>
            <a:r>
              <a:rPr lang="en-US" b="1" dirty="0" err="1" smtClean="0">
                <a:solidFill>
                  <a:srgbClr val="000000"/>
                </a:solidFill>
                <a:latin typeface="Gill Sans"/>
              </a:rPr>
              <a:t>ltra</a:t>
            </a:r>
            <a:r>
              <a:rPr lang="en-US" b="1" dirty="0" smtClean="0">
                <a:solidFill>
                  <a:srgbClr val="000000"/>
                </a:solidFill>
                <a:latin typeface="Gill Sans"/>
              </a:rPr>
              <a:t>-tiny </a:t>
            </a:r>
            <a:r>
              <a:rPr lang="en-US" b="1" dirty="0">
                <a:solidFill>
                  <a:srgbClr val="000000"/>
                </a:solidFill>
                <a:latin typeface="Gill Sans"/>
              </a:rPr>
              <a:t>computer from an assembly of </a:t>
            </a:r>
            <a:r>
              <a:rPr lang="en-US" b="1" dirty="0" smtClean="0">
                <a:solidFill>
                  <a:srgbClr val="000000"/>
                </a:solidFill>
                <a:latin typeface="Gill Sans"/>
              </a:rPr>
              <a:t>nanowires</a:t>
            </a:r>
            <a:r>
              <a:rPr lang="tr-TR" b="1" dirty="0" smtClean="0">
                <a:solidFill>
                  <a:srgbClr val="000000"/>
                </a:solidFill>
                <a:latin typeface="Gill Sans"/>
              </a:rPr>
              <a:t>, Harvard </a:t>
            </a:r>
            <a:r>
              <a:rPr lang="tr-TR" b="1" dirty="0" err="1" smtClean="0">
                <a:solidFill>
                  <a:srgbClr val="000000"/>
                </a:solidFill>
                <a:latin typeface="Gill Sans"/>
              </a:rPr>
              <a:t>University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002829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Suggested Readings</a:t>
            </a:r>
            <a:r>
              <a:rPr lang="tr-T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tr-TR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Videos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Feynman, R. P. (1960). There's plenty of room at the bottom. </a:t>
            </a:r>
            <a:r>
              <a:rPr lang="en-US" sz="2600" i="1" dirty="0" smtClean="0">
                <a:latin typeface="Arial" pitchFamily="34" charset="0"/>
                <a:cs typeface="Arial" pitchFamily="34" charset="0"/>
              </a:rPr>
              <a:t>Engineering and Science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, </a:t>
            </a:r>
            <a:r>
              <a:rPr lang="en-US" sz="2600" i="1" dirty="0" smtClean="0">
                <a:latin typeface="Arial" pitchFamily="34" charset="0"/>
                <a:cs typeface="Arial" pitchFamily="34" charset="0"/>
              </a:rPr>
              <a:t>23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(5), 22-36.</a:t>
            </a:r>
            <a:endParaRPr lang="tr-TR" sz="2600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endParaRPr lang="tr-TR" dirty="0" smtClean="0"/>
          </a:p>
          <a:p>
            <a:endParaRPr lang="tr-TR" sz="3200" dirty="0" smtClean="0"/>
          </a:p>
          <a:p>
            <a:pPr>
              <a:buNone/>
            </a:pPr>
            <a:endParaRPr lang="tr-TR" sz="3200" dirty="0" smtClean="0"/>
          </a:p>
          <a:p>
            <a:pPr>
              <a:buNone/>
            </a:pPr>
            <a:endParaRPr lang="tr-TR" sz="3200" dirty="0"/>
          </a:p>
          <a:p>
            <a:pPr>
              <a:buNone/>
            </a:pPr>
            <a:endParaRPr lang="tr-TR" sz="3200" dirty="0" smtClean="0"/>
          </a:p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Iwai, H. I. R. O. S. H. I. (2009). Roadmap for 22nm and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beyond.</a:t>
            </a:r>
            <a:r>
              <a:rPr lang="en-US" sz="2600" i="1" dirty="0" err="1" smtClean="0">
                <a:latin typeface="Arial" pitchFamily="34" charset="0"/>
                <a:cs typeface="Arial" pitchFamily="34" charset="0"/>
              </a:rPr>
              <a:t>Microelectronic</a:t>
            </a:r>
            <a:r>
              <a:rPr lang="en-US" sz="2600" i="1" dirty="0" smtClean="0">
                <a:latin typeface="Arial" pitchFamily="34" charset="0"/>
                <a:cs typeface="Arial" pitchFamily="34" charset="0"/>
              </a:rPr>
              <a:t> Engineering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, </a:t>
            </a:r>
            <a:r>
              <a:rPr lang="en-US" sz="2600" i="1" dirty="0" smtClean="0">
                <a:latin typeface="Arial" pitchFamily="34" charset="0"/>
                <a:cs typeface="Arial" pitchFamily="34" charset="0"/>
              </a:rPr>
              <a:t>86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(7), 1520-1528.</a:t>
            </a:r>
            <a:endParaRPr lang="tr-TR" sz="26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600" dirty="0">
                <a:latin typeface="Arial" pitchFamily="34" charset="0"/>
                <a:cs typeface="Arial" pitchFamily="34" charset="0"/>
              </a:rPr>
              <a:t>Conte, T.; </a:t>
            </a:r>
            <a:r>
              <a:rPr lang="en-US" sz="2600" dirty="0" err="1">
                <a:latin typeface="Arial" pitchFamily="34" charset="0"/>
                <a:cs typeface="Arial" pitchFamily="34" charset="0"/>
              </a:rPr>
              <a:t>Gargini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, P. (2015), On The Foundation Of The New Computing Industry Beyond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2020</a:t>
            </a:r>
            <a:r>
              <a:rPr lang="tr-TR" sz="2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IEEE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600" i="1" dirty="0">
                <a:latin typeface="Arial" pitchFamily="34" charset="0"/>
                <a:cs typeface="Arial" pitchFamily="34" charset="0"/>
              </a:rPr>
              <a:t>International Technology Roadmap for Semiconductors 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(ITRS)</a:t>
            </a:r>
            <a:endParaRPr lang="tr-TR" sz="26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http://www.zyvex.com/nanotech/images/feynmanVerySmal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362200"/>
            <a:ext cx="1295400" cy="1630682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667000" y="2667000"/>
            <a:ext cx="57912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Richard Feynman Nanotechnology Lecture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, 1984</a:t>
            </a:r>
          </a:p>
          <a:p>
            <a:endParaRPr lang="en-US" sz="6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  <a:hlinkClick r:id="rId3"/>
              </a:rPr>
              <a:t>http://www.youtube.com/watch?v=4eRCygdW--c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Course Information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048000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 research course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Make you think out of the box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Unconventional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Math and circuit based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icluding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the probability theory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19200" y="4648200"/>
            <a:ext cx="7010400" cy="95410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1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http://www.ecc.itu.edu.tr/index.php/ELE_523E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What is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Nanoelectronics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43200" y="1600200"/>
            <a:ext cx="38010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Nano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 Electronics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Oval 18"/>
          <p:cNvSpPr>
            <a:spLocks noChangeArrowheads="1"/>
          </p:cNvSpPr>
          <p:nvPr/>
        </p:nvSpPr>
        <p:spPr bwMode="auto">
          <a:xfrm>
            <a:off x="2667000" y="1600200"/>
            <a:ext cx="1371600" cy="6858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CC0000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2514600"/>
            <a:ext cx="4953000" cy="41148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1 nm </a:t>
            </a:r>
            <a:r>
              <a:rPr lang="tr-TR" b="1" dirty="0" smtClean="0">
                <a:latin typeface="Arial" pitchFamily="34" charset="0"/>
                <a:cs typeface="Arial" pitchFamily="34" charset="0"/>
              </a:rPr>
              <a:t>=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10</a:t>
            </a:r>
            <a:r>
              <a:rPr lang="en-US" b="1" baseline="30000" dirty="0" smtClean="0">
                <a:latin typeface="Arial" pitchFamily="34" charset="0"/>
                <a:cs typeface="Arial" pitchFamily="34" charset="0"/>
              </a:rPr>
              <a:t>-9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tr-TR" b="1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10 </a:t>
            </a:r>
            <a:r>
              <a:rPr lang="tr-TR" b="1" dirty="0" err="1" smtClean="0">
                <a:latin typeface="Arial" pitchFamily="34" charset="0"/>
                <a:cs typeface="Arial" pitchFamily="34" charset="0"/>
              </a:rPr>
              <a:t>angstroms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Atomic Van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Waals radius </a:t>
            </a:r>
            <a:r>
              <a:rPr lang="en-US" b="1" i="1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 </a:t>
            </a:r>
            <a:r>
              <a:rPr lang="en-US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0.3 to 3 </a:t>
            </a:r>
            <a:r>
              <a:rPr lang="tr-TR" dirty="0" err="1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angstroms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Silicon Van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Waals radius: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 angstroms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iameter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of 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DNA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helix: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2nm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tr-TR" baseline="30000" dirty="0" smtClean="0">
                <a:latin typeface="Arial" pitchFamily="34" charset="0"/>
                <a:cs typeface="Arial" pitchFamily="34" charset="0"/>
              </a:rPr>
              <a:t>,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tr-TR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hickness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of a cell membrane: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7.5nm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tr-TR" dirty="0" err="1" smtClean="0">
                <a:latin typeface="Arial" pitchFamily="34" charset="0"/>
                <a:cs typeface="Arial" pitchFamily="34" charset="0"/>
              </a:rPr>
              <a:t>Currently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commercially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used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smallest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CMOS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technology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tr-TR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14nm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hickness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of a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human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hair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tr-TR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50um 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tr-TR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50000nm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9" name="Picture 2" descr="File:Sphere and 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4299" y="2362200"/>
            <a:ext cx="1920901" cy="1905000"/>
          </a:xfrm>
          <a:prstGeom prst="rect">
            <a:avLst/>
          </a:prstGeom>
          <a:noFill/>
        </p:spPr>
      </p:pic>
      <p:pic>
        <p:nvPicPr>
          <p:cNvPr id="10" name="Picture 2" descr="C:\Users\Altun\Desktop\ELE523E\DN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2667000"/>
            <a:ext cx="1323975" cy="3259015"/>
          </a:xfrm>
          <a:prstGeom prst="rect">
            <a:avLst/>
          </a:prstGeom>
          <a:noFill/>
        </p:spPr>
      </p:pic>
      <p:pic>
        <p:nvPicPr>
          <p:cNvPr id="11" name="Picture 2" descr="https://encrypted-tbn2.gstatic.com/images?q=tbn:ANd9GcRrb_97fsQjGF1QVlpaWvVgf64Byo7UHI5Y7blVTABU9XH6PejDK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0" y="4648200"/>
            <a:ext cx="2150533" cy="1676400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5791200" y="6290846"/>
            <a:ext cx="12442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Human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hair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81600" y="4114800"/>
            <a:ext cx="24897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Sphere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model of an atom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848600" y="5879068"/>
            <a:ext cx="108221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600" dirty="0" smtClean="0">
                <a:latin typeface="Arial" pitchFamily="34" charset="0"/>
                <a:cs typeface="Arial" pitchFamily="34" charset="0"/>
              </a:rPr>
              <a:t>DNA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helix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12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What is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Nanoelectronics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dirty="0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533400" y="1600200"/>
            <a:ext cx="8305800" cy="1838072"/>
          </a:xfrm>
          <a:prstGeom prst="rect">
            <a:avLst/>
          </a:prstGeom>
          <a:noFill/>
          <a:ln w="38100">
            <a:solidFill>
              <a:srgbClr val="00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chemeClr val="folHlink"/>
              </a:solidFill>
              <a:latin typeface="Times New Roman" pitchFamily="18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609600" y="16002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6600"/>
                </a:solidFill>
                <a:latin typeface="Times New Roman" pitchFamily="18" charset="0"/>
              </a:rPr>
              <a:t>Example</a:t>
            </a:r>
            <a:r>
              <a:rPr lang="en-US" sz="2400" b="1" dirty="0" smtClean="0">
                <a:solidFill>
                  <a:srgbClr val="006600"/>
                </a:solidFill>
                <a:latin typeface="Times New Roman" pitchFamily="18" charset="0"/>
              </a:rPr>
              <a:t>:</a:t>
            </a:r>
            <a:endParaRPr lang="en-US" sz="2400" b="1" baseline="-25000" dirty="0">
              <a:latin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57400" y="1676400"/>
            <a:ext cx="6629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Consider a human hair with a thickness of 50um.  Suppose that the shape of a human hair is cylinder. Consider 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nano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transistor with dimensions of 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L=30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nm, 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W=30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nm, and 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H=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10nm. How many transistors can we fit into a 1mm human hair?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0" y="2895600"/>
            <a:ext cx="3048000" cy="46166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 200,000,000,000</a:t>
            </a:r>
            <a:endParaRPr lang="en-US" sz="2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4"/>
          <p:cNvSpPr txBox="1"/>
          <p:nvPr/>
        </p:nvSpPr>
        <p:spPr>
          <a:xfrm>
            <a:off x="1447800" y="3581400"/>
            <a:ext cx="6781800" cy="55399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Practically</a:t>
            </a:r>
            <a:r>
              <a:rPr lang="tr-TR" sz="3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tr-TR" sz="3000" dirty="0" smtClean="0">
                <a:latin typeface="Arial" pitchFamily="34" charset="0"/>
                <a:cs typeface="Arial" pitchFamily="34" charset="0"/>
              </a:rPr>
              <a:t>w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here are we now</a:t>
            </a:r>
            <a:r>
              <a:rPr lang="tr-TR" sz="3000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tr-TR" sz="3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2016</a:t>
            </a:r>
            <a:r>
              <a:rPr lang="tr-TR" sz="3000" dirty="0" smtClean="0">
                <a:latin typeface="Arial" pitchFamily="34" charset="0"/>
                <a:cs typeface="Arial" pitchFamily="34" charset="0"/>
              </a:rPr>
              <a:t>?</a:t>
            </a:r>
            <a:endParaRPr lang="en-US" dirty="0"/>
          </a:p>
        </p:txBody>
      </p:sp>
      <p:sp>
        <p:nvSpPr>
          <p:cNvPr id="3" name="Dikdörtgen 2"/>
          <p:cNvSpPr/>
          <p:nvPr/>
        </p:nvSpPr>
        <p:spPr>
          <a:xfrm>
            <a:off x="5174567" y="4419600"/>
            <a:ext cx="3566795" cy="1938992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</a:rPr>
              <a:t>A10 Fusion chip</a:t>
            </a:r>
            <a:r>
              <a:rPr lang="tr-TR" sz="2000" dirty="0" smtClean="0">
                <a:solidFill>
                  <a:srgbClr val="222222"/>
                </a:solidFill>
                <a:latin typeface="Arial" panose="020B0604020202020204" pitchFamily="34" charset="0"/>
              </a:rPr>
              <a:t> in </a:t>
            </a:r>
            <a:r>
              <a:rPr lang="tr-TR" sz="2000" dirty="0">
                <a:solidFill>
                  <a:srgbClr val="222222"/>
                </a:solidFill>
                <a:latin typeface="Arial" panose="020B0604020202020204" pitchFamily="34" charset="0"/>
              </a:rPr>
              <a:t>I</a:t>
            </a:r>
            <a:r>
              <a:rPr lang="tr-TR" sz="2000" dirty="0" smtClean="0">
                <a:solidFill>
                  <a:srgbClr val="222222"/>
                </a:solidFill>
                <a:latin typeface="Arial" panose="020B0604020202020204" pitchFamily="34" charset="0"/>
              </a:rPr>
              <a:t>phone7 has </a:t>
            </a:r>
            <a:r>
              <a:rPr lang="en-US" sz="2000" dirty="0" smtClean="0">
                <a:solidFill>
                  <a:srgbClr val="222222"/>
                </a:solidFill>
                <a:latin typeface="Arial" panose="020B0604020202020204" pitchFamily="34" charset="0"/>
              </a:rPr>
              <a:t>"over </a:t>
            </a:r>
            <a:r>
              <a:rPr lang="tr-TR" sz="20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3.3</a:t>
            </a:r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billion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</a:rPr>
              <a:t>" transistors </a:t>
            </a:r>
            <a:r>
              <a:rPr lang="tr-TR" sz="2000" dirty="0" err="1" smtClean="0">
                <a:solidFill>
                  <a:srgbClr val="222222"/>
                </a:solidFill>
                <a:latin typeface="Arial" panose="020B0604020202020204" pitchFamily="34" charset="0"/>
              </a:rPr>
              <a:t>with</a:t>
            </a:r>
            <a:r>
              <a:rPr lang="tr-TR" sz="2000" dirty="0" smtClean="0">
                <a:solidFill>
                  <a:srgbClr val="222222"/>
                </a:solidFill>
                <a:latin typeface="Arial" panose="020B0604020202020204" pitchFamily="34" charset="0"/>
              </a:rPr>
              <a:t> TSMC </a:t>
            </a:r>
            <a:r>
              <a:rPr lang="tr-TR" sz="2000" dirty="0" err="1" smtClean="0">
                <a:solidFill>
                  <a:srgbClr val="FF0000"/>
                </a:solidFill>
                <a:latin typeface="Arial" panose="020B0604020202020204" pitchFamily="34" charset="0"/>
              </a:rPr>
              <a:t>FinFET</a:t>
            </a:r>
            <a:r>
              <a:rPr lang="tr-TR" sz="2000" dirty="0" smtClean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tr-TR" sz="2000" dirty="0" smtClean="0">
                <a:solidFill>
                  <a:srgbClr val="222222"/>
                </a:solidFill>
                <a:latin typeface="Arial" panose="020B0604020202020204" pitchFamily="34" charset="0"/>
              </a:rPr>
              <a:t>16nm </a:t>
            </a:r>
            <a:r>
              <a:rPr lang="tr-TR" sz="2000" dirty="0" smtClean="0"/>
              <a:t> </a:t>
            </a:r>
            <a:r>
              <a:rPr lang="tr-TR" sz="2000" dirty="0" err="1" smtClean="0">
                <a:solidFill>
                  <a:srgbClr val="222222"/>
                </a:solidFill>
                <a:latin typeface="Arial" panose="020B0604020202020204" pitchFamily="34" charset="0"/>
              </a:rPr>
              <a:t>technology</a:t>
            </a:r>
            <a:r>
              <a:rPr lang="tr-TR" sz="2000" dirty="0" smtClean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tr-TR" sz="2000" dirty="0" err="1" smtClean="0">
                <a:solidFill>
                  <a:srgbClr val="222222"/>
                </a:solidFill>
                <a:latin typeface="Arial" panose="020B0604020202020204" pitchFamily="34" charset="0"/>
              </a:rPr>
              <a:t>that</a:t>
            </a:r>
            <a:r>
              <a:rPr lang="tr-TR" sz="2000" dirty="0" smtClean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2000" dirty="0" smtClean="0">
                <a:solidFill>
                  <a:srgbClr val="222222"/>
                </a:solidFill>
                <a:latin typeface="Arial" panose="020B0604020202020204" pitchFamily="34" charset="0"/>
              </a:rPr>
              <a:t>fit </a:t>
            </a:r>
            <a:r>
              <a:rPr lang="tr-TR" sz="2000" dirty="0" smtClean="0">
                <a:solidFill>
                  <a:srgbClr val="222222"/>
                </a:solidFill>
                <a:latin typeface="Arial" panose="020B0604020202020204" pitchFamily="34" charset="0"/>
              </a:rPr>
              <a:t>in </a:t>
            </a:r>
            <a:r>
              <a:rPr lang="en-US" sz="2000" dirty="0" smtClean="0">
                <a:solidFill>
                  <a:srgbClr val="222222"/>
                </a:solidFill>
                <a:latin typeface="Arial" panose="020B0604020202020204" pitchFamily="34" charset="0"/>
              </a:rPr>
              <a:t>a 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</a:rPr>
              <a:t>die area of 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</a:rPr>
              <a:t>1</a:t>
            </a:r>
            <a:r>
              <a:rPr lang="tr-TR" sz="2000" dirty="0" smtClean="0">
                <a:solidFill>
                  <a:srgbClr val="FF0000"/>
                </a:solidFill>
                <a:latin typeface="Arial" panose="020B0604020202020204" pitchFamily="34" charset="0"/>
              </a:rPr>
              <a:t>50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</a:rPr>
              <a:t>square 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</a:rPr>
              <a:t>millimeters. </a:t>
            </a:r>
            <a:endParaRPr lang="tr-TR" sz="2000" dirty="0"/>
          </a:p>
        </p:txBody>
      </p:sp>
      <p:sp>
        <p:nvSpPr>
          <p:cNvPr id="9" name="Sağ Ok 8"/>
          <p:cNvSpPr/>
          <p:nvPr/>
        </p:nvSpPr>
        <p:spPr>
          <a:xfrm>
            <a:off x="4114800" y="505982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28" name="Picture 4" descr="apple iphone 7 ile ilgili görsel sonucu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332" b="12211"/>
          <a:stretch/>
        </p:blipFill>
        <p:spPr bwMode="auto">
          <a:xfrm>
            <a:off x="835460" y="4486528"/>
            <a:ext cx="3197982" cy="1761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 animBg="1"/>
      <p:bldP spid="8" grpId="0" animBg="1"/>
      <p:bldP spid="3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What is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Nanoelectronics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43200" y="1600200"/>
            <a:ext cx="38010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Nano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36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Electronics</a:t>
            </a:r>
            <a:endParaRPr lang="en-US" sz="36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Oval 18"/>
          <p:cNvSpPr>
            <a:spLocks noChangeArrowheads="1"/>
          </p:cNvSpPr>
          <p:nvPr/>
        </p:nvSpPr>
        <p:spPr bwMode="auto">
          <a:xfrm>
            <a:off x="3987084" y="1524000"/>
            <a:ext cx="2590800" cy="787758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CC0000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2514600"/>
            <a:ext cx="5105400" cy="41148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Electrical engineering </a:t>
            </a:r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HIGH VOLTAGE</a:t>
            </a:r>
            <a:r>
              <a:rPr lang="tr-TR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CURRENT </a:t>
            </a:r>
            <a:endParaRPr lang="tr-TR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tr-TR" dirty="0" err="1" smtClean="0">
                <a:latin typeface="Arial" pitchFamily="34" charset="0"/>
                <a:cs typeface="Arial" pitchFamily="34" charset="0"/>
              </a:rPr>
              <a:t>Power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transmissions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1"/>
            <a:r>
              <a:rPr lang="tr-TR" dirty="0" err="1" smtClean="0">
                <a:latin typeface="Arial" pitchFamily="34" charset="0"/>
                <a:cs typeface="Arial" pitchFamily="34" charset="0"/>
              </a:rPr>
              <a:t>Electrical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machines</a:t>
            </a:r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Electronics engineering </a:t>
            </a:r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tr-TR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LOW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VOLTAGE</a:t>
            </a:r>
            <a:r>
              <a:rPr lang="tr-TR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CURRENT </a:t>
            </a:r>
            <a:endParaRPr lang="tr-TR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tr-TR" dirty="0" err="1" smtClean="0">
                <a:latin typeface="Arial" pitchFamily="34" charset="0"/>
                <a:cs typeface="Arial" pitchFamily="34" charset="0"/>
              </a:rPr>
              <a:t>Computers</a:t>
            </a:r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tr-TR" dirty="0" err="1" smtClean="0">
                <a:latin typeface="Arial" pitchFamily="34" charset="0"/>
                <a:cs typeface="Arial" pitchFamily="34" charset="0"/>
              </a:rPr>
              <a:t>Integrated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circuits</a:t>
            </a:r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545782" y="6367046"/>
            <a:ext cx="11865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Electronics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53200" y="4267200"/>
            <a:ext cx="114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Electrical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Picture 2" descr="File:Power pla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18200" y="2590800"/>
            <a:ext cx="2235200" cy="1676400"/>
          </a:xfrm>
          <a:prstGeom prst="rect">
            <a:avLst/>
          </a:prstGeom>
          <a:noFill/>
        </p:spPr>
      </p:pic>
      <p:pic>
        <p:nvPicPr>
          <p:cNvPr id="16" name="Picture 4" descr="File:Silego clock generato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4724400"/>
            <a:ext cx="2209800" cy="16573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What is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Nanoelectronics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3048000"/>
            <a:ext cx="8153400" cy="1905000"/>
          </a:xfrm>
        </p:spPr>
        <p:txBody>
          <a:bodyPr>
            <a:normAutofit fontScale="92500"/>
          </a:bodyPr>
          <a:lstStyle/>
          <a:p>
            <a:pPr lvl="1"/>
            <a:r>
              <a:rPr lang="en-US" sz="2500" dirty="0" smtClean="0">
                <a:latin typeface="Arial" pitchFamily="34" charset="0"/>
                <a:cs typeface="Arial" pitchFamily="34" charset="0"/>
              </a:rPr>
              <a:t>New future technologies</a:t>
            </a:r>
          </a:p>
          <a:p>
            <a:pPr lvl="1"/>
            <a:r>
              <a:rPr lang="en-US" sz="2500" dirty="0" smtClean="0">
                <a:latin typeface="Arial" pitchFamily="34" charset="0"/>
                <a:cs typeface="Arial" pitchFamily="34" charset="0"/>
              </a:rPr>
              <a:t>Disruptive, </a:t>
            </a:r>
            <a:r>
              <a:rPr lang="tr-TR" sz="2500" dirty="0" err="1" smtClean="0">
                <a:latin typeface="Arial" pitchFamily="34" charset="0"/>
                <a:cs typeface="Arial" pitchFamily="34" charset="0"/>
              </a:rPr>
              <a:t>completely</a:t>
            </a:r>
            <a:r>
              <a:rPr lang="tr-TR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500" dirty="0" err="1" smtClean="0">
                <a:latin typeface="Arial" pitchFamily="34" charset="0"/>
                <a:cs typeface="Arial" pitchFamily="34" charset="0"/>
              </a:rPr>
              <a:t>new</a:t>
            </a:r>
            <a:r>
              <a:rPr lang="tr-TR" sz="25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disrupt an existing market</a:t>
            </a:r>
            <a:r>
              <a:rPr lang="tr-TR" sz="2500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25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500" dirty="0" smtClean="0">
                <a:latin typeface="Arial" pitchFamily="34" charset="0"/>
                <a:cs typeface="Arial" pitchFamily="34" charset="0"/>
              </a:rPr>
              <a:t>In an exploratory phase, not commercially used</a:t>
            </a:r>
          </a:p>
          <a:p>
            <a:pPr lvl="1"/>
            <a:r>
              <a:rPr lang="tr-TR" sz="2500" dirty="0" err="1" smtClean="0">
                <a:latin typeface="Arial" pitchFamily="34" charset="0"/>
                <a:cs typeface="Arial" pitchFamily="34" charset="0"/>
              </a:rPr>
              <a:t>Beyond</a:t>
            </a:r>
            <a:r>
              <a:rPr lang="tr-TR" sz="2500" dirty="0" smtClean="0">
                <a:latin typeface="Arial" pitchFamily="34" charset="0"/>
                <a:cs typeface="Arial" pitchFamily="34" charset="0"/>
              </a:rPr>
              <a:t> CMOS </a:t>
            </a:r>
            <a:r>
              <a:rPr lang="tr-TR" sz="2500" dirty="0" err="1" smtClean="0">
                <a:latin typeface="Arial" pitchFamily="34" charset="0"/>
                <a:cs typeface="Arial" pitchFamily="34" charset="0"/>
              </a:rPr>
              <a:t>devices</a:t>
            </a:r>
            <a:endParaRPr lang="en-US" sz="2500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tr-TR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tr-TR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tr-TR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31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5114044"/>
            <a:ext cx="2143125" cy="655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5103906"/>
            <a:ext cx="1965395" cy="697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5800" y="5037843"/>
            <a:ext cx="2133600" cy="829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2362200" y="6096000"/>
            <a:ext cx="17267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Nanowire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transistor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06686" y="6095999"/>
            <a:ext cx="15600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Spin wave switch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597357" y="6095999"/>
            <a:ext cx="21547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Single electron transistor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66800" y="1679138"/>
            <a:ext cx="7391400" cy="129266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1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Nanoelectronics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is not exactly </a:t>
            </a:r>
            <a:r>
              <a:rPr lang="en-US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nanoscale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electronics, but emerging and </a:t>
            </a:r>
            <a:r>
              <a:rPr lang="en-US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nanoscale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electronics.</a:t>
            </a:r>
          </a:p>
          <a:p>
            <a:endParaRPr lang="en-US" dirty="0"/>
          </a:p>
        </p:txBody>
      </p:sp>
      <p:pic>
        <p:nvPicPr>
          <p:cNvPr id="11" name="Picture 2" descr="https://upload.wikimedia.org/wikipedia/commons/b/bb/Doublegate_FinFET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961372"/>
            <a:ext cx="1508195" cy="982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1"/>
          <p:cNvSpPr txBox="1"/>
          <p:nvPr/>
        </p:nvSpPr>
        <p:spPr>
          <a:xfrm>
            <a:off x="570692" y="6095998"/>
            <a:ext cx="15535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err="1" smtClean="0">
                <a:latin typeface="Arial" pitchFamily="34" charset="0"/>
                <a:cs typeface="Arial" pitchFamily="34" charset="0"/>
              </a:rPr>
              <a:t>FinFET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transistor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0" grpId="0" animBg="1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Why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Nanoelectronics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4495800"/>
            <a:ext cx="8153400" cy="1981200"/>
          </a:xfrm>
        </p:spPr>
        <p:txBody>
          <a:bodyPr>
            <a:normAutofit fontScale="70000" lnSpcReduction="20000"/>
          </a:bodyPr>
          <a:lstStyle/>
          <a:p>
            <a:r>
              <a:rPr lang="en-US" sz="2700" dirty="0" smtClean="0">
                <a:latin typeface="Arial" pitchFamily="34" charset="0"/>
                <a:cs typeface="Arial" pitchFamily="34" charset="0"/>
              </a:rPr>
              <a:t>CMOS shrinking problems</a:t>
            </a:r>
          </a:p>
          <a:p>
            <a:pPr lvl="1"/>
            <a:r>
              <a:rPr lang="en-US" sz="2200" dirty="0" smtClean="0">
                <a:latin typeface="Arial" pitchFamily="34" charset="0"/>
                <a:cs typeface="Arial" pitchFamily="34" charset="0"/>
              </a:rPr>
              <a:t>Moore’s Law’s anticipated limit, approaching the size of atoms</a:t>
            </a:r>
          </a:p>
          <a:p>
            <a:pPr lvl="1"/>
            <a:r>
              <a:rPr lang="en-US" sz="2200" dirty="0" smtClean="0">
                <a:latin typeface="Arial" pitchFamily="34" charset="0"/>
                <a:cs typeface="Arial" pitchFamily="34" charset="0"/>
              </a:rPr>
              <a:t>Short channel affects and leakage</a:t>
            </a:r>
          </a:p>
          <a:p>
            <a:pPr lvl="1"/>
            <a:r>
              <a:rPr lang="en-US" sz="2200" dirty="0" smtClean="0">
                <a:latin typeface="Arial" pitchFamily="34" charset="0"/>
                <a:cs typeface="Arial" pitchFamily="34" charset="0"/>
              </a:rPr>
              <a:t>Uncertainty, probabilistic phenomena</a:t>
            </a:r>
            <a:endParaRPr lang="tr-TR" sz="22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200" dirty="0" smtClean="0">
                <a:latin typeface="Arial" pitchFamily="34" charset="0"/>
                <a:cs typeface="Arial" pitchFamily="34" charset="0"/>
              </a:rPr>
              <a:t>Fabrication challenges</a:t>
            </a:r>
            <a:endParaRPr lang="tr-TR" sz="22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tr-TR" sz="2200" dirty="0" err="1" smtClean="0">
                <a:latin typeface="Arial" pitchFamily="34" charset="0"/>
                <a:cs typeface="Arial" pitchFamily="34" charset="0"/>
              </a:rPr>
              <a:t>Power</a:t>
            </a:r>
            <a:r>
              <a:rPr lang="tr-TR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200" dirty="0" err="1" smtClean="0">
                <a:latin typeface="Arial" pitchFamily="34" charset="0"/>
                <a:cs typeface="Arial" pitchFamily="34" charset="0"/>
              </a:rPr>
              <a:t>challenges</a:t>
            </a:r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200" dirty="0" smtClean="0">
                <a:latin typeface="Arial" pitchFamily="34" charset="0"/>
                <a:cs typeface="Arial" pitchFamily="34" charset="0"/>
              </a:rPr>
              <a:t>10nm is seen as </a:t>
            </a:r>
            <a:r>
              <a:rPr lang="tr-TR" sz="22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critical point</a:t>
            </a:r>
            <a:endParaRPr lang="tr-TR" sz="2200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pPr lvl="2"/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en-US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2" descr="https://encrypted-tbn1.gstatic.com/images?q=tbn:ANd9GcT9Waj4t1p_NVZxhufvAqA3ihGB-e-F8tDn7SnhhVyzjJfJJ3y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0" y="1676400"/>
            <a:ext cx="4045030" cy="1905000"/>
          </a:xfrm>
          <a:prstGeom prst="rect">
            <a:avLst/>
          </a:prstGeom>
          <a:noFill/>
        </p:spPr>
      </p:pic>
      <p:pic>
        <p:nvPicPr>
          <p:cNvPr id="11" name="Picture 4" descr="https://encrypted-tbn2.gstatic.com/images?q=tbn:ANd9GcSTguRZxpOAmZvVYbNMgSc_-ra9KR6_fv3rNdC9muM8emUZGiF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1676400"/>
            <a:ext cx="2362200" cy="1929131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1981200" y="3581400"/>
            <a:ext cx="17347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Non-stinky socks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638800" y="3581400"/>
            <a:ext cx="21519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Water resistant cloths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28800" y="3962400"/>
            <a:ext cx="5334000" cy="46166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Main</a:t>
            </a:r>
            <a:r>
              <a:rPr lang="tr-TR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goal</a:t>
            </a:r>
            <a:r>
              <a:rPr lang="tr-TR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 t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 beat CMOS</a:t>
            </a:r>
            <a:r>
              <a:rPr lang="tr-TR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technology</a:t>
            </a:r>
            <a:endParaRPr lang="en-US" sz="2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17076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500"/>
                            </p:stCondLst>
                            <p:childTnLst>
                              <p:par>
                                <p:cTn id="5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Moore’s</a:t>
            </a:r>
            <a:r>
              <a:rPr lang="tr-T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Law</a:t>
            </a:r>
            <a:endParaRPr lang="tr-T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00600"/>
          </a:xfrm>
        </p:spPr>
        <p:txBody>
          <a:bodyPr>
            <a:normAutofit fontScale="85000" lnSpcReduction="20000"/>
          </a:bodyPr>
          <a:lstStyle/>
          <a:p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1963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: CMOS</a:t>
            </a:r>
          </a:p>
          <a:p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1965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Moore’s Law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Transistor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count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doubles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every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year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1975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Moore’s Law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updated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Transistor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count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doubles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every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two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years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2015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Gordon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Moore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: «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see Moore’s law dying here in the next decade or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2015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Intel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confirm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ing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slowdown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pace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advancement,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two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two and a half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years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Uncertainty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probabilistic phenomena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Fabrication challenges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Power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challenges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New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technologies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emerge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782918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378952" cy="990600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Critical </a:t>
            </a:r>
            <a:r>
              <a:rPr lang="tr-TR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Limits</a:t>
            </a:r>
            <a:r>
              <a:rPr lang="tr-T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tr-TR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Circuit</a:t>
            </a:r>
            <a:r>
              <a:rPr lang="tr-T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Performance</a:t>
            </a:r>
            <a:endParaRPr lang="tr-T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704" y="1905000"/>
            <a:ext cx="2975292" cy="2187669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151" y="4469970"/>
            <a:ext cx="3018866" cy="2235630"/>
          </a:xfrm>
          <a:prstGeom prst="rect">
            <a:avLst/>
          </a:prstGeom>
        </p:spPr>
      </p:pic>
      <p:pic>
        <p:nvPicPr>
          <p:cNvPr id="8" name="Resim 7"/>
          <p:cNvPicPr>
            <a:picLocks noChangeAspect="1"/>
          </p:cNvPicPr>
          <p:nvPr/>
        </p:nvPicPr>
        <p:blipFill rotWithShape="1">
          <a:blip r:embed="rId4"/>
          <a:srcRect r="8314"/>
          <a:stretch/>
        </p:blipFill>
        <p:spPr>
          <a:xfrm>
            <a:off x="3505200" y="1981200"/>
            <a:ext cx="3262635" cy="1868612"/>
          </a:xfrm>
          <a:prstGeom prst="rect">
            <a:avLst/>
          </a:prstGeom>
        </p:spPr>
      </p:pic>
      <p:pic>
        <p:nvPicPr>
          <p:cNvPr id="3074" name="Picture 2" descr="ieee rebooting computing ile ilgili görsel sonucu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4533899"/>
            <a:ext cx="2895600" cy="2171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Metin kutusu 8"/>
          <p:cNvSpPr txBox="1"/>
          <p:nvPr/>
        </p:nvSpPr>
        <p:spPr>
          <a:xfrm>
            <a:off x="2258235" y="6611779"/>
            <a:ext cx="411843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000" dirty="0" smtClean="0"/>
              <a:t>*Source: </a:t>
            </a:r>
            <a:r>
              <a:rPr lang="tr-TR" sz="1000" dirty="0" err="1" smtClean="0"/>
              <a:t>Computing’s</a:t>
            </a:r>
            <a:r>
              <a:rPr lang="tr-TR" sz="1000" dirty="0" smtClean="0"/>
              <a:t> </a:t>
            </a:r>
            <a:r>
              <a:rPr lang="tr-TR" sz="1000" dirty="0" err="1" smtClean="0"/>
              <a:t>Energy</a:t>
            </a:r>
            <a:r>
              <a:rPr lang="tr-TR" sz="1000" dirty="0"/>
              <a:t> Problem in ISSCC, http://cpudb.stanford.edu/  </a:t>
            </a:r>
          </a:p>
        </p:txBody>
      </p:sp>
      <p:sp>
        <p:nvSpPr>
          <p:cNvPr id="10" name="Metin kutusu 9"/>
          <p:cNvSpPr txBox="1"/>
          <p:nvPr/>
        </p:nvSpPr>
        <p:spPr>
          <a:xfrm>
            <a:off x="6788331" y="2286000"/>
            <a:ext cx="2232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Power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~ 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Vdd</a:t>
            </a:r>
            <a:r>
              <a:rPr lang="tr-TR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× 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× </a:t>
            </a:r>
            <a:r>
              <a:rPr lang="tr-TR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lang="tr-TR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Metin kutusu 11"/>
          <p:cNvSpPr txBox="1"/>
          <p:nvPr/>
        </p:nvSpPr>
        <p:spPr>
          <a:xfrm>
            <a:off x="6781800" y="1828800"/>
            <a:ext cx="20704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Energy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~ 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Vdd</a:t>
            </a:r>
            <a:r>
              <a:rPr lang="tr-TR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× 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Metin kutusu 12"/>
          <p:cNvSpPr txBox="1"/>
          <p:nvPr/>
        </p:nvSpPr>
        <p:spPr>
          <a:xfrm>
            <a:off x="6806811" y="2743200"/>
            <a:ext cx="1866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~ </a:t>
            </a:r>
            <a:r>
              <a:rPr lang="tr-TR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Cox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× 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× 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endParaRPr lang="tr-TR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Metin kutusu 13"/>
          <p:cNvSpPr txBox="1"/>
          <p:nvPr/>
        </p:nvSpPr>
        <p:spPr>
          <a:xfrm>
            <a:off x="6788331" y="3200400"/>
            <a:ext cx="12971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Cox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~ 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1/</a:t>
            </a:r>
            <a:r>
              <a:rPr lang="tr-TR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tox</a:t>
            </a:r>
            <a:endParaRPr lang="tr-TR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Metin kutusu 14"/>
          <p:cNvSpPr txBox="1"/>
          <p:nvPr/>
        </p:nvSpPr>
        <p:spPr>
          <a:xfrm>
            <a:off x="6846039" y="3657600"/>
            <a:ext cx="1181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~ 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1/</a:t>
            </a:r>
            <a:r>
              <a:rPr lang="tr-TR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delay</a:t>
            </a:r>
            <a:endParaRPr lang="tr-TR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Metin kutusu 15"/>
          <p:cNvSpPr txBox="1"/>
          <p:nvPr/>
        </p:nvSpPr>
        <p:spPr>
          <a:xfrm>
            <a:off x="6806811" y="4082534"/>
            <a:ext cx="2200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delay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~ 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× 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× 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1/</a:t>
            </a:r>
            <a:r>
              <a:rPr lang="tr-TR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tox</a:t>
            </a:r>
            <a:endParaRPr lang="tr-TR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Metin kutusu 10"/>
          <p:cNvSpPr txBox="1"/>
          <p:nvPr/>
        </p:nvSpPr>
        <p:spPr>
          <a:xfrm>
            <a:off x="6858000" y="4546193"/>
            <a:ext cx="2133600" cy="181588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Vdd</a:t>
            </a:r>
            <a:r>
              <a:rPr lang="en-US" sz="1600" dirty="0" smtClean="0"/>
              <a:t> is limited by transistor </a:t>
            </a:r>
            <a:r>
              <a:rPr lang="en-US" sz="1600" dirty="0" smtClean="0">
                <a:solidFill>
                  <a:srgbClr val="0000CC"/>
                </a:solidFill>
              </a:rPr>
              <a:t>threshold voltage</a:t>
            </a:r>
          </a:p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tox</a:t>
            </a:r>
            <a:r>
              <a:rPr lang="en-US" sz="1600" dirty="0" smtClean="0"/>
              <a:t> is limited by </a:t>
            </a:r>
            <a:r>
              <a:rPr lang="en-US" sz="1600" dirty="0" smtClean="0">
                <a:solidFill>
                  <a:srgbClr val="0000CC"/>
                </a:solidFill>
              </a:rPr>
              <a:t>leakage current</a:t>
            </a:r>
          </a:p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1600" dirty="0" smtClean="0"/>
              <a:t> and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1600" dirty="0" smtClean="0"/>
              <a:t> is limited by controllability</a:t>
            </a:r>
          </a:p>
        </p:txBody>
      </p:sp>
      <p:sp>
        <p:nvSpPr>
          <p:cNvPr id="3" name="Dikdörtgen 2"/>
          <p:cNvSpPr/>
          <p:nvPr/>
        </p:nvSpPr>
        <p:spPr>
          <a:xfrm>
            <a:off x="4929596" y="1550127"/>
            <a:ext cx="110158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tr-TR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Vdd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vs. 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endParaRPr lang="tr-TR" dirty="0"/>
          </a:p>
        </p:txBody>
      </p:sp>
      <p:sp>
        <p:nvSpPr>
          <p:cNvPr id="17" name="Dikdörtgen 16"/>
          <p:cNvSpPr/>
          <p:nvPr/>
        </p:nvSpPr>
        <p:spPr>
          <a:xfrm>
            <a:off x="4927419" y="4100638"/>
            <a:ext cx="109299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 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vs.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year</a:t>
            </a:r>
            <a:endParaRPr lang="tr-TR" dirty="0"/>
          </a:p>
        </p:txBody>
      </p:sp>
      <p:sp>
        <p:nvSpPr>
          <p:cNvPr id="18" name="Dikdörtgen 17"/>
          <p:cNvSpPr/>
          <p:nvPr/>
        </p:nvSpPr>
        <p:spPr>
          <a:xfrm>
            <a:off x="1739504" y="1543891"/>
            <a:ext cx="1037463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tr-TR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vs.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year</a:t>
            </a:r>
            <a:endParaRPr lang="tr-TR" dirty="0"/>
          </a:p>
        </p:txBody>
      </p:sp>
      <p:sp>
        <p:nvSpPr>
          <p:cNvPr id="19" name="Dikdörtgen 18"/>
          <p:cNvSpPr/>
          <p:nvPr/>
        </p:nvSpPr>
        <p:spPr>
          <a:xfrm>
            <a:off x="1739504" y="4132904"/>
            <a:ext cx="109741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tr-TR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vs. </a:t>
            </a:r>
            <a:r>
              <a:rPr lang="tr-TR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921740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  <p:bldP spid="13" grpId="0"/>
      <p:bldP spid="14" grpId="0"/>
      <p:bldP spid="15" grpId="0"/>
      <p:bldP spid="16" grpId="0"/>
      <p:bldP spid="11" grpId="0" animBg="1"/>
      <p:bldP spid="3" grpId="0" animBg="1"/>
      <p:bldP spid="17" grpId="0" animBg="1"/>
      <p:bldP spid="18" grpId="0" animBg="1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Why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Nanoelectronics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2590800"/>
            <a:ext cx="2895600" cy="3581400"/>
          </a:xfrm>
        </p:spPr>
        <p:txBody>
          <a:bodyPr>
            <a:normAutofit fontScale="92500" lnSpcReduction="10000"/>
          </a:bodyPr>
          <a:lstStyle/>
          <a:p>
            <a:r>
              <a:rPr lang="en-US" sz="2700" dirty="0" smtClean="0">
                <a:latin typeface="Arial" pitchFamily="34" charset="0"/>
                <a:cs typeface="Arial" pitchFamily="34" charset="0"/>
              </a:rPr>
              <a:t>Top-Down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From a stone to a sculpture 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More accurate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Lithography based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Traditional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Hard-to-manipulate in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nanoscale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en-US" sz="2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tr-TR" sz="2700" dirty="0" smtClean="0">
              <a:latin typeface="Arial" pitchFamily="34" charset="0"/>
              <a:cs typeface="Arial" pitchFamily="34" charset="0"/>
            </a:endParaRPr>
          </a:p>
          <a:p>
            <a:endParaRPr lang="tr-TR" sz="2700" dirty="0" smtClean="0">
              <a:latin typeface="Arial" pitchFamily="34" charset="0"/>
              <a:cs typeface="Arial" pitchFamily="34" charset="0"/>
            </a:endParaRPr>
          </a:p>
          <a:p>
            <a:endParaRPr lang="tr-TR" sz="2700" dirty="0" smtClean="0">
              <a:latin typeface="Arial" pitchFamily="34" charset="0"/>
              <a:cs typeface="Arial" pitchFamily="34" charset="0"/>
            </a:endParaRPr>
          </a:p>
          <a:p>
            <a:endParaRPr lang="tr-TR" sz="2700" dirty="0" smtClean="0">
              <a:latin typeface="Arial" pitchFamily="34" charset="0"/>
              <a:cs typeface="Arial" pitchFamily="34" charset="0"/>
            </a:endParaRPr>
          </a:p>
          <a:p>
            <a:endParaRPr lang="tr-TR" sz="2700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pPr lvl="2"/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en-US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38400" y="1683603"/>
            <a:ext cx="4191000" cy="83099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Top-Down vs. Bottom-Up Fabrication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3200400" y="2590800"/>
            <a:ext cx="2819400" cy="327660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lang="en-US" sz="2700" dirty="0" smtClean="0">
                <a:latin typeface="Arial" pitchFamily="34" charset="0"/>
                <a:cs typeface="Arial" pitchFamily="34" charset="0"/>
              </a:rPr>
              <a:t>Bottom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-Up</a:t>
            </a: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From separate molecular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materials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to an organized structure</a:t>
            </a:r>
          </a:p>
          <a:p>
            <a:pPr marL="640080" lvl="1" indent="-274320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</a:pP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Self-assembly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</a:p>
          <a:p>
            <a:pPr marL="640080" lvl="1" indent="-274320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Regular arrays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More efficient</a:t>
            </a: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tr-TR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tr-TR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tr-TR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tr-TR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tr-TR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9144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Wingdings"/>
              <a:buChar char=""/>
              <a:tabLst/>
              <a:defRPr/>
            </a:pP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en-US" sz="29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en-US" sz="29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en-US" sz="29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5867400" y="4579203"/>
            <a:ext cx="3124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latin typeface="Arial" pitchFamily="34" charset="0"/>
                <a:cs typeface="Arial" pitchFamily="34" charset="0"/>
              </a:rPr>
              <a:t>Self-assembled circuit with 64,000 elements in three minutes</a:t>
            </a:r>
          </a:p>
        </p:txBody>
      </p:sp>
      <p:pic>
        <p:nvPicPr>
          <p:cNvPr id="14" name="Picture 9" descr="http://t1.gstatic.com/images?q=tbn:ANd9GcRHmO4Ta-UnDywpSgc6Qz6yMAJeT_XJ3_4dfXQQzSdLTKFDZ5alk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2743200"/>
            <a:ext cx="2286000" cy="172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1326</TotalTime>
  <Words>707</Words>
  <Application>Microsoft Office PowerPoint</Application>
  <PresentationFormat>Ekran Gösterisi (4:3)</PresentationFormat>
  <Paragraphs>191</Paragraphs>
  <Slides>15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22" baseType="lpstr">
      <vt:lpstr>Arial</vt:lpstr>
      <vt:lpstr>Gill Sans</vt:lpstr>
      <vt:lpstr>Times New Roman</vt:lpstr>
      <vt:lpstr>Tw Cen MT</vt:lpstr>
      <vt:lpstr>Wingdings</vt:lpstr>
      <vt:lpstr>Wingdings 2</vt:lpstr>
      <vt:lpstr>Median</vt:lpstr>
      <vt:lpstr>    ELE 523E   COMPUTATIONAL NANOELECTRONICS </vt:lpstr>
      <vt:lpstr>What is Nanoelectronics?</vt:lpstr>
      <vt:lpstr>What is Nanoelectronics?</vt:lpstr>
      <vt:lpstr>What is Nanoelectronics?</vt:lpstr>
      <vt:lpstr>What is Nanoelectronics?</vt:lpstr>
      <vt:lpstr>Why Nanoelectronics?</vt:lpstr>
      <vt:lpstr>Moore’s Law</vt:lpstr>
      <vt:lpstr>Critical Limits in Circuit Performance</vt:lpstr>
      <vt:lpstr>Why Nanoelectronics?</vt:lpstr>
      <vt:lpstr>Why Nanoelectronics?</vt:lpstr>
      <vt:lpstr>Nanoelectronics Research</vt:lpstr>
      <vt:lpstr>Computational Nanoelectronics</vt:lpstr>
      <vt:lpstr>Computational Nanoelectronics</vt:lpstr>
      <vt:lpstr>Suggested Readings/Videos</vt:lpstr>
      <vt:lpstr>Course Information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Altun</dc:creator>
  <cp:lastModifiedBy>Asuspc</cp:lastModifiedBy>
  <cp:revision>221</cp:revision>
  <dcterms:created xsi:type="dcterms:W3CDTF">2012-09-30T18:40:50Z</dcterms:created>
  <dcterms:modified xsi:type="dcterms:W3CDTF">2016-09-19T12:11:08Z</dcterms:modified>
</cp:coreProperties>
</file>