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0"/>
  </p:notesMasterIdLst>
  <p:sldIdLst>
    <p:sldId id="256" r:id="rId2"/>
    <p:sldId id="284" r:id="rId3"/>
    <p:sldId id="490" r:id="rId4"/>
    <p:sldId id="491" r:id="rId5"/>
    <p:sldId id="492" r:id="rId6"/>
    <p:sldId id="478" r:id="rId7"/>
    <p:sldId id="458" r:id="rId8"/>
    <p:sldId id="480" r:id="rId9"/>
    <p:sldId id="482" r:id="rId10"/>
    <p:sldId id="481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3" r:id="rId19"/>
    <p:sldId id="494" r:id="rId20"/>
    <p:sldId id="495" r:id="rId21"/>
    <p:sldId id="496" r:id="rId22"/>
    <p:sldId id="497" r:id="rId23"/>
    <p:sldId id="498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08" r:id="rId33"/>
    <p:sldId id="509" r:id="rId34"/>
    <p:sldId id="512" r:id="rId35"/>
    <p:sldId id="513" r:id="rId36"/>
    <p:sldId id="514" r:id="rId37"/>
    <p:sldId id="515" r:id="rId38"/>
    <p:sldId id="50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0066"/>
    <a:srgbClr val="CC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40" autoAdjust="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22.bin"/><Relationship Id="rId18" Type="http://schemas.openxmlformats.org/officeDocument/2006/relationships/oleObject" Target="../embeddings/oleObject27.bin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20.bin"/><Relationship Id="rId24" Type="http://schemas.openxmlformats.org/officeDocument/2006/relationships/oleObject" Target="../embeddings/oleObject33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30.e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7.emf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0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W</a:t>
            </a:r>
            <a:r>
              <a:rPr lang="tr-TR" sz="2200" dirty="0" smtClean="0"/>
              <a:t>10-W11</a:t>
            </a:r>
            <a:r>
              <a:rPr lang="en-US" sz="2200" dirty="0" smtClean="0"/>
              <a:t>:</a:t>
            </a:r>
            <a:r>
              <a:rPr lang="tr-TR" sz="2200" dirty="0" smtClean="0"/>
              <a:t> </a:t>
            </a:r>
            <a:r>
              <a:rPr lang="tr-TR" sz="2200" dirty="0" err="1" smtClean="0"/>
              <a:t>Fault</a:t>
            </a:r>
            <a:r>
              <a:rPr lang="tr-TR" sz="2200" dirty="0" smtClean="0"/>
              <a:t> </a:t>
            </a:r>
            <a:r>
              <a:rPr lang="tr-TR" sz="2200" dirty="0" err="1" smtClean="0"/>
              <a:t>Tolerance</a:t>
            </a:r>
            <a:r>
              <a:rPr lang="en-US" sz="2200" dirty="0" smtClean="0"/>
              <a:t>, </a:t>
            </a:r>
            <a:r>
              <a:rPr lang="tr-TR" sz="2200" dirty="0" smtClean="0"/>
              <a:t>21</a:t>
            </a:r>
            <a:r>
              <a:rPr lang="en-US" sz="2200" dirty="0" smtClean="0"/>
              <a:t>/11/201</a:t>
            </a:r>
            <a:r>
              <a:rPr lang="tr-TR" sz="2200" dirty="0" smtClean="0"/>
              <a:t>6-28</a:t>
            </a:r>
            <a:r>
              <a:rPr lang="en-US" sz="2200" dirty="0" smtClean="0"/>
              <a:t>/11/201</a:t>
            </a:r>
            <a:r>
              <a:rPr lang="tr-TR" sz="2200" dirty="0"/>
              <a:t>6</a:t>
            </a:r>
            <a:endParaRPr lang="en-US" sz="22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201</a:t>
            </a:r>
            <a:r>
              <a:rPr lang="tr-TR" sz="2600" noProof="0" dirty="0">
                <a:solidFill>
                  <a:srgbClr val="FFFFFF"/>
                </a:solidFill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1481379"/>
          </a:xfrm>
        </p:spPr>
        <p:txBody>
          <a:bodyPr>
            <a:normAutofit/>
          </a:bodyPr>
          <a:lstStyle/>
          <a:p>
            <a:r>
              <a:rPr lang="tr-TR" sz="2400" smtClean="0">
                <a:latin typeface="Arial" charset="0"/>
              </a:rPr>
              <a:t>Stuck-at deactivated, switch cannot be activated</a:t>
            </a:r>
          </a:p>
          <a:p>
            <a:r>
              <a:rPr lang="tr-TR" sz="2400">
                <a:latin typeface="Arial" charset="0"/>
              </a:rPr>
              <a:t>Stuck-at </a:t>
            </a:r>
            <a:r>
              <a:rPr lang="tr-TR" sz="2400" smtClean="0">
                <a:latin typeface="Arial" charset="0"/>
              </a:rPr>
              <a:t>activated</a:t>
            </a:r>
            <a:r>
              <a:rPr lang="tr-TR" sz="2400">
                <a:latin typeface="Arial" charset="0"/>
              </a:rPr>
              <a:t>, switch cannot be </a:t>
            </a:r>
            <a:r>
              <a:rPr lang="tr-TR" sz="2400" smtClean="0">
                <a:latin typeface="Arial" charset="0"/>
              </a:rPr>
              <a:t>deactivated</a:t>
            </a:r>
            <a:endParaRPr lang="tr-TR" sz="2400">
              <a:latin typeface="Arial" charset="0"/>
            </a:endParaRP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 lvl="1"/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</p:txBody>
      </p:sp>
      <p:sp>
        <p:nvSpPr>
          <p:cNvPr id="236" name="Dikdörtgen 11"/>
          <p:cNvSpPr/>
          <p:nvPr/>
        </p:nvSpPr>
        <p:spPr>
          <a:xfrm rot="5400000">
            <a:off x="1428402" y="41870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7" name="Dikdörtgen 11"/>
          <p:cNvSpPr/>
          <p:nvPr/>
        </p:nvSpPr>
        <p:spPr>
          <a:xfrm rot="5400000">
            <a:off x="1090160" y="41870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8" name="Dikdörtgen 11"/>
          <p:cNvSpPr/>
          <p:nvPr/>
        </p:nvSpPr>
        <p:spPr>
          <a:xfrm rot="5400000">
            <a:off x="799087" y="41870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9" name="Dikdörtgen 11"/>
          <p:cNvSpPr/>
          <p:nvPr/>
        </p:nvSpPr>
        <p:spPr>
          <a:xfrm rot="5400000">
            <a:off x="461532" y="41870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0" name="Dikdörtgen 11"/>
          <p:cNvSpPr/>
          <p:nvPr/>
        </p:nvSpPr>
        <p:spPr>
          <a:xfrm rot="5400000">
            <a:off x="158773" y="41870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1" name="Oval 240"/>
          <p:cNvSpPr/>
          <p:nvPr/>
        </p:nvSpPr>
        <p:spPr>
          <a:xfrm>
            <a:off x="1008658" y="362134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2" name="Oval 241"/>
          <p:cNvSpPr/>
          <p:nvPr/>
        </p:nvSpPr>
        <p:spPr>
          <a:xfrm>
            <a:off x="1312388" y="362134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3" name="Oval 242"/>
          <p:cNvSpPr/>
          <p:nvPr/>
        </p:nvSpPr>
        <p:spPr>
          <a:xfrm>
            <a:off x="1614096" y="36281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4" name="Oval 243"/>
          <p:cNvSpPr/>
          <p:nvPr/>
        </p:nvSpPr>
        <p:spPr>
          <a:xfrm>
            <a:off x="1931631" y="36281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5" name="Oval 244"/>
          <p:cNvSpPr/>
          <p:nvPr/>
        </p:nvSpPr>
        <p:spPr>
          <a:xfrm>
            <a:off x="2247241" y="3601518"/>
            <a:ext cx="149988" cy="149988"/>
          </a:xfrm>
          <a:prstGeom prst="ellipse">
            <a:avLst/>
          </a:prstGeom>
          <a:solidFill>
            <a:srgbClr val="FF000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6" name="Oval 245"/>
          <p:cNvSpPr/>
          <p:nvPr/>
        </p:nvSpPr>
        <p:spPr>
          <a:xfrm>
            <a:off x="1005451" y="384782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7" name="Oval 246"/>
          <p:cNvSpPr/>
          <p:nvPr/>
        </p:nvSpPr>
        <p:spPr>
          <a:xfrm>
            <a:off x="1306421" y="385857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8" name="Oval 247"/>
          <p:cNvSpPr/>
          <p:nvPr/>
        </p:nvSpPr>
        <p:spPr>
          <a:xfrm>
            <a:off x="1609630" y="3837543"/>
            <a:ext cx="149988" cy="14998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9" name="Oval 248"/>
          <p:cNvSpPr/>
          <p:nvPr/>
        </p:nvSpPr>
        <p:spPr>
          <a:xfrm>
            <a:off x="1925272" y="3841061"/>
            <a:ext cx="125962" cy="125962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0" name="Oval 249"/>
          <p:cNvSpPr/>
          <p:nvPr/>
        </p:nvSpPr>
        <p:spPr>
          <a:xfrm>
            <a:off x="2258439" y="385757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1" name="Oval 250"/>
          <p:cNvSpPr/>
          <p:nvPr/>
        </p:nvSpPr>
        <p:spPr>
          <a:xfrm>
            <a:off x="998671" y="428292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2" name="Oval 251"/>
          <p:cNvSpPr/>
          <p:nvPr/>
        </p:nvSpPr>
        <p:spPr>
          <a:xfrm>
            <a:off x="1306328" y="428292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3" name="Oval 252"/>
          <p:cNvSpPr/>
          <p:nvPr/>
        </p:nvSpPr>
        <p:spPr>
          <a:xfrm>
            <a:off x="1609733" y="429534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4" name="Oval 253"/>
          <p:cNvSpPr/>
          <p:nvPr/>
        </p:nvSpPr>
        <p:spPr>
          <a:xfrm>
            <a:off x="1921643" y="429146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5" name="Oval 254"/>
          <p:cNvSpPr/>
          <p:nvPr/>
        </p:nvSpPr>
        <p:spPr>
          <a:xfrm>
            <a:off x="2255250" y="42940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6" name="Oval 255"/>
          <p:cNvSpPr/>
          <p:nvPr/>
        </p:nvSpPr>
        <p:spPr>
          <a:xfrm>
            <a:off x="998763" y="451084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7" name="Oval 256"/>
          <p:cNvSpPr/>
          <p:nvPr/>
        </p:nvSpPr>
        <p:spPr>
          <a:xfrm>
            <a:off x="1306421" y="4510844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8" name="Oval 257"/>
          <p:cNvSpPr/>
          <p:nvPr/>
        </p:nvSpPr>
        <p:spPr>
          <a:xfrm>
            <a:off x="1607122" y="4526590"/>
            <a:ext cx="149988" cy="149988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9" name="Oval 258"/>
          <p:cNvSpPr/>
          <p:nvPr/>
        </p:nvSpPr>
        <p:spPr>
          <a:xfrm>
            <a:off x="1919968" y="452659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0" name="Oval 259"/>
          <p:cNvSpPr/>
          <p:nvPr/>
        </p:nvSpPr>
        <p:spPr>
          <a:xfrm>
            <a:off x="2258439" y="4524721"/>
            <a:ext cx="149988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1" name="Oval 260"/>
          <p:cNvSpPr/>
          <p:nvPr/>
        </p:nvSpPr>
        <p:spPr>
          <a:xfrm>
            <a:off x="983150" y="4070548"/>
            <a:ext cx="149988" cy="149988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2" name="Oval 261"/>
          <p:cNvSpPr/>
          <p:nvPr/>
        </p:nvSpPr>
        <p:spPr>
          <a:xfrm>
            <a:off x="1302445" y="408360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3" name="Oval 262"/>
          <p:cNvSpPr/>
          <p:nvPr/>
        </p:nvSpPr>
        <p:spPr>
          <a:xfrm>
            <a:off x="1626443" y="407074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4" name="Oval 263"/>
          <p:cNvSpPr/>
          <p:nvPr/>
        </p:nvSpPr>
        <p:spPr>
          <a:xfrm>
            <a:off x="1923553" y="407074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5" name="Oval 264"/>
          <p:cNvSpPr/>
          <p:nvPr/>
        </p:nvSpPr>
        <p:spPr>
          <a:xfrm>
            <a:off x="2250906" y="408077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6" name="Dikdörtgen 11"/>
          <p:cNvSpPr/>
          <p:nvPr/>
        </p:nvSpPr>
        <p:spPr>
          <a:xfrm>
            <a:off x="583165" y="4575311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7" name="Dikdörtgen 11"/>
          <p:cNvSpPr/>
          <p:nvPr/>
        </p:nvSpPr>
        <p:spPr>
          <a:xfrm>
            <a:off x="583165" y="4334391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8" name="Dikdörtgen 11"/>
          <p:cNvSpPr/>
          <p:nvPr/>
        </p:nvSpPr>
        <p:spPr>
          <a:xfrm>
            <a:off x="583165" y="4134661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9" name="Dikdörtgen 11"/>
          <p:cNvSpPr/>
          <p:nvPr/>
        </p:nvSpPr>
        <p:spPr>
          <a:xfrm>
            <a:off x="583165" y="389154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0" name="Dikdörtgen 11"/>
          <p:cNvSpPr/>
          <p:nvPr/>
        </p:nvSpPr>
        <p:spPr>
          <a:xfrm>
            <a:off x="583165" y="3654321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1" name="Dikdörtgen 11"/>
          <p:cNvSpPr/>
          <p:nvPr/>
        </p:nvSpPr>
        <p:spPr>
          <a:xfrm rot="5400000">
            <a:off x="1870808" y="41870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2" name="Dikdörtgen 11"/>
          <p:cNvSpPr/>
          <p:nvPr/>
        </p:nvSpPr>
        <p:spPr>
          <a:xfrm rot="5400000">
            <a:off x="-329264" y="41868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3" name="Metin kutusu 144"/>
          <p:cNvSpPr txBox="1"/>
          <p:nvPr/>
        </p:nvSpPr>
        <p:spPr>
          <a:xfrm>
            <a:off x="103992" y="5871420"/>
            <a:ext cx="26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>
                <a:latin typeface="Arial" panose="020B0604020202020204" pitchFamily="34" charset="0"/>
                <a:cs typeface="Arial" panose="020B0604020202020204" pitchFamily="34" charset="0"/>
              </a:rPr>
              <a:t>: Stuck-at </a:t>
            </a:r>
            <a:r>
              <a:rPr lang="tr-TR" sz="1400" b="1" smtClean="0">
                <a:latin typeface="Arial" panose="020B0604020202020204" pitchFamily="34" charset="0"/>
                <a:cs typeface="Arial" panose="020B0604020202020204" pitchFamily="34" charset="0"/>
              </a:rPr>
              <a:t>deactivated switch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15253" y="5958274"/>
            <a:ext cx="149988" cy="149988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5" name="Oval 274"/>
          <p:cNvSpPr/>
          <p:nvPr/>
        </p:nvSpPr>
        <p:spPr>
          <a:xfrm>
            <a:off x="2690368" y="5951520"/>
            <a:ext cx="149988" cy="149988"/>
          </a:xfrm>
          <a:prstGeom prst="ellipse">
            <a:avLst/>
          </a:prstGeom>
          <a:solidFill>
            <a:srgbClr val="FF000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6" name="Metin kutusu 144"/>
          <p:cNvSpPr txBox="1"/>
          <p:nvPr/>
        </p:nvSpPr>
        <p:spPr>
          <a:xfrm>
            <a:off x="2791132" y="5878417"/>
            <a:ext cx="2501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>
                <a:latin typeface="Arial" panose="020B0604020202020204" pitchFamily="34" charset="0"/>
                <a:cs typeface="Arial" panose="020B0604020202020204" pitchFamily="34" charset="0"/>
              </a:rPr>
              <a:t>: Stuck-at activated switch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5221919" y="596932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8" name="Metin kutusu 144"/>
          <p:cNvSpPr txBox="1"/>
          <p:nvPr/>
        </p:nvSpPr>
        <p:spPr>
          <a:xfrm>
            <a:off x="5284900" y="5871420"/>
            <a:ext cx="20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>
                <a:latin typeface="Arial" panose="020B0604020202020204" pitchFamily="34" charset="0"/>
                <a:cs typeface="Arial" panose="020B0604020202020204" pitchFamily="34" charset="0"/>
              </a:rPr>
              <a:t>: Configurable switch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Dikdörtgen 11"/>
          <p:cNvSpPr/>
          <p:nvPr/>
        </p:nvSpPr>
        <p:spPr>
          <a:xfrm rot="5400000">
            <a:off x="4034477" y="41942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0" name="Dikdörtgen 11"/>
          <p:cNvSpPr/>
          <p:nvPr/>
        </p:nvSpPr>
        <p:spPr>
          <a:xfrm rot="5400000">
            <a:off x="3696234" y="41942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1" name="Dikdörtgen 11"/>
          <p:cNvSpPr/>
          <p:nvPr/>
        </p:nvSpPr>
        <p:spPr>
          <a:xfrm rot="5400000">
            <a:off x="3405161" y="41942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2" name="Dikdörtgen 11"/>
          <p:cNvSpPr/>
          <p:nvPr/>
        </p:nvSpPr>
        <p:spPr>
          <a:xfrm rot="5400000">
            <a:off x="3067607" y="41942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3" name="Dikdörtgen 11"/>
          <p:cNvSpPr/>
          <p:nvPr/>
        </p:nvSpPr>
        <p:spPr>
          <a:xfrm rot="5400000">
            <a:off x="2764848" y="41942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4" name="Oval 283"/>
          <p:cNvSpPr/>
          <p:nvPr/>
        </p:nvSpPr>
        <p:spPr>
          <a:xfrm>
            <a:off x="3614733" y="362851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5" name="Oval 284"/>
          <p:cNvSpPr/>
          <p:nvPr/>
        </p:nvSpPr>
        <p:spPr>
          <a:xfrm>
            <a:off x="3918463" y="362851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6" name="Oval 285"/>
          <p:cNvSpPr/>
          <p:nvPr/>
        </p:nvSpPr>
        <p:spPr>
          <a:xfrm>
            <a:off x="4220171" y="363534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7" name="Oval 286"/>
          <p:cNvSpPr/>
          <p:nvPr/>
        </p:nvSpPr>
        <p:spPr>
          <a:xfrm>
            <a:off x="4537706" y="363534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8" name="Oval 287"/>
          <p:cNvSpPr/>
          <p:nvPr/>
        </p:nvSpPr>
        <p:spPr>
          <a:xfrm>
            <a:off x="3611526" y="38549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9" name="Oval 288"/>
          <p:cNvSpPr/>
          <p:nvPr/>
        </p:nvSpPr>
        <p:spPr>
          <a:xfrm>
            <a:off x="3912495" y="386574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0" name="Oval 289"/>
          <p:cNvSpPr/>
          <p:nvPr/>
        </p:nvSpPr>
        <p:spPr>
          <a:xfrm>
            <a:off x="4232518" y="386721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1" name="Oval 290"/>
          <p:cNvSpPr/>
          <p:nvPr/>
        </p:nvSpPr>
        <p:spPr>
          <a:xfrm>
            <a:off x="4864514" y="386474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2" name="Oval 291"/>
          <p:cNvSpPr/>
          <p:nvPr/>
        </p:nvSpPr>
        <p:spPr>
          <a:xfrm>
            <a:off x="3604746" y="429009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3" name="Oval 292"/>
          <p:cNvSpPr/>
          <p:nvPr/>
        </p:nvSpPr>
        <p:spPr>
          <a:xfrm>
            <a:off x="3912402" y="429009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4" name="Oval 293"/>
          <p:cNvSpPr/>
          <p:nvPr/>
        </p:nvSpPr>
        <p:spPr>
          <a:xfrm>
            <a:off x="4215808" y="4302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5" name="Oval 294"/>
          <p:cNvSpPr/>
          <p:nvPr/>
        </p:nvSpPr>
        <p:spPr>
          <a:xfrm>
            <a:off x="4527718" y="42986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6" name="Oval 295"/>
          <p:cNvSpPr/>
          <p:nvPr/>
        </p:nvSpPr>
        <p:spPr>
          <a:xfrm>
            <a:off x="4861325" y="430125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7" name="Oval 296"/>
          <p:cNvSpPr/>
          <p:nvPr/>
        </p:nvSpPr>
        <p:spPr>
          <a:xfrm>
            <a:off x="3604838" y="451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8" name="Oval 297"/>
          <p:cNvSpPr/>
          <p:nvPr/>
        </p:nvSpPr>
        <p:spPr>
          <a:xfrm>
            <a:off x="3912495" y="4518016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9" name="Oval 298"/>
          <p:cNvSpPr/>
          <p:nvPr/>
        </p:nvSpPr>
        <p:spPr>
          <a:xfrm>
            <a:off x="4526043" y="45337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0" name="Oval 299"/>
          <p:cNvSpPr/>
          <p:nvPr/>
        </p:nvSpPr>
        <p:spPr>
          <a:xfrm>
            <a:off x="4864514" y="4531893"/>
            <a:ext cx="149988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1" name="Oval 300"/>
          <p:cNvSpPr/>
          <p:nvPr/>
        </p:nvSpPr>
        <p:spPr>
          <a:xfrm>
            <a:off x="3908519" y="409077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2" name="Oval 301"/>
          <p:cNvSpPr/>
          <p:nvPr/>
        </p:nvSpPr>
        <p:spPr>
          <a:xfrm>
            <a:off x="4232518" y="407791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3" name="Oval 302"/>
          <p:cNvSpPr/>
          <p:nvPr/>
        </p:nvSpPr>
        <p:spPr>
          <a:xfrm>
            <a:off x="4529628" y="407791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4" name="Oval 303"/>
          <p:cNvSpPr/>
          <p:nvPr/>
        </p:nvSpPr>
        <p:spPr>
          <a:xfrm>
            <a:off x="4856981" y="408794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5" name="Dikdörtgen 11"/>
          <p:cNvSpPr/>
          <p:nvPr/>
        </p:nvSpPr>
        <p:spPr>
          <a:xfrm>
            <a:off x="3189240" y="458248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6" name="Dikdörtgen 11"/>
          <p:cNvSpPr/>
          <p:nvPr/>
        </p:nvSpPr>
        <p:spPr>
          <a:xfrm>
            <a:off x="3189240" y="434156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7" name="Dikdörtgen 11"/>
          <p:cNvSpPr/>
          <p:nvPr/>
        </p:nvSpPr>
        <p:spPr>
          <a:xfrm>
            <a:off x="3189240" y="414183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8" name="Dikdörtgen 11"/>
          <p:cNvSpPr/>
          <p:nvPr/>
        </p:nvSpPr>
        <p:spPr>
          <a:xfrm>
            <a:off x="3189240" y="3898714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9" name="Dikdörtgen 11"/>
          <p:cNvSpPr/>
          <p:nvPr/>
        </p:nvSpPr>
        <p:spPr>
          <a:xfrm>
            <a:off x="3189240" y="366149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0" name="Dikdörtgen 11"/>
          <p:cNvSpPr/>
          <p:nvPr/>
        </p:nvSpPr>
        <p:spPr>
          <a:xfrm rot="5400000">
            <a:off x="4476883" y="41942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1" name="Dikdörtgen 11"/>
          <p:cNvSpPr/>
          <p:nvPr/>
        </p:nvSpPr>
        <p:spPr>
          <a:xfrm rot="5400000">
            <a:off x="2276811" y="41940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2" name="Multiply 311"/>
          <p:cNvSpPr/>
          <p:nvPr/>
        </p:nvSpPr>
        <p:spPr>
          <a:xfrm>
            <a:off x="4746899" y="3455167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313" name="Multiply 312"/>
          <p:cNvSpPr/>
          <p:nvPr/>
        </p:nvSpPr>
        <p:spPr>
          <a:xfrm>
            <a:off x="4389711" y="3707650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314" name="Multiply 313"/>
          <p:cNvSpPr/>
          <p:nvPr/>
        </p:nvSpPr>
        <p:spPr>
          <a:xfrm>
            <a:off x="3468125" y="3938945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315" name="Multiply 314"/>
          <p:cNvSpPr/>
          <p:nvPr/>
        </p:nvSpPr>
        <p:spPr>
          <a:xfrm>
            <a:off x="4103051" y="4380658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316" name="Multiply 315"/>
          <p:cNvSpPr/>
          <p:nvPr/>
        </p:nvSpPr>
        <p:spPr>
          <a:xfrm>
            <a:off x="7183100" y="5788891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6990" tIns="63495" rIns="126990" bIns="634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r-TR"/>
            </a:defPPr>
            <a:lvl1pPr marL="0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3689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7378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1067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4756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8445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2134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25822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29512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61"/>
          </a:p>
        </p:txBody>
      </p:sp>
      <p:sp>
        <p:nvSpPr>
          <p:cNvPr id="317" name="Metin kutusu 144"/>
          <p:cNvSpPr txBox="1"/>
          <p:nvPr/>
        </p:nvSpPr>
        <p:spPr>
          <a:xfrm>
            <a:off x="7450915" y="5857954"/>
            <a:ext cx="20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Defective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5698942" y="2947522"/>
            <a:ext cx="3246664" cy="2679809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0" name="Dikdörtgen 11"/>
          <p:cNvSpPr/>
          <p:nvPr/>
        </p:nvSpPr>
        <p:spPr>
          <a:xfrm rot="5400000" flipV="1">
            <a:off x="6953311" y="4254897"/>
            <a:ext cx="2149831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1" name="Dikdörtgen 11"/>
          <p:cNvSpPr/>
          <p:nvPr/>
        </p:nvSpPr>
        <p:spPr>
          <a:xfrm rot="10800000" flipV="1">
            <a:off x="8214889" y="3722849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2" name="Dikdörtgen 11"/>
          <p:cNvSpPr/>
          <p:nvPr/>
        </p:nvSpPr>
        <p:spPr>
          <a:xfrm rot="5400000" flipV="1">
            <a:off x="6221595" y="4297351"/>
            <a:ext cx="229982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3" name="Dikdörtgen 11"/>
          <p:cNvSpPr/>
          <p:nvPr/>
        </p:nvSpPr>
        <p:spPr>
          <a:xfrm rot="10800000" flipV="1">
            <a:off x="7568645" y="3740557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4" name="Dikdörtgen 11"/>
          <p:cNvSpPr/>
          <p:nvPr/>
        </p:nvSpPr>
        <p:spPr>
          <a:xfrm rot="10800000" flipV="1">
            <a:off x="6442058" y="3733385"/>
            <a:ext cx="749941" cy="634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325" name="Straight Connector 324"/>
          <p:cNvCxnSpPr/>
          <p:nvPr/>
        </p:nvCxnSpPr>
        <p:spPr>
          <a:xfrm>
            <a:off x="7158649" y="3479547"/>
            <a:ext cx="448916" cy="0"/>
          </a:xfrm>
          <a:prstGeom prst="line">
            <a:avLst/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Dikdörtgen 11"/>
          <p:cNvSpPr/>
          <p:nvPr/>
        </p:nvSpPr>
        <p:spPr>
          <a:xfrm rot="10800000" flipV="1">
            <a:off x="8233472" y="4574654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7" name="Dikdörtgen 11"/>
          <p:cNvSpPr/>
          <p:nvPr/>
        </p:nvSpPr>
        <p:spPr>
          <a:xfrm rot="10800000" flipV="1">
            <a:off x="7587228" y="4592363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8" name="Dikdörtgen 11"/>
          <p:cNvSpPr/>
          <p:nvPr/>
        </p:nvSpPr>
        <p:spPr>
          <a:xfrm rot="10800000" flipV="1">
            <a:off x="6467310" y="4590429"/>
            <a:ext cx="114991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9" name="Oval 328"/>
          <p:cNvSpPr/>
          <p:nvPr/>
        </p:nvSpPr>
        <p:spPr>
          <a:xfrm>
            <a:off x="7135130" y="3727493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0" name="Oval 329"/>
          <p:cNvSpPr/>
          <p:nvPr/>
        </p:nvSpPr>
        <p:spPr>
          <a:xfrm>
            <a:off x="7555531" y="3716170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1" name="Oval 330"/>
          <p:cNvSpPr/>
          <p:nvPr/>
        </p:nvSpPr>
        <p:spPr>
          <a:xfrm>
            <a:off x="7770378" y="372557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2" name="Oval 331"/>
          <p:cNvSpPr/>
          <p:nvPr/>
        </p:nvSpPr>
        <p:spPr>
          <a:xfrm>
            <a:off x="8208852" y="3713847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3" name="Oval 332"/>
          <p:cNvSpPr/>
          <p:nvPr/>
        </p:nvSpPr>
        <p:spPr>
          <a:xfrm>
            <a:off x="8232527" y="456303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4" name="Oval 333"/>
          <p:cNvSpPr/>
          <p:nvPr/>
        </p:nvSpPr>
        <p:spPr>
          <a:xfrm>
            <a:off x="7796523" y="4577406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335" name="Straight Connector 334"/>
          <p:cNvCxnSpPr/>
          <p:nvPr/>
        </p:nvCxnSpPr>
        <p:spPr>
          <a:xfrm>
            <a:off x="7819331" y="3399537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flipH="1">
            <a:off x="7836935" y="3499540"/>
            <a:ext cx="5575" cy="2605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8257805" y="3499541"/>
            <a:ext cx="0" cy="2687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7819331" y="3479547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H="1">
            <a:off x="7846312" y="4325986"/>
            <a:ext cx="5575" cy="2605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8267182" y="4325987"/>
            <a:ext cx="0" cy="268741"/>
          </a:xfrm>
          <a:prstGeom prst="line">
            <a:avLst/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Düz Bağlayıcı 18"/>
          <p:cNvCxnSpPr/>
          <p:nvPr/>
        </p:nvCxnSpPr>
        <p:spPr>
          <a:xfrm flipV="1">
            <a:off x="4583664" y="2993680"/>
            <a:ext cx="2326709" cy="53910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Düz Bağlayıcı 18"/>
          <p:cNvCxnSpPr>
            <a:stCxn id="303" idx="0"/>
          </p:cNvCxnSpPr>
          <p:nvPr/>
        </p:nvCxnSpPr>
        <p:spPr>
          <a:xfrm>
            <a:off x="4592609" y="4077917"/>
            <a:ext cx="1843765" cy="133659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7828708" y="4225983"/>
            <a:ext cx="44891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7828708" y="4305993"/>
            <a:ext cx="44891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7158649" y="3399537"/>
            <a:ext cx="448916" cy="0"/>
          </a:xfrm>
          <a:prstGeom prst="line">
            <a:avLst/>
          </a:prstGeom>
          <a:ln w="285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 flipH="1">
            <a:off x="7176252" y="3499540"/>
            <a:ext cx="5575" cy="260552"/>
          </a:xfrm>
          <a:prstGeom prst="line">
            <a:avLst/>
          </a:prstGeom>
          <a:ln w="285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>
            <a:off x="7597122" y="3499541"/>
            <a:ext cx="0" cy="268741"/>
          </a:xfrm>
          <a:prstGeom prst="line">
            <a:avLst/>
          </a:prstGeom>
          <a:ln w="285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12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/>
      <p:bldP spid="274" grpId="0" animBg="1"/>
      <p:bldP spid="275" grpId="0" animBg="1"/>
      <p:bldP spid="276" grpId="0"/>
      <p:bldP spid="277" grpId="0" animBg="1"/>
      <p:bldP spid="278" grpId="0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Mapping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692305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latin typeface="Arial" charset="0"/>
              </a:rPr>
              <a:t>In</a:t>
            </a:r>
            <a:r>
              <a:rPr lang="tr-TR" sz="2400" dirty="0" smtClean="0">
                <a:latin typeface="Arial" charset="0"/>
              </a:rPr>
              <a:t> a </a:t>
            </a:r>
            <a:r>
              <a:rPr lang="tr-TR" sz="2400" dirty="0" err="1" smtClean="0">
                <a:latin typeface="Arial" charset="0"/>
              </a:rPr>
              <a:t>defective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array</a:t>
            </a:r>
            <a:r>
              <a:rPr lang="tr-TR" sz="2400" dirty="0" smtClean="0">
                <a:latin typeface="Arial" charset="0"/>
              </a:rPr>
              <a:t>, </a:t>
            </a:r>
            <a:r>
              <a:rPr lang="tr-TR" sz="2400" dirty="0" err="1" smtClean="0">
                <a:latin typeface="Arial" charset="0"/>
              </a:rPr>
              <a:t>every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mapping</a:t>
            </a:r>
            <a:r>
              <a:rPr lang="tr-TR" sz="2400" dirty="0" smtClean="0">
                <a:latin typeface="Arial" charset="0"/>
              </a:rPr>
              <a:t> is not </a:t>
            </a:r>
            <a:r>
              <a:rPr lang="tr-TR" sz="2400" dirty="0" err="1" smtClean="0">
                <a:latin typeface="Arial" charset="0"/>
              </a:rPr>
              <a:t>valid</a:t>
            </a:r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 lvl="1"/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</p:txBody>
      </p:sp>
      <p:sp>
        <p:nvSpPr>
          <p:cNvPr id="107" name="Metin kutusu 160"/>
          <p:cNvSpPr txBox="1"/>
          <p:nvPr/>
        </p:nvSpPr>
        <p:spPr>
          <a:xfrm>
            <a:off x="3657345" y="4199868"/>
            <a:ext cx="15205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Activated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Metin kutusu 160"/>
          <p:cNvSpPr txBox="1"/>
          <p:nvPr/>
        </p:nvSpPr>
        <p:spPr>
          <a:xfrm>
            <a:off x="3601796" y="4686302"/>
            <a:ext cx="180840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Deactivated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308351" y="3542702"/>
            <a:ext cx="1834220" cy="46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etin kutusu 160"/>
          <p:cNvSpPr txBox="1"/>
          <p:nvPr/>
        </p:nvSpPr>
        <p:spPr>
          <a:xfrm>
            <a:off x="3458072" y="2987409"/>
            <a:ext cx="134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Metin kutusu 110"/>
          <p:cNvSpPr txBox="1"/>
          <p:nvPr/>
        </p:nvSpPr>
        <p:spPr>
          <a:xfrm>
            <a:off x="5783081" y="2527036"/>
            <a:ext cx="217595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 A    B    C     A     B   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6837977" y="253787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48622" y="2527036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7464398" y="2527036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Metin kutusu 160"/>
          <p:cNvSpPr txBox="1"/>
          <p:nvPr/>
        </p:nvSpPr>
        <p:spPr>
          <a:xfrm>
            <a:off x="6015346" y="5510354"/>
            <a:ext cx="29170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 smtClean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Realized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Dikdörtgen 11"/>
          <p:cNvSpPr/>
          <p:nvPr/>
        </p:nvSpPr>
        <p:spPr>
          <a:xfrm rot="5400000">
            <a:off x="6496455" y="39672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3" name="Oval 142"/>
          <p:cNvSpPr/>
          <p:nvPr/>
        </p:nvSpPr>
        <p:spPr>
          <a:xfrm>
            <a:off x="7526476" y="4560340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4" name="Dikdörtgen 11"/>
          <p:cNvSpPr/>
          <p:nvPr/>
        </p:nvSpPr>
        <p:spPr>
          <a:xfrm rot="5400000">
            <a:off x="6158212" y="39672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5" name="Dikdörtgen 11"/>
          <p:cNvSpPr/>
          <p:nvPr/>
        </p:nvSpPr>
        <p:spPr>
          <a:xfrm rot="5400000">
            <a:off x="5850554" y="397634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6" name="Dikdörtgen 11"/>
          <p:cNvSpPr/>
          <p:nvPr/>
        </p:nvSpPr>
        <p:spPr>
          <a:xfrm rot="5400000">
            <a:off x="5546982" y="39663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7" name="Dikdörtgen 11"/>
          <p:cNvSpPr/>
          <p:nvPr/>
        </p:nvSpPr>
        <p:spPr>
          <a:xfrm rot="5400000">
            <a:off x="5242858" y="39663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8" name="Dikdörtgen 11"/>
          <p:cNvSpPr/>
          <p:nvPr/>
        </p:nvSpPr>
        <p:spPr>
          <a:xfrm rot="5400000">
            <a:off x="4931301" y="39672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9" name="Oval 148"/>
          <p:cNvSpPr/>
          <p:nvPr/>
        </p:nvSpPr>
        <p:spPr>
          <a:xfrm>
            <a:off x="5969037" y="320681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0" name="Oval 149"/>
          <p:cNvSpPr/>
          <p:nvPr/>
        </p:nvSpPr>
        <p:spPr>
          <a:xfrm>
            <a:off x="6276695" y="320681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1" name="Oval 150"/>
          <p:cNvSpPr/>
          <p:nvPr/>
        </p:nvSpPr>
        <p:spPr>
          <a:xfrm>
            <a:off x="6276695" y="344118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2" name="Oval 151"/>
          <p:cNvSpPr/>
          <p:nvPr/>
        </p:nvSpPr>
        <p:spPr>
          <a:xfrm>
            <a:off x="6584352" y="344118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3" name="Oval 152"/>
          <p:cNvSpPr/>
          <p:nvPr/>
        </p:nvSpPr>
        <p:spPr>
          <a:xfrm>
            <a:off x="5969037" y="36784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4" name="Oval 153"/>
          <p:cNvSpPr/>
          <p:nvPr/>
        </p:nvSpPr>
        <p:spPr>
          <a:xfrm>
            <a:off x="6584352" y="36784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5" name="Oval 154"/>
          <p:cNvSpPr/>
          <p:nvPr/>
        </p:nvSpPr>
        <p:spPr>
          <a:xfrm>
            <a:off x="6896321" y="389058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6" name="Oval 155"/>
          <p:cNvSpPr/>
          <p:nvPr/>
        </p:nvSpPr>
        <p:spPr>
          <a:xfrm>
            <a:off x="7199668" y="3890580"/>
            <a:ext cx="125962" cy="125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7" name="Oval 156"/>
          <p:cNvSpPr/>
          <p:nvPr/>
        </p:nvSpPr>
        <p:spPr>
          <a:xfrm>
            <a:off x="7526476" y="390061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8" name="Dikdörtgen 11"/>
          <p:cNvSpPr/>
          <p:nvPr/>
        </p:nvSpPr>
        <p:spPr>
          <a:xfrm>
            <a:off x="5563278" y="461680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9" name="Dikdörtgen 11"/>
          <p:cNvSpPr/>
          <p:nvPr/>
        </p:nvSpPr>
        <p:spPr>
          <a:xfrm>
            <a:off x="5563278" y="439514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0" name="Dikdörtgen 11"/>
          <p:cNvSpPr/>
          <p:nvPr/>
        </p:nvSpPr>
        <p:spPr>
          <a:xfrm>
            <a:off x="5563278" y="415422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1" name="Dikdörtgen 11"/>
          <p:cNvSpPr/>
          <p:nvPr/>
        </p:nvSpPr>
        <p:spPr>
          <a:xfrm>
            <a:off x="5563278" y="395449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2" name="Dikdörtgen 11"/>
          <p:cNvSpPr/>
          <p:nvPr/>
        </p:nvSpPr>
        <p:spPr>
          <a:xfrm>
            <a:off x="5563278" y="371137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3" name="Dikdörtgen 11"/>
          <p:cNvSpPr/>
          <p:nvPr/>
        </p:nvSpPr>
        <p:spPr>
          <a:xfrm>
            <a:off x="5563278" y="325311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164" name="Düz Ok Bağlayıcısı 143"/>
          <p:cNvCxnSpPr/>
          <p:nvPr/>
        </p:nvCxnSpPr>
        <p:spPr>
          <a:xfrm flipH="1">
            <a:off x="5238574" y="4100185"/>
            <a:ext cx="1933680" cy="60978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Dikdörtgen 11"/>
          <p:cNvSpPr/>
          <p:nvPr/>
        </p:nvSpPr>
        <p:spPr>
          <a:xfrm rot="5400000">
            <a:off x="6884723" y="395279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6" name="Dikdörtgen 11"/>
          <p:cNvSpPr/>
          <p:nvPr/>
        </p:nvSpPr>
        <p:spPr>
          <a:xfrm rot="5400000">
            <a:off x="4434395" y="398782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7" name="Oval 166"/>
          <p:cNvSpPr/>
          <p:nvPr/>
        </p:nvSpPr>
        <p:spPr>
          <a:xfrm>
            <a:off x="5964640" y="3423680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8" name="Dikdörtgen 11"/>
          <p:cNvSpPr/>
          <p:nvPr/>
        </p:nvSpPr>
        <p:spPr>
          <a:xfrm>
            <a:off x="5563278" y="347415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169" name="Düz Ok Bağlayıcısı 143"/>
          <p:cNvCxnSpPr/>
          <p:nvPr/>
        </p:nvCxnSpPr>
        <p:spPr>
          <a:xfrm flipH="1">
            <a:off x="5105400" y="3598831"/>
            <a:ext cx="840774" cy="762514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0" name="Metin kutusu 110"/>
          <p:cNvSpPr txBox="1"/>
          <p:nvPr/>
        </p:nvSpPr>
        <p:spPr>
          <a:xfrm>
            <a:off x="8009969" y="3104991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Metin kutusu 110"/>
          <p:cNvSpPr txBox="1"/>
          <p:nvPr/>
        </p:nvSpPr>
        <p:spPr>
          <a:xfrm>
            <a:off x="7994406" y="3369475"/>
            <a:ext cx="71858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Metin kutusu 110"/>
          <p:cNvSpPr txBox="1"/>
          <p:nvPr/>
        </p:nvSpPr>
        <p:spPr>
          <a:xfrm>
            <a:off x="8012420" y="3602528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Metin kutusu 110"/>
          <p:cNvSpPr txBox="1"/>
          <p:nvPr/>
        </p:nvSpPr>
        <p:spPr>
          <a:xfrm>
            <a:off x="8016656" y="3823883"/>
            <a:ext cx="69633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>
            <a:off x="8145119" y="388038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8298178" y="388038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8455564" y="388038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8303772" y="3831461"/>
            <a:ext cx="83142" cy="234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Metin kutusu 110"/>
          <p:cNvSpPr txBox="1"/>
          <p:nvPr/>
        </p:nvSpPr>
        <p:spPr>
          <a:xfrm>
            <a:off x="8012420" y="4501278"/>
            <a:ext cx="34897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8095123" y="4515478"/>
            <a:ext cx="999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Metin kutusu 144"/>
          <p:cNvSpPr txBox="1"/>
          <p:nvPr/>
        </p:nvSpPr>
        <p:spPr>
          <a:xfrm>
            <a:off x="5521810" y="5231418"/>
            <a:ext cx="291826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 smtClean="0">
                <a:latin typeface="Arial" panose="020B0604020202020204" pitchFamily="34" charset="0"/>
                <a:cs typeface="Arial" panose="020B0604020202020204" pitchFamily="34" charset="0"/>
              </a:rPr>
              <a:t>F’ 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= A B + </a:t>
            </a:r>
            <a:r>
              <a:rPr lang="tr-TR" sz="122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B C + A C + A B C + </a:t>
            </a:r>
            <a:r>
              <a:rPr lang="tr-TR" sz="122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22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>
            <a:off x="7343793" y="524849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7496852" y="524849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7654238" y="524849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7931834" y="5234542"/>
            <a:ext cx="999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>
            <a:off x="7482016" y="5238044"/>
            <a:ext cx="83142" cy="234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Metin kutusu 160"/>
          <p:cNvSpPr txBox="1"/>
          <p:nvPr/>
        </p:nvSpPr>
        <p:spPr>
          <a:xfrm>
            <a:off x="1424546" y="2379992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Input Lines</a:t>
            </a:r>
          </a:p>
        </p:txBody>
      </p:sp>
      <p:sp>
        <p:nvSpPr>
          <p:cNvPr id="252" name="Metin kutusu 73"/>
          <p:cNvSpPr txBox="1"/>
          <p:nvPr/>
        </p:nvSpPr>
        <p:spPr>
          <a:xfrm rot="16200000">
            <a:off x="-480224" y="3807299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122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  <p:sp>
        <p:nvSpPr>
          <p:cNvPr id="253" name="Metin kutusu 6"/>
          <p:cNvSpPr txBox="1"/>
          <p:nvPr/>
        </p:nvSpPr>
        <p:spPr>
          <a:xfrm>
            <a:off x="53643" y="3228407"/>
            <a:ext cx="656076" cy="180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tr-TR" sz="1389" b="1" baseline="-25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4" name="Metin kutusu 40"/>
          <p:cNvSpPr txBox="1"/>
          <p:nvPr/>
        </p:nvSpPr>
        <p:spPr>
          <a:xfrm>
            <a:off x="1009941" y="2651211"/>
            <a:ext cx="2571066" cy="306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     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           </a:t>
            </a:r>
            <a:endParaRPr lang="tr-TR" sz="13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Metin kutusu 160"/>
          <p:cNvSpPr txBox="1"/>
          <p:nvPr/>
        </p:nvSpPr>
        <p:spPr>
          <a:xfrm>
            <a:off x="939326" y="5641839"/>
            <a:ext cx="173584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(1) Given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Dikdörtgen 11"/>
          <p:cNvSpPr/>
          <p:nvPr/>
        </p:nvSpPr>
        <p:spPr>
          <a:xfrm rot="5400000">
            <a:off x="1644389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7" name="Dikdörtgen 11"/>
          <p:cNvSpPr/>
          <p:nvPr/>
        </p:nvSpPr>
        <p:spPr>
          <a:xfrm rot="5400000">
            <a:off x="1306146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8" name="Dikdörtgen 11"/>
          <p:cNvSpPr/>
          <p:nvPr/>
        </p:nvSpPr>
        <p:spPr>
          <a:xfrm rot="5400000">
            <a:off x="998488" y="4089597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9" name="Dikdörtgen 11"/>
          <p:cNvSpPr/>
          <p:nvPr/>
        </p:nvSpPr>
        <p:spPr>
          <a:xfrm rot="5400000">
            <a:off x="694916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0" name="Dikdörtgen 11"/>
          <p:cNvSpPr/>
          <p:nvPr/>
        </p:nvSpPr>
        <p:spPr>
          <a:xfrm rot="5400000">
            <a:off x="390793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1" name="Dikdörtgen 11"/>
          <p:cNvSpPr/>
          <p:nvPr/>
        </p:nvSpPr>
        <p:spPr>
          <a:xfrm rot="5400000">
            <a:off x="79235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2" name="Oval 261"/>
          <p:cNvSpPr/>
          <p:nvPr/>
        </p:nvSpPr>
        <p:spPr>
          <a:xfrm>
            <a:off x="1116971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3" name="Oval 262"/>
          <p:cNvSpPr/>
          <p:nvPr/>
        </p:nvSpPr>
        <p:spPr>
          <a:xfrm>
            <a:off x="1424629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4" name="Oval 263"/>
          <p:cNvSpPr/>
          <p:nvPr/>
        </p:nvSpPr>
        <p:spPr>
          <a:xfrm>
            <a:off x="1732286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5" name="Oval 264"/>
          <p:cNvSpPr/>
          <p:nvPr/>
        </p:nvSpPr>
        <p:spPr>
          <a:xfrm>
            <a:off x="2044255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6" name="Oval 265"/>
          <p:cNvSpPr/>
          <p:nvPr/>
        </p:nvSpPr>
        <p:spPr>
          <a:xfrm>
            <a:off x="2347602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7" name="Oval 266"/>
          <p:cNvSpPr/>
          <p:nvPr/>
        </p:nvSpPr>
        <p:spPr>
          <a:xfrm>
            <a:off x="2674410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8" name="Oval 267"/>
          <p:cNvSpPr/>
          <p:nvPr/>
        </p:nvSpPr>
        <p:spPr>
          <a:xfrm>
            <a:off x="1116971" y="3563733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9" name="Oval 268"/>
          <p:cNvSpPr/>
          <p:nvPr/>
        </p:nvSpPr>
        <p:spPr>
          <a:xfrm>
            <a:off x="1424629" y="35544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0" name="Oval 269"/>
          <p:cNvSpPr/>
          <p:nvPr/>
        </p:nvSpPr>
        <p:spPr>
          <a:xfrm>
            <a:off x="1732286" y="35544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1" name="Oval 270"/>
          <p:cNvSpPr/>
          <p:nvPr/>
        </p:nvSpPr>
        <p:spPr>
          <a:xfrm>
            <a:off x="2044255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2" name="Oval 271"/>
          <p:cNvSpPr/>
          <p:nvPr/>
        </p:nvSpPr>
        <p:spPr>
          <a:xfrm>
            <a:off x="2347602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3" name="Oval 272"/>
          <p:cNvSpPr/>
          <p:nvPr/>
        </p:nvSpPr>
        <p:spPr>
          <a:xfrm>
            <a:off x="2674410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4" name="Oval 273"/>
          <p:cNvSpPr/>
          <p:nvPr/>
        </p:nvSpPr>
        <p:spPr>
          <a:xfrm>
            <a:off x="1116971" y="3791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5" name="Oval 274"/>
          <p:cNvSpPr/>
          <p:nvPr/>
        </p:nvSpPr>
        <p:spPr>
          <a:xfrm>
            <a:off x="1424629" y="37809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6" name="Oval 275"/>
          <p:cNvSpPr/>
          <p:nvPr/>
        </p:nvSpPr>
        <p:spPr>
          <a:xfrm>
            <a:off x="1732286" y="3791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7" name="Oval 276"/>
          <p:cNvSpPr/>
          <p:nvPr/>
        </p:nvSpPr>
        <p:spPr>
          <a:xfrm>
            <a:off x="2044255" y="379134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8" name="Oval 277"/>
          <p:cNvSpPr/>
          <p:nvPr/>
        </p:nvSpPr>
        <p:spPr>
          <a:xfrm>
            <a:off x="2347602" y="379989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9" name="Oval 278"/>
          <p:cNvSpPr/>
          <p:nvPr/>
        </p:nvSpPr>
        <p:spPr>
          <a:xfrm>
            <a:off x="2674410" y="3790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0" name="Oval 279"/>
          <p:cNvSpPr/>
          <p:nvPr/>
        </p:nvSpPr>
        <p:spPr>
          <a:xfrm>
            <a:off x="1116971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1" name="Oval 280"/>
          <p:cNvSpPr/>
          <p:nvPr/>
        </p:nvSpPr>
        <p:spPr>
          <a:xfrm>
            <a:off x="1424629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2" name="Oval 281"/>
          <p:cNvSpPr/>
          <p:nvPr/>
        </p:nvSpPr>
        <p:spPr>
          <a:xfrm>
            <a:off x="1732286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3" name="Oval 282"/>
          <p:cNvSpPr/>
          <p:nvPr/>
        </p:nvSpPr>
        <p:spPr>
          <a:xfrm>
            <a:off x="2044255" y="422842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4" name="Oval 283"/>
          <p:cNvSpPr/>
          <p:nvPr/>
        </p:nvSpPr>
        <p:spPr>
          <a:xfrm>
            <a:off x="2347602" y="422455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5" name="Oval 284"/>
          <p:cNvSpPr/>
          <p:nvPr/>
        </p:nvSpPr>
        <p:spPr>
          <a:xfrm>
            <a:off x="2674410" y="422716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6" name="Oval 285"/>
          <p:cNvSpPr/>
          <p:nvPr/>
        </p:nvSpPr>
        <p:spPr>
          <a:xfrm>
            <a:off x="1116971" y="444118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7" name="Oval 286"/>
          <p:cNvSpPr/>
          <p:nvPr/>
        </p:nvSpPr>
        <p:spPr>
          <a:xfrm>
            <a:off x="1424629" y="44439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8" name="Oval 287"/>
          <p:cNvSpPr/>
          <p:nvPr/>
        </p:nvSpPr>
        <p:spPr>
          <a:xfrm>
            <a:off x="1732286" y="44439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9" name="Oval 288"/>
          <p:cNvSpPr/>
          <p:nvPr/>
        </p:nvSpPr>
        <p:spPr>
          <a:xfrm>
            <a:off x="2044255" y="445967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0" name="Oval 289"/>
          <p:cNvSpPr/>
          <p:nvPr/>
        </p:nvSpPr>
        <p:spPr>
          <a:xfrm>
            <a:off x="2347602" y="445967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1" name="Oval 290"/>
          <p:cNvSpPr/>
          <p:nvPr/>
        </p:nvSpPr>
        <p:spPr>
          <a:xfrm>
            <a:off x="2674410" y="44578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2" name="Oval 291"/>
          <p:cNvSpPr/>
          <p:nvPr/>
        </p:nvSpPr>
        <p:spPr>
          <a:xfrm>
            <a:off x="1116971" y="46875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3" name="Oval 292"/>
          <p:cNvSpPr/>
          <p:nvPr/>
        </p:nvSpPr>
        <p:spPr>
          <a:xfrm>
            <a:off x="1424629" y="46875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4" name="Oval 293"/>
          <p:cNvSpPr/>
          <p:nvPr/>
        </p:nvSpPr>
        <p:spPr>
          <a:xfrm>
            <a:off x="1732286" y="469200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5" name="Oval 294"/>
          <p:cNvSpPr/>
          <p:nvPr/>
        </p:nvSpPr>
        <p:spPr>
          <a:xfrm>
            <a:off x="2044255" y="468301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6" name="Oval 295"/>
          <p:cNvSpPr/>
          <p:nvPr/>
        </p:nvSpPr>
        <p:spPr>
          <a:xfrm>
            <a:off x="2347602" y="469291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7" name="Oval 296"/>
          <p:cNvSpPr/>
          <p:nvPr/>
        </p:nvSpPr>
        <p:spPr>
          <a:xfrm>
            <a:off x="2674410" y="4697084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8" name="Oval 297"/>
          <p:cNvSpPr/>
          <p:nvPr/>
        </p:nvSpPr>
        <p:spPr>
          <a:xfrm>
            <a:off x="1116971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9" name="Oval 298"/>
          <p:cNvSpPr/>
          <p:nvPr/>
        </p:nvSpPr>
        <p:spPr>
          <a:xfrm>
            <a:off x="1424629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0" name="Oval 299"/>
          <p:cNvSpPr/>
          <p:nvPr/>
        </p:nvSpPr>
        <p:spPr>
          <a:xfrm>
            <a:off x="1732286" y="401668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1" name="Oval 300"/>
          <p:cNvSpPr/>
          <p:nvPr/>
        </p:nvSpPr>
        <p:spPr>
          <a:xfrm>
            <a:off x="2044255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2" name="Oval 301"/>
          <p:cNvSpPr/>
          <p:nvPr/>
        </p:nvSpPr>
        <p:spPr>
          <a:xfrm>
            <a:off x="2347602" y="4003830"/>
            <a:ext cx="125962" cy="125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3" name="Oval 302"/>
          <p:cNvSpPr/>
          <p:nvPr/>
        </p:nvSpPr>
        <p:spPr>
          <a:xfrm>
            <a:off x="2674410" y="40138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4" name="Dikdörtgen 11"/>
          <p:cNvSpPr/>
          <p:nvPr/>
        </p:nvSpPr>
        <p:spPr>
          <a:xfrm>
            <a:off x="711212" y="473005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5" name="Dikdörtgen 11"/>
          <p:cNvSpPr/>
          <p:nvPr/>
        </p:nvSpPr>
        <p:spPr>
          <a:xfrm>
            <a:off x="711212" y="450839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6" name="Dikdörtgen 11"/>
          <p:cNvSpPr/>
          <p:nvPr/>
        </p:nvSpPr>
        <p:spPr>
          <a:xfrm>
            <a:off x="711212" y="426747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7" name="Dikdörtgen 11"/>
          <p:cNvSpPr/>
          <p:nvPr/>
        </p:nvSpPr>
        <p:spPr>
          <a:xfrm>
            <a:off x="711212" y="406774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8" name="Dikdörtgen 11"/>
          <p:cNvSpPr/>
          <p:nvPr/>
        </p:nvSpPr>
        <p:spPr>
          <a:xfrm>
            <a:off x="711212" y="382462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9" name="Dikdörtgen 11"/>
          <p:cNvSpPr/>
          <p:nvPr/>
        </p:nvSpPr>
        <p:spPr>
          <a:xfrm>
            <a:off x="711212" y="358740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0" name="Dikdörtgen 11"/>
          <p:cNvSpPr/>
          <p:nvPr/>
        </p:nvSpPr>
        <p:spPr>
          <a:xfrm>
            <a:off x="711212" y="3366369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1" name="Dikdörtgen 11"/>
          <p:cNvSpPr/>
          <p:nvPr/>
        </p:nvSpPr>
        <p:spPr>
          <a:xfrm rot="5400000">
            <a:off x="2053940" y="4064599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2" name="Dikdörtgen 11"/>
          <p:cNvSpPr/>
          <p:nvPr/>
        </p:nvSpPr>
        <p:spPr>
          <a:xfrm rot="5400000">
            <a:off x="-396387" y="409962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3" name="Metin kutusu 144"/>
          <p:cNvSpPr txBox="1"/>
          <p:nvPr/>
        </p:nvSpPr>
        <p:spPr>
          <a:xfrm>
            <a:off x="714647" y="5400015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4" name="Straight Connector 313"/>
          <p:cNvCxnSpPr/>
          <p:nvPr/>
        </p:nvCxnSpPr>
        <p:spPr>
          <a:xfrm>
            <a:off x="2441835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594894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752280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69257" y="5680861"/>
            <a:ext cx="65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smtClean="0">
                <a:latin typeface="Arial" panose="020B0604020202020204" pitchFamily="34" charset="0"/>
                <a:cs typeface="Arial" panose="020B0604020202020204" pitchFamily="34" charset="0"/>
              </a:rPr>
              <a:t>F’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3601796" y="5692165"/>
            <a:ext cx="34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ot Equal 5"/>
          <p:cNvSpPr/>
          <p:nvPr/>
        </p:nvSpPr>
        <p:spPr>
          <a:xfrm>
            <a:off x="4021050" y="5853330"/>
            <a:ext cx="576000" cy="324000"/>
          </a:xfrm>
          <a:prstGeom prst="mathNot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43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7" grpId="0"/>
      <p:bldP spid="108" grpId="0"/>
      <p:bldP spid="4" grpId="0" animBg="1"/>
      <p:bldP spid="138" grpId="0"/>
      <p:bldP spid="116" grpId="0"/>
      <p:bldP spid="141" grpId="0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5" grpId="0" animBg="1"/>
      <p:bldP spid="166" grpId="0" animBg="1"/>
      <p:bldP spid="167" grpId="0" animBg="1"/>
      <p:bldP spid="168" grpId="0" animBg="1"/>
      <p:bldP spid="170" grpId="0"/>
      <p:bldP spid="171" grpId="0"/>
      <p:bldP spid="172" grpId="0"/>
      <p:bldP spid="173" grpId="0"/>
      <p:bldP spid="178" grpId="0"/>
      <p:bldP spid="180" grpId="0"/>
      <p:bldP spid="251" grpId="0"/>
      <p:bldP spid="252" grpId="0"/>
      <p:bldP spid="253" grpId="0"/>
      <p:bldP spid="254" grpId="0"/>
      <p:bldP spid="255" grpId="0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/>
      <p:bldP spid="5" grpId="0"/>
      <p:bldP spid="317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Defect-aware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mapping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692305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latin typeface="Arial" charset="0"/>
              </a:rPr>
              <a:t>Mapping</a:t>
            </a:r>
            <a:r>
              <a:rPr lang="tr-TR" sz="2400" dirty="0" smtClean="0">
                <a:latin typeface="Arial" charset="0"/>
              </a:rPr>
              <a:t> is </a:t>
            </a:r>
            <a:r>
              <a:rPr lang="tr-TR" sz="2400" dirty="0" err="1" smtClean="0">
                <a:latin typeface="Arial" charset="0"/>
              </a:rPr>
              <a:t>performed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with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employing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defects</a:t>
            </a:r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 lvl="1"/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</p:txBody>
      </p:sp>
      <p:sp>
        <p:nvSpPr>
          <p:cNvPr id="116" name="Metin kutusu 110"/>
          <p:cNvSpPr txBox="1"/>
          <p:nvPr/>
        </p:nvSpPr>
        <p:spPr>
          <a:xfrm>
            <a:off x="5783081" y="2527036"/>
            <a:ext cx="217595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1225" b="1" smtClean="0">
                <a:latin typeface="Arial" panose="020B0604020202020204" pitchFamily="34" charset="0"/>
                <a:cs typeface="Arial" panose="020B0604020202020204" pitchFamily="34" charset="0"/>
              </a:rPr>
              <a:t>B     A    C     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    B   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6837977" y="253787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48622" y="2527036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7464398" y="2527036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Metin kutusu 160"/>
          <p:cNvSpPr txBox="1"/>
          <p:nvPr/>
        </p:nvSpPr>
        <p:spPr>
          <a:xfrm>
            <a:off x="6015346" y="5510354"/>
            <a:ext cx="29170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 smtClean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Realized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Dikdörtgen 11"/>
          <p:cNvSpPr/>
          <p:nvPr/>
        </p:nvSpPr>
        <p:spPr>
          <a:xfrm rot="5400000">
            <a:off x="6496455" y="39672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3" name="Oval 142"/>
          <p:cNvSpPr/>
          <p:nvPr/>
        </p:nvSpPr>
        <p:spPr>
          <a:xfrm>
            <a:off x="7526476" y="4560340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4" name="Dikdörtgen 11"/>
          <p:cNvSpPr/>
          <p:nvPr/>
        </p:nvSpPr>
        <p:spPr>
          <a:xfrm rot="5400000">
            <a:off x="6158212" y="39672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5" name="Dikdörtgen 11"/>
          <p:cNvSpPr/>
          <p:nvPr/>
        </p:nvSpPr>
        <p:spPr>
          <a:xfrm rot="5400000">
            <a:off x="5850554" y="397634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6" name="Dikdörtgen 11"/>
          <p:cNvSpPr/>
          <p:nvPr/>
        </p:nvSpPr>
        <p:spPr>
          <a:xfrm rot="5400000">
            <a:off x="5546982" y="39663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7" name="Dikdörtgen 11"/>
          <p:cNvSpPr/>
          <p:nvPr/>
        </p:nvSpPr>
        <p:spPr>
          <a:xfrm rot="5400000">
            <a:off x="5242858" y="39663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8" name="Dikdörtgen 11"/>
          <p:cNvSpPr/>
          <p:nvPr/>
        </p:nvSpPr>
        <p:spPr>
          <a:xfrm rot="5400000">
            <a:off x="4931301" y="39672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9" name="Oval 148"/>
          <p:cNvSpPr/>
          <p:nvPr/>
        </p:nvSpPr>
        <p:spPr>
          <a:xfrm>
            <a:off x="5969037" y="320681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0" name="Oval 149"/>
          <p:cNvSpPr/>
          <p:nvPr/>
        </p:nvSpPr>
        <p:spPr>
          <a:xfrm>
            <a:off x="6276695" y="320681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2" name="Oval 151"/>
          <p:cNvSpPr/>
          <p:nvPr/>
        </p:nvSpPr>
        <p:spPr>
          <a:xfrm>
            <a:off x="6584352" y="344118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3" name="Oval 152"/>
          <p:cNvSpPr/>
          <p:nvPr/>
        </p:nvSpPr>
        <p:spPr>
          <a:xfrm>
            <a:off x="6263819" y="366037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4" name="Oval 153"/>
          <p:cNvSpPr/>
          <p:nvPr/>
        </p:nvSpPr>
        <p:spPr>
          <a:xfrm>
            <a:off x="6584352" y="36784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5" name="Oval 154"/>
          <p:cNvSpPr/>
          <p:nvPr/>
        </p:nvSpPr>
        <p:spPr>
          <a:xfrm>
            <a:off x="6882357" y="456414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6" name="Oval 155"/>
          <p:cNvSpPr/>
          <p:nvPr/>
        </p:nvSpPr>
        <p:spPr>
          <a:xfrm>
            <a:off x="7199668" y="3890580"/>
            <a:ext cx="125962" cy="125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7" name="Oval 156"/>
          <p:cNvSpPr/>
          <p:nvPr/>
        </p:nvSpPr>
        <p:spPr>
          <a:xfrm>
            <a:off x="7198618" y="45611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8" name="Dikdörtgen 11"/>
          <p:cNvSpPr/>
          <p:nvPr/>
        </p:nvSpPr>
        <p:spPr>
          <a:xfrm>
            <a:off x="5563278" y="461680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9" name="Dikdörtgen 11"/>
          <p:cNvSpPr/>
          <p:nvPr/>
        </p:nvSpPr>
        <p:spPr>
          <a:xfrm>
            <a:off x="5563278" y="439514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0" name="Dikdörtgen 11"/>
          <p:cNvSpPr/>
          <p:nvPr/>
        </p:nvSpPr>
        <p:spPr>
          <a:xfrm>
            <a:off x="5563278" y="415422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1" name="Dikdörtgen 11"/>
          <p:cNvSpPr/>
          <p:nvPr/>
        </p:nvSpPr>
        <p:spPr>
          <a:xfrm>
            <a:off x="5563278" y="395449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2" name="Dikdörtgen 11"/>
          <p:cNvSpPr/>
          <p:nvPr/>
        </p:nvSpPr>
        <p:spPr>
          <a:xfrm>
            <a:off x="5563278" y="371137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3" name="Dikdörtgen 11"/>
          <p:cNvSpPr/>
          <p:nvPr/>
        </p:nvSpPr>
        <p:spPr>
          <a:xfrm>
            <a:off x="5563278" y="325311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164" name="Düz Ok Bağlayıcısı 143"/>
          <p:cNvCxnSpPr/>
          <p:nvPr/>
        </p:nvCxnSpPr>
        <p:spPr>
          <a:xfrm flipH="1">
            <a:off x="5238574" y="4100185"/>
            <a:ext cx="1933680" cy="60978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Dikdörtgen 11"/>
          <p:cNvSpPr/>
          <p:nvPr/>
        </p:nvSpPr>
        <p:spPr>
          <a:xfrm rot="5400000">
            <a:off x="6884723" y="395279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6" name="Dikdörtgen 11"/>
          <p:cNvSpPr/>
          <p:nvPr/>
        </p:nvSpPr>
        <p:spPr>
          <a:xfrm rot="5400000">
            <a:off x="4434395" y="398782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7" name="Oval 166"/>
          <p:cNvSpPr/>
          <p:nvPr/>
        </p:nvSpPr>
        <p:spPr>
          <a:xfrm>
            <a:off x="5964640" y="3423680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8" name="Dikdörtgen 11"/>
          <p:cNvSpPr/>
          <p:nvPr/>
        </p:nvSpPr>
        <p:spPr>
          <a:xfrm>
            <a:off x="5563278" y="347415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169" name="Düz Ok Bağlayıcısı 143"/>
          <p:cNvCxnSpPr/>
          <p:nvPr/>
        </p:nvCxnSpPr>
        <p:spPr>
          <a:xfrm flipH="1">
            <a:off x="5105400" y="3753162"/>
            <a:ext cx="1100014" cy="608183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0" name="Metin kutusu 110"/>
          <p:cNvSpPr txBox="1"/>
          <p:nvPr/>
        </p:nvSpPr>
        <p:spPr>
          <a:xfrm>
            <a:off x="8009969" y="3104991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Metin kutusu 110"/>
          <p:cNvSpPr txBox="1"/>
          <p:nvPr/>
        </p:nvSpPr>
        <p:spPr>
          <a:xfrm>
            <a:off x="7994406" y="3369475"/>
            <a:ext cx="71858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Metin kutusu 110"/>
          <p:cNvSpPr txBox="1"/>
          <p:nvPr/>
        </p:nvSpPr>
        <p:spPr>
          <a:xfrm>
            <a:off x="8012420" y="3602528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Metin kutusu 110"/>
          <p:cNvSpPr txBox="1"/>
          <p:nvPr/>
        </p:nvSpPr>
        <p:spPr>
          <a:xfrm>
            <a:off x="8029544" y="4482898"/>
            <a:ext cx="69633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>
            <a:off x="8134013" y="4521971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8287072" y="4521971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8444458" y="4521971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1" name="Metin kutusu 160"/>
          <p:cNvSpPr txBox="1"/>
          <p:nvPr/>
        </p:nvSpPr>
        <p:spPr>
          <a:xfrm>
            <a:off x="1424546" y="2379992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Input Lines</a:t>
            </a:r>
          </a:p>
        </p:txBody>
      </p:sp>
      <p:sp>
        <p:nvSpPr>
          <p:cNvPr id="252" name="Metin kutusu 73"/>
          <p:cNvSpPr txBox="1"/>
          <p:nvPr/>
        </p:nvSpPr>
        <p:spPr>
          <a:xfrm rot="16200000">
            <a:off x="-480224" y="3807299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122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  <p:sp>
        <p:nvSpPr>
          <p:cNvPr id="253" name="Metin kutusu 6"/>
          <p:cNvSpPr txBox="1"/>
          <p:nvPr/>
        </p:nvSpPr>
        <p:spPr>
          <a:xfrm>
            <a:off x="53643" y="3228407"/>
            <a:ext cx="656076" cy="180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tr-TR" sz="1389" b="1" baseline="-25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4" name="Metin kutusu 40"/>
          <p:cNvSpPr txBox="1"/>
          <p:nvPr/>
        </p:nvSpPr>
        <p:spPr>
          <a:xfrm>
            <a:off x="1009941" y="2651211"/>
            <a:ext cx="2571066" cy="306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     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           </a:t>
            </a:r>
            <a:endParaRPr lang="tr-TR" sz="13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Metin kutusu 160"/>
          <p:cNvSpPr txBox="1"/>
          <p:nvPr/>
        </p:nvSpPr>
        <p:spPr>
          <a:xfrm>
            <a:off x="939326" y="5641839"/>
            <a:ext cx="173584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(1) Given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Dikdörtgen 11"/>
          <p:cNvSpPr/>
          <p:nvPr/>
        </p:nvSpPr>
        <p:spPr>
          <a:xfrm rot="5400000">
            <a:off x="1644389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7" name="Dikdörtgen 11"/>
          <p:cNvSpPr/>
          <p:nvPr/>
        </p:nvSpPr>
        <p:spPr>
          <a:xfrm rot="5400000">
            <a:off x="1306146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8" name="Dikdörtgen 11"/>
          <p:cNvSpPr/>
          <p:nvPr/>
        </p:nvSpPr>
        <p:spPr>
          <a:xfrm rot="5400000">
            <a:off x="998488" y="4089597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9" name="Dikdörtgen 11"/>
          <p:cNvSpPr/>
          <p:nvPr/>
        </p:nvSpPr>
        <p:spPr>
          <a:xfrm rot="5400000">
            <a:off x="694916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0" name="Dikdörtgen 11"/>
          <p:cNvSpPr/>
          <p:nvPr/>
        </p:nvSpPr>
        <p:spPr>
          <a:xfrm rot="5400000">
            <a:off x="390793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1" name="Dikdörtgen 11"/>
          <p:cNvSpPr/>
          <p:nvPr/>
        </p:nvSpPr>
        <p:spPr>
          <a:xfrm rot="5400000">
            <a:off x="79235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2" name="Oval 261"/>
          <p:cNvSpPr/>
          <p:nvPr/>
        </p:nvSpPr>
        <p:spPr>
          <a:xfrm>
            <a:off x="1116971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3" name="Oval 262"/>
          <p:cNvSpPr/>
          <p:nvPr/>
        </p:nvSpPr>
        <p:spPr>
          <a:xfrm>
            <a:off x="1424629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4" name="Oval 263"/>
          <p:cNvSpPr/>
          <p:nvPr/>
        </p:nvSpPr>
        <p:spPr>
          <a:xfrm>
            <a:off x="1732286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5" name="Oval 264"/>
          <p:cNvSpPr/>
          <p:nvPr/>
        </p:nvSpPr>
        <p:spPr>
          <a:xfrm>
            <a:off x="2044255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6" name="Oval 265"/>
          <p:cNvSpPr/>
          <p:nvPr/>
        </p:nvSpPr>
        <p:spPr>
          <a:xfrm>
            <a:off x="2347602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7" name="Oval 266"/>
          <p:cNvSpPr/>
          <p:nvPr/>
        </p:nvSpPr>
        <p:spPr>
          <a:xfrm>
            <a:off x="2674410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8" name="Oval 267"/>
          <p:cNvSpPr/>
          <p:nvPr/>
        </p:nvSpPr>
        <p:spPr>
          <a:xfrm>
            <a:off x="1116971" y="3563733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9" name="Oval 268"/>
          <p:cNvSpPr/>
          <p:nvPr/>
        </p:nvSpPr>
        <p:spPr>
          <a:xfrm>
            <a:off x="1424629" y="35544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0" name="Oval 269"/>
          <p:cNvSpPr/>
          <p:nvPr/>
        </p:nvSpPr>
        <p:spPr>
          <a:xfrm>
            <a:off x="1732286" y="35544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1" name="Oval 270"/>
          <p:cNvSpPr/>
          <p:nvPr/>
        </p:nvSpPr>
        <p:spPr>
          <a:xfrm>
            <a:off x="2044255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2" name="Oval 271"/>
          <p:cNvSpPr/>
          <p:nvPr/>
        </p:nvSpPr>
        <p:spPr>
          <a:xfrm>
            <a:off x="2347602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3" name="Oval 272"/>
          <p:cNvSpPr/>
          <p:nvPr/>
        </p:nvSpPr>
        <p:spPr>
          <a:xfrm>
            <a:off x="2674410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4" name="Oval 273"/>
          <p:cNvSpPr/>
          <p:nvPr/>
        </p:nvSpPr>
        <p:spPr>
          <a:xfrm>
            <a:off x="1116971" y="3791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5" name="Oval 274"/>
          <p:cNvSpPr/>
          <p:nvPr/>
        </p:nvSpPr>
        <p:spPr>
          <a:xfrm>
            <a:off x="1424629" y="37809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6" name="Oval 275"/>
          <p:cNvSpPr/>
          <p:nvPr/>
        </p:nvSpPr>
        <p:spPr>
          <a:xfrm>
            <a:off x="1732286" y="3791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7" name="Oval 276"/>
          <p:cNvSpPr/>
          <p:nvPr/>
        </p:nvSpPr>
        <p:spPr>
          <a:xfrm>
            <a:off x="2044255" y="379134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8" name="Oval 277"/>
          <p:cNvSpPr/>
          <p:nvPr/>
        </p:nvSpPr>
        <p:spPr>
          <a:xfrm>
            <a:off x="2347602" y="379989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9" name="Oval 278"/>
          <p:cNvSpPr/>
          <p:nvPr/>
        </p:nvSpPr>
        <p:spPr>
          <a:xfrm>
            <a:off x="2674410" y="3790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0" name="Oval 279"/>
          <p:cNvSpPr/>
          <p:nvPr/>
        </p:nvSpPr>
        <p:spPr>
          <a:xfrm>
            <a:off x="1116971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1" name="Oval 280"/>
          <p:cNvSpPr/>
          <p:nvPr/>
        </p:nvSpPr>
        <p:spPr>
          <a:xfrm>
            <a:off x="1424629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2" name="Oval 281"/>
          <p:cNvSpPr/>
          <p:nvPr/>
        </p:nvSpPr>
        <p:spPr>
          <a:xfrm>
            <a:off x="1732286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3" name="Oval 282"/>
          <p:cNvSpPr/>
          <p:nvPr/>
        </p:nvSpPr>
        <p:spPr>
          <a:xfrm>
            <a:off x="2044255" y="422842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4" name="Oval 283"/>
          <p:cNvSpPr/>
          <p:nvPr/>
        </p:nvSpPr>
        <p:spPr>
          <a:xfrm>
            <a:off x="2347602" y="422455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5" name="Oval 284"/>
          <p:cNvSpPr/>
          <p:nvPr/>
        </p:nvSpPr>
        <p:spPr>
          <a:xfrm>
            <a:off x="2674410" y="422716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6" name="Oval 285"/>
          <p:cNvSpPr/>
          <p:nvPr/>
        </p:nvSpPr>
        <p:spPr>
          <a:xfrm>
            <a:off x="1116971" y="444118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7" name="Oval 286"/>
          <p:cNvSpPr/>
          <p:nvPr/>
        </p:nvSpPr>
        <p:spPr>
          <a:xfrm>
            <a:off x="1424629" y="44439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8" name="Oval 287"/>
          <p:cNvSpPr/>
          <p:nvPr/>
        </p:nvSpPr>
        <p:spPr>
          <a:xfrm>
            <a:off x="1732286" y="44439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9" name="Oval 288"/>
          <p:cNvSpPr/>
          <p:nvPr/>
        </p:nvSpPr>
        <p:spPr>
          <a:xfrm>
            <a:off x="2044255" y="445967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0" name="Oval 289"/>
          <p:cNvSpPr/>
          <p:nvPr/>
        </p:nvSpPr>
        <p:spPr>
          <a:xfrm>
            <a:off x="2347602" y="445967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1" name="Oval 290"/>
          <p:cNvSpPr/>
          <p:nvPr/>
        </p:nvSpPr>
        <p:spPr>
          <a:xfrm>
            <a:off x="2674410" y="44578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2" name="Oval 291"/>
          <p:cNvSpPr/>
          <p:nvPr/>
        </p:nvSpPr>
        <p:spPr>
          <a:xfrm>
            <a:off x="1116971" y="46875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3" name="Oval 292"/>
          <p:cNvSpPr/>
          <p:nvPr/>
        </p:nvSpPr>
        <p:spPr>
          <a:xfrm>
            <a:off x="1424629" y="46875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4" name="Oval 293"/>
          <p:cNvSpPr/>
          <p:nvPr/>
        </p:nvSpPr>
        <p:spPr>
          <a:xfrm>
            <a:off x="1732286" y="469200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5" name="Oval 294"/>
          <p:cNvSpPr/>
          <p:nvPr/>
        </p:nvSpPr>
        <p:spPr>
          <a:xfrm>
            <a:off x="2044255" y="468301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6" name="Oval 295"/>
          <p:cNvSpPr/>
          <p:nvPr/>
        </p:nvSpPr>
        <p:spPr>
          <a:xfrm>
            <a:off x="2347602" y="469291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7" name="Oval 296"/>
          <p:cNvSpPr/>
          <p:nvPr/>
        </p:nvSpPr>
        <p:spPr>
          <a:xfrm>
            <a:off x="2674410" y="4697084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8" name="Oval 297"/>
          <p:cNvSpPr/>
          <p:nvPr/>
        </p:nvSpPr>
        <p:spPr>
          <a:xfrm>
            <a:off x="1116971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9" name="Oval 298"/>
          <p:cNvSpPr/>
          <p:nvPr/>
        </p:nvSpPr>
        <p:spPr>
          <a:xfrm>
            <a:off x="1424629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0" name="Oval 299"/>
          <p:cNvSpPr/>
          <p:nvPr/>
        </p:nvSpPr>
        <p:spPr>
          <a:xfrm>
            <a:off x="1732286" y="401668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1" name="Oval 300"/>
          <p:cNvSpPr/>
          <p:nvPr/>
        </p:nvSpPr>
        <p:spPr>
          <a:xfrm>
            <a:off x="2044255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2" name="Oval 301"/>
          <p:cNvSpPr/>
          <p:nvPr/>
        </p:nvSpPr>
        <p:spPr>
          <a:xfrm>
            <a:off x="2347602" y="4003830"/>
            <a:ext cx="125962" cy="125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3" name="Oval 302"/>
          <p:cNvSpPr/>
          <p:nvPr/>
        </p:nvSpPr>
        <p:spPr>
          <a:xfrm>
            <a:off x="2674410" y="40138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4" name="Dikdörtgen 11"/>
          <p:cNvSpPr/>
          <p:nvPr/>
        </p:nvSpPr>
        <p:spPr>
          <a:xfrm>
            <a:off x="711212" y="473005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5" name="Dikdörtgen 11"/>
          <p:cNvSpPr/>
          <p:nvPr/>
        </p:nvSpPr>
        <p:spPr>
          <a:xfrm>
            <a:off x="711212" y="450839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6" name="Dikdörtgen 11"/>
          <p:cNvSpPr/>
          <p:nvPr/>
        </p:nvSpPr>
        <p:spPr>
          <a:xfrm>
            <a:off x="711212" y="426747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7" name="Dikdörtgen 11"/>
          <p:cNvSpPr/>
          <p:nvPr/>
        </p:nvSpPr>
        <p:spPr>
          <a:xfrm>
            <a:off x="711212" y="406774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8" name="Dikdörtgen 11"/>
          <p:cNvSpPr/>
          <p:nvPr/>
        </p:nvSpPr>
        <p:spPr>
          <a:xfrm>
            <a:off x="711212" y="382462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9" name="Dikdörtgen 11"/>
          <p:cNvSpPr/>
          <p:nvPr/>
        </p:nvSpPr>
        <p:spPr>
          <a:xfrm>
            <a:off x="711212" y="358740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0" name="Dikdörtgen 11"/>
          <p:cNvSpPr/>
          <p:nvPr/>
        </p:nvSpPr>
        <p:spPr>
          <a:xfrm>
            <a:off x="711212" y="3366369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1" name="Dikdörtgen 11"/>
          <p:cNvSpPr/>
          <p:nvPr/>
        </p:nvSpPr>
        <p:spPr>
          <a:xfrm rot="5400000">
            <a:off x="2053940" y="4064599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2" name="Dikdörtgen 11"/>
          <p:cNvSpPr/>
          <p:nvPr/>
        </p:nvSpPr>
        <p:spPr>
          <a:xfrm rot="5400000">
            <a:off x="-396387" y="409962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3" name="Metin kutusu 144"/>
          <p:cNvSpPr txBox="1"/>
          <p:nvPr/>
        </p:nvSpPr>
        <p:spPr>
          <a:xfrm>
            <a:off x="714647" y="5400015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4" name="Straight Connector 313"/>
          <p:cNvCxnSpPr/>
          <p:nvPr/>
        </p:nvCxnSpPr>
        <p:spPr>
          <a:xfrm>
            <a:off x="2441835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594894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752280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Metin kutusu 144"/>
          <p:cNvSpPr txBox="1"/>
          <p:nvPr/>
        </p:nvSpPr>
        <p:spPr>
          <a:xfrm>
            <a:off x="5652889" y="5284649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7380077" y="531437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533136" y="531437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90522" y="531437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Metin kutusu 160"/>
          <p:cNvSpPr txBox="1"/>
          <p:nvPr/>
        </p:nvSpPr>
        <p:spPr>
          <a:xfrm>
            <a:off x="3657345" y="4199868"/>
            <a:ext cx="15205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Activated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Metin kutusu 160"/>
          <p:cNvSpPr txBox="1"/>
          <p:nvPr/>
        </p:nvSpPr>
        <p:spPr>
          <a:xfrm>
            <a:off x="3601796" y="4686302"/>
            <a:ext cx="180840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Deactivated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ight Arrow 129"/>
          <p:cNvSpPr/>
          <p:nvPr/>
        </p:nvSpPr>
        <p:spPr>
          <a:xfrm>
            <a:off x="3308351" y="3542702"/>
            <a:ext cx="1834220" cy="46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Metin kutusu 160"/>
          <p:cNvSpPr txBox="1"/>
          <p:nvPr/>
        </p:nvSpPr>
        <p:spPr>
          <a:xfrm>
            <a:off x="3458072" y="2987409"/>
            <a:ext cx="134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Metin kutusu 110"/>
          <p:cNvSpPr txBox="1"/>
          <p:nvPr/>
        </p:nvSpPr>
        <p:spPr>
          <a:xfrm>
            <a:off x="5825047" y="2157554"/>
            <a:ext cx="217595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   B    C     A     B    C</a:t>
            </a:r>
            <a:endParaRPr lang="en-US" sz="1225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6879943" y="2168391"/>
            <a:ext cx="999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190588" y="2157554"/>
            <a:ext cx="999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506364" y="2157554"/>
            <a:ext cx="999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Metin kutusu 110"/>
          <p:cNvSpPr txBox="1"/>
          <p:nvPr/>
        </p:nvSpPr>
        <p:spPr>
          <a:xfrm>
            <a:off x="8549963" y="3105736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  </a:t>
            </a:r>
            <a:endParaRPr lang="en-US" sz="1225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Metin kutusu 110"/>
          <p:cNvSpPr txBox="1"/>
          <p:nvPr/>
        </p:nvSpPr>
        <p:spPr>
          <a:xfrm>
            <a:off x="8534400" y="3370220"/>
            <a:ext cx="71858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 C  </a:t>
            </a:r>
            <a:endParaRPr lang="en-US" sz="1225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Metin kutusu 110"/>
          <p:cNvSpPr txBox="1"/>
          <p:nvPr/>
        </p:nvSpPr>
        <p:spPr>
          <a:xfrm>
            <a:off x="8552414" y="3603273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  </a:t>
            </a:r>
            <a:endParaRPr lang="en-US" sz="1225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Metin kutusu 110"/>
          <p:cNvSpPr txBox="1"/>
          <p:nvPr/>
        </p:nvSpPr>
        <p:spPr>
          <a:xfrm>
            <a:off x="8556650" y="3824628"/>
            <a:ext cx="69633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 C  </a:t>
            </a:r>
            <a:endParaRPr lang="en-US" sz="1225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>
            <a:off x="8685113" y="3881127"/>
            <a:ext cx="999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8838172" y="3881127"/>
            <a:ext cx="999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8995558" y="3881127"/>
            <a:ext cx="999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3" name="Metin kutusu 110"/>
          <p:cNvSpPr txBox="1"/>
          <p:nvPr/>
        </p:nvSpPr>
        <p:spPr>
          <a:xfrm>
            <a:off x="8694416" y="4502023"/>
            <a:ext cx="34897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  <a:endParaRPr lang="en-US" sz="1225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>
            <a:off x="8777119" y="4516223"/>
            <a:ext cx="999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7746330" y="2289304"/>
            <a:ext cx="437679" cy="64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8887492" y="2529024"/>
            <a:ext cx="6348" cy="4495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Metin kutusu 160"/>
          <p:cNvSpPr txBox="1"/>
          <p:nvPr/>
        </p:nvSpPr>
        <p:spPr>
          <a:xfrm>
            <a:off x="8239827" y="1971964"/>
            <a:ext cx="87315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 smtClean="0">
                <a:latin typeface="Arial" panose="020B0604020202020204" pitchFamily="34" charset="0"/>
                <a:cs typeface="Arial" panose="020B0604020202020204" pitchFamily="34" charset="0"/>
              </a:rPr>
              <a:t>Previous mapping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669257" y="5680861"/>
            <a:ext cx="65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smtClean="0">
                <a:latin typeface="Arial" panose="020B0604020202020204" pitchFamily="34" charset="0"/>
                <a:cs typeface="Arial" panose="020B0604020202020204" pitchFamily="34" charset="0"/>
              </a:rPr>
              <a:t>F’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601796" y="5692165"/>
            <a:ext cx="34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4031587" y="5842026"/>
            <a:ext cx="576000" cy="324000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95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6" grpId="0"/>
      <p:bldP spid="141" grpId="0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5" grpId="0" animBg="1"/>
      <p:bldP spid="166" grpId="0" animBg="1"/>
      <p:bldP spid="167" grpId="0" animBg="1"/>
      <p:bldP spid="168" grpId="0" animBg="1"/>
      <p:bldP spid="170" grpId="0"/>
      <p:bldP spid="171" grpId="0"/>
      <p:bldP spid="172" grpId="0"/>
      <p:bldP spid="173" grpId="0"/>
      <p:bldP spid="251" grpId="0"/>
      <p:bldP spid="252" grpId="0"/>
      <p:bldP spid="253" grpId="0"/>
      <p:bldP spid="254" grpId="0"/>
      <p:bldP spid="255" grpId="0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/>
      <p:bldP spid="124" grpId="0"/>
      <p:bldP spid="128" grpId="0"/>
      <p:bldP spid="129" grpId="0"/>
      <p:bldP spid="130" grpId="0" animBg="1"/>
      <p:bldP spid="131" grpId="0"/>
      <p:bldP spid="133" grpId="0"/>
      <p:bldP spid="137" grpId="0"/>
      <p:bldP spid="186" grpId="0"/>
      <p:bldP spid="187" grpId="0"/>
      <p:bldP spid="188" grpId="0"/>
      <p:bldP spid="193" grpId="0"/>
      <p:bldP spid="197" grpId="0"/>
      <p:bldP spid="198" grpId="0"/>
      <p:bldP spid="199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Dikdörtgen 11"/>
          <p:cNvSpPr/>
          <p:nvPr/>
        </p:nvSpPr>
        <p:spPr>
          <a:xfrm rot="5400000">
            <a:off x="2017671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1" name="Oval 440"/>
          <p:cNvSpPr/>
          <p:nvPr/>
        </p:nvSpPr>
        <p:spPr>
          <a:xfrm>
            <a:off x="3047692" y="331912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2" name="Oval 441"/>
          <p:cNvSpPr/>
          <p:nvPr/>
        </p:nvSpPr>
        <p:spPr>
          <a:xfrm>
            <a:off x="3047692" y="3560326"/>
            <a:ext cx="125962" cy="125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3" name="Oval 442"/>
          <p:cNvSpPr/>
          <p:nvPr/>
        </p:nvSpPr>
        <p:spPr>
          <a:xfrm>
            <a:off x="3047692" y="378972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4" name="Oval 443"/>
          <p:cNvSpPr/>
          <p:nvPr/>
        </p:nvSpPr>
        <p:spPr>
          <a:xfrm>
            <a:off x="3047692" y="422623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5" name="Oval 444"/>
          <p:cNvSpPr/>
          <p:nvPr/>
        </p:nvSpPr>
        <p:spPr>
          <a:xfrm>
            <a:off x="3047692" y="445687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6" name="Oval 445"/>
          <p:cNvSpPr/>
          <p:nvPr/>
        </p:nvSpPr>
        <p:spPr>
          <a:xfrm>
            <a:off x="3047692" y="4696149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7" name="Oval 446"/>
          <p:cNvSpPr/>
          <p:nvPr/>
        </p:nvSpPr>
        <p:spPr>
          <a:xfrm>
            <a:off x="3047692" y="401292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Defect-unaware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mapping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598703"/>
          </a:xfrm>
        </p:spPr>
        <p:txBody>
          <a:bodyPr>
            <a:normAutofit/>
          </a:bodyPr>
          <a:lstStyle/>
          <a:p>
            <a:r>
              <a:rPr lang="tr-TR" sz="2400" smtClean="0">
                <a:latin typeface="Arial" charset="0"/>
              </a:rPr>
              <a:t>First, a defect-free sub-array is found</a:t>
            </a:r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</p:txBody>
      </p:sp>
      <p:sp>
        <p:nvSpPr>
          <p:cNvPr id="251" name="Metin kutusu 160"/>
          <p:cNvSpPr txBox="1"/>
          <p:nvPr/>
        </p:nvSpPr>
        <p:spPr>
          <a:xfrm>
            <a:off x="1424546" y="2379992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Input Lines</a:t>
            </a:r>
          </a:p>
        </p:txBody>
      </p:sp>
      <p:sp>
        <p:nvSpPr>
          <p:cNvPr id="252" name="Metin kutusu 73"/>
          <p:cNvSpPr txBox="1"/>
          <p:nvPr/>
        </p:nvSpPr>
        <p:spPr>
          <a:xfrm rot="16200000">
            <a:off x="-480224" y="3807299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122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  <p:sp>
        <p:nvSpPr>
          <p:cNvPr id="253" name="Metin kutusu 6"/>
          <p:cNvSpPr txBox="1"/>
          <p:nvPr/>
        </p:nvSpPr>
        <p:spPr>
          <a:xfrm>
            <a:off x="53643" y="3228407"/>
            <a:ext cx="656076" cy="180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tr-TR" sz="1389" b="1" baseline="-25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4" name="Metin kutusu 40"/>
          <p:cNvSpPr txBox="1"/>
          <p:nvPr/>
        </p:nvSpPr>
        <p:spPr>
          <a:xfrm>
            <a:off x="1009941" y="2651211"/>
            <a:ext cx="2571066" cy="306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     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</a:t>
            </a:r>
            <a:r>
              <a:rPr lang="tr-TR" sz="1389" b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     </a:t>
            </a:r>
            <a:r>
              <a:rPr lang="tr-TR" sz="1389" b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             </a:t>
            </a:r>
            <a:endParaRPr lang="tr-TR" sz="13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Metin kutusu 160"/>
          <p:cNvSpPr txBox="1"/>
          <p:nvPr/>
        </p:nvSpPr>
        <p:spPr>
          <a:xfrm>
            <a:off x="939326" y="5641839"/>
            <a:ext cx="173584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(1) Given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Dikdörtgen 11"/>
          <p:cNvSpPr/>
          <p:nvPr/>
        </p:nvSpPr>
        <p:spPr>
          <a:xfrm rot="5400000">
            <a:off x="1644389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7" name="Dikdörtgen 11"/>
          <p:cNvSpPr/>
          <p:nvPr/>
        </p:nvSpPr>
        <p:spPr>
          <a:xfrm rot="5400000">
            <a:off x="1306146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8" name="Dikdörtgen 11"/>
          <p:cNvSpPr/>
          <p:nvPr/>
        </p:nvSpPr>
        <p:spPr>
          <a:xfrm rot="5400000">
            <a:off x="998488" y="4089597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9" name="Dikdörtgen 11"/>
          <p:cNvSpPr/>
          <p:nvPr/>
        </p:nvSpPr>
        <p:spPr>
          <a:xfrm rot="5400000">
            <a:off x="694916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0" name="Dikdörtgen 11"/>
          <p:cNvSpPr/>
          <p:nvPr/>
        </p:nvSpPr>
        <p:spPr>
          <a:xfrm rot="5400000">
            <a:off x="390793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1" name="Dikdörtgen 11"/>
          <p:cNvSpPr/>
          <p:nvPr/>
        </p:nvSpPr>
        <p:spPr>
          <a:xfrm rot="5400000">
            <a:off x="79235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2" name="Oval 261"/>
          <p:cNvSpPr/>
          <p:nvPr/>
        </p:nvSpPr>
        <p:spPr>
          <a:xfrm>
            <a:off x="1116971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3" name="Oval 262"/>
          <p:cNvSpPr/>
          <p:nvPr/>
        </p:nvSpPr>
        <p:spPr>
          <a:xfrm>
            <a:off x="1424629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4" name="Oval 263"/>
          <p:cNvSpPr/>
          <p:nvPr/>
        </p:nvSpPr>
        <p:spPr>
          <a:xfrm>
            <a:off x="1732286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5" name="Oval 264"/>
          <p:cNvSpPr/>
          <p:nvPr/>
        </p:nvSpPr>
        <p:spPr>
          <a:xfrm>
            <a:off x="2044255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6" name="Oval 265"/>
          <p:cNvSpPr/>
          <p:nvPr/>
        </p:nvSpPr>
        <p:spPr>
          <a:xfrm>
            <a:off x="2347602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7" name="Oval 266"/>
          <p:cNvSpPr/>
          <p:nvPr/>
        </p:nvSpPr>
        <p:spPr>
          <a:xfrm>
            <a:off x="2674410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8" name="Oval 267"/>
          <p:cNvSpPr/>
          <p:nvPr/>
        </p:nvSpPr>
        <p:spPr>
          <a:xfrm>
            <a:off x="1116971" y="3563733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9" name="Oval 268"/>
          <p:cNvSpPr/>
          <p:nvPr/>
        </p:nvSpPr>
        <p:spPr>
          <a:xfrm>
            <a:off x="1424629" y="35544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0" name="Oval 269"/>
          <p:cNvSpPr/>
          <p:nvPr/>
        </p:nvSpPr>
        <p:spPr>
          <a:xfrm>
            <a:off x="1732286" y="35544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1" name="Oval 270"/>
          <p:cNvSpPr/>
          <p:nvPr/>
        </p:nvSpPr>
        <p:spPr>
          <a:xfrm>
            <a:off x="2044255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2" name="Oval 271"/>
          <p:cNvSpPr/>
          <p:nvPr/>
        </p:nvSpPr>
        <p:spPr>
          <a:xfrm>
            <a:off x="2347602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3" name="Oval 272"/>
          <p:cNvSpPr/>
          <p:nvPr/>
        </p:nvSpPr>
        <p:spPr>
          <a:xfrm>
            <a:off x="2674410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4" name="Oval 273"/>
          <p:cNvSpPr/>
          <p:nvPr/>
        </p:nvSpPr>
        <p:spPr>
          <a:xfrm>
            <a:off x="1116971" y="3791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5" name="Oval 274"/>
          <p:cNvSpPr/>
          <p:nvPr/>
        </p:nvSpPr>
        <p:spPr>
          <a:xfrm>
            <a:off x="1424629" y="37809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6" name="Oval 275"/>
          <p:cNvSpPr/>
          <p:nvPr/>
        </p:nvSpPr>
        <p:spPr>
          <a:xfrm>
            <a:off x="1732286" y="3791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7" name="Oval 276"/>
          <p:cNvSpPr/>
          <p:nvPr/>
        </p:nvSpPr>
        <p:spPr>
          <a:xfrm>
            <a:off x="2044255" y="379134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8" name="Oval 277"/>
          <p:cNvSpPr/>
          <p:nvPr/>
        </p:nvSpPr>
        <p:spPr>
          <a:xfrm>
            <a:off x="2347602" y="379989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9" name="Oval 278"/>
          <p:cNvSpPr/>
          <p:nvPr/>
        </p:nvSpPr>
        <p:spPr>
          <a:xfrm>
            <a:off x="2674410" y="3790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0" name="Oval 279"/>
          <p:cNvSpPr/>
          <p:nvPr/>
        </p:nvSpPr>
        <p:spPr>
          <a:xfrm>
            <a:off x="1116971" y="4216005"/>
            <a:ext cx="125962" cy="125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1" name="Oval 280"/>
          <p:cNvSpPr/>
          <p:nvPr/>
        </p:nvSpPr>
        <p:spPr>
          <a:xfrm>
            <a:off x="1424629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2" name="Oval 281"/>
          <p:cNvSpPr/>
          <p:nvPr/>
        </p:nvSpPr>
        <p:spPr>
          <a:xfrm>
            <a:off x="1732286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3" name="Oval 282"/>
          <p:cNvSpPr/>
          <p:nvPr/>
        </p:nvSpPr>
        <p:spPr>
          <a:xfrm>
            <a:off x="2044255" y="4228427"/>
            <a:ext cx="125962" cy="1259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4" name="Oval 283"/>
          <p:cNvSpPr/>
          <p:nvPr/>
        </p:nvSpPr>
        <p:spPr>
          <a:xfrm>
            <a:off x="2347602" y="422455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5" name="Oval 284"/>
          <p:cNvSpPr/>
          <p:nvPr/>
        </p:nvSpPr>
        <p:spPr>
          <a:xfrm>
            <a:off x="2674410" y="422716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6" name="Oval 285"/>
          <p:cNvSpPr/>
          <p:nvPr/>
        </p:nvSpPr>
        <p:spPr>
          <a:xfrm>
            <a:off x="1116971" y="444118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7" name="Oval 286"/>
          <p:cNvSpPr/>
          <p:nvPr/>
        </p:nvSpPr>
        <p:spPr>
          <a:xfrm>
            <a:off x="1424629" y="44439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8" name="Oval 287"/>
          <p:cNvSpPr/>
          <p:nvPr/>
        </p:nvSpPr>
        <p:spPr>
          <a:xfrm>
            <a:off x="1732286" y="44439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9" name="Oval 288"/>
          <p:cNvSpPr/>
          <p:nvPr/>
        </p:nvSpPr>
        <p:spPr>
          <a:xfrm>
            <a:off x="2044255" y="445967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0" name="Oval 289"/>
          <p:cNvSpPr/>
          <p:nvPr/>
        </p:nvSpPr>
        <p:spPr>
          <a:xfrm>
            <a:off x="2347602" y="445967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1" name="Oval 290"/>
          <p:cNvSpPr/>
          <p:nvPr/>
        </p:nvSpPr>
        <p:spPr>
          <a:xfrm>
            <a:off x="2674410" y="44578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2" name="Oval 291"/>
          <p:cNvSpPr/>
          <p:nvPr/>
        </p:nvSpPr>
        <p:spPr>
          <a:xfrm>
            <a:off x="1116971" y="46875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3" name="Oval 292"/>
          <p:cNvSpPr/>
          <p:nvPr/>
        </p:nvSpPr>
        <p:spPr>
          <a:xfrm>
            <a:off x="1424629" y="46875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4" name="Oval 293"/>
          <p:cNvSpPr/>
          <p:nvPr/>
        </p:nvSpPr>
        <p:spPr>
          <a:xfrm>
            <a:off x="1732286" y="469200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5" name="Oval 294"/>
          <p:cNvSpPr/>
          <p:nvPr/>
        </p:nvSpPr>
        <p:spPr>
          <a:xfrm>
            <a:off x="2044255" y="468301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6" name="Oval 295"/>
          <p:cNvSpPr/>
          <p:nvPr/>
        </p:nvSpPr>
        <p:spPr>
          <a:xfrm>
            <a:off x="2347602" y="469291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7" name="Oval 296"/>
          <p:cNvSpPr/>
          <p:nvPr/>
        </p:nvSpPr>
        <p:spPr>
          <a:xfrm>
            <a:off x="2674410" y="4697084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8" name="Oval 297"/>
          <p:cNvSpPr/>
          <p:nvPr/>
        </p:nvSpPr>
        <p:spPr>
          <a:xfrm>
            <a:off x="1116971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9" name="Oval 298"/>
          <p:cNvSpPr/>
          <p:nvPr/>
        </p:nvSpPr>
        <p:spPr>
          <a:xfrm>
            <a:off x="1424629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0" name="Oval 299"/>
          <p:cNvSpPr/>
          <p:nvPr/>
        </p:nvSpPr>
        <p:spPr>
          <a:xfrm>
            <a:off x="1732286" y="401668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1" name="Oval 300"/>
          <p:cNvSpPr/>
          <p:nvPr/>
        </p:nvSpPr>
        <p:spPr>
          <a:xfrm>
            <a:off x="2044255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2" name="Oval 301"/>
          <p:cNvSpPr/>
          <p:nvPr/>
        </p:nvSpPr>
        <p:spPr>
          <a:xfrm>
            <a:off x="2347602" y="4003830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3" name="Oval 302"/>
          <p:cNvSpPr/>
          <p:nvPr/>
        </p:nvSpPr>
        <p:spPr>
          <a:xfrm>
            <a:off x="2674410" y="40138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4" name="Dikdörtgen 11"/>
          <p:cNvSpPr/>
          <p:nvPr/>
        </p:nvSpPr>
        <p:spPr>
          <a:xfrm>
            <a:off x="711212" y="4730058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5" name="Dikdörtgen 11"/>
          <p:cNvSpPr/>
          <p:nvPr/>
        </p:nvSpPr>
        <p:spPr>
          <a:xfrm>
            <a:off x="711212" y="4508396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6" name="Dikdörtgen 11"/>
          <p:cNvSpPr/>
          <p:nvPr/>
        </p:nvSpPr>
        <p:spPr>
          <a:xfrm>
            <a:off x="711212" y="4267476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7" name="Dikdörtgen 11"/>
          <p:cNvSpPr/>
          <p:nvPr/>
        </p:nvSpPr>
        <p:spPr>
          <a:xfrm>
            <a:off x="711212" y="4067746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8" name="Dikdörtgen 11"/>
          <p:cNvSpPr/>
          <p:nvPr/>
        </p:nvSpPr>
        <p:spPr>
          <a:xfrm>
            <a:off x="711212" y="3824628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9" name="Dikdörtgen 11"/>
          <p:cNvSpPr/>
          <p:nvPr/>
        </p:nvSpPr>
        <p:spPr>
          <a:xfrm>
            <a:off x="711212" y="3587406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0" name="Dikdörtgen 11"/>
          <p:cNvSpPr/>
          <p:nvPr/>
        </p:nvSpPr>
        <p:spPr>
          <a:xfrm>
            <a:off x="711212" y="3366369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1" name="Dikdörtgen 11"/>
          <p:cNvSpPr/>
          <p:nvPr/>
        </p:nvSpPr>
        <p:spPr>
          <a:xfrm rot="5400000">
            <a:off x="2392786" y="4064599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2" name="Dikdörtgen 11"/>
          <p:cNvSpPr/>
          <p:nvPr/>
        </p:nvSpPr>
        <p:spPr>
          <a:xfrm rot="5400000">
            <a:off x="-396387" y="409962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3" name="Metin kutusu 144"/>
          <p:cNvSpPr txBox="1"/>
          <p:nvPr/>
        </p:nvSpPr>
        <p:spPr>
          <a:xfrm>
            <a:off x="714647" y="5400015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4" name="Straight Connector 313"/>
          <p:cNvCxnSpPr/>
          <p:nvPr/>
        </p:nvCxnSpPr>
        <p:spPr>
          <a:xfrm>
            <a:off x="2441835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594894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752280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Right Arrow 129"/>
          <p:cNvSpPr/>
          <p:nvPr/>
        </p:nvSpPr>
        <p:spPr>
          <a:xfrm>
            <a:off x="3657600" y="3857794"/>
            <a:ext cx="1834220" cy="46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Metin kutusu 160"/>
          <p:cNvSpPr txBox="1"/>
          <p:nvPr/>
        </p:nvSpPr>
        <p:spPr>
          <a:xfrm>
            <a:off x="3818885" y="3237160"/>
            <a:ext cx="160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>
                <a:latin typeface="Arial" panose="020B0604020202020204" pitchFamily="34" charset="0"/>
                <a:cs typeface="Arial" panose="020B0604020202020204" pitchFamily="34" charset="0"/>
              </a:rPr>
              <a:t>Defect-free sub-aray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6" name="Metin kutusu 6"/>
          <p:cNvSpPr txBox="1"/>
          <p:nvPr/>
        </p:nvSpPr>
        <p:spPr>
          <a:xfrm>
            <a:off x="5679538" y="3156361"/>
            <a:ext cx="402647" cy="180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r"/>
            <a:r>
              <a:rPr lang="tr-TR" sz="1389" b="1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endParaRPr lang="tr-TR" sz="1389" b="1" baseline="-2500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tr-TR" sz="1389" b="1" baseline="-25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07" name="Metin kutusu 40"/>
          <p:cNvSpPr txBox="1"/>
          <p:nvPr/>
        </p:nvSpPr>
        <p:spPr>
          <a:xfrm>
            <a:off x="6382408" y="2579165"/>
            <a:ext cx="2571066" cy="306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     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</a:t>
            </a:r>
            <a:r>
              <a:rPr lang="tr-TR" sz="1389" b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     </a:t>
            </a:r>
            <a:r>
              <a:rPr lang="tr-TR" sz="1389" b="1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 baseline="-2500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</a:t>
            </a:r>
            <a:endParaRPr lang="tr-TR" sz="13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9" name="Dikdörtgen 11"/>
          <p:cNvSpPr/>
          <p:nvPr/>
        </p:nvSpPr>
        <p:spPr>
          <a:xfrm rot="5400000">
            <a:off x="7016856" y="400845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0" name="Dikdörtgen 11"/>
          <p:cNvSpPr/>
          <p:nvPr/>
        </p:nvSpPr>
        <p:spPr>
          <a:xfrm rot="5400000">
            <a:off x="6678613" y="400845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1" name="Dikdörtgen 11"/>
          <p:cNvSpPr/>
          <p:nvPr/>
        </p:nvSpPr>
        <p:spPr>
          <a:xfrm rot="5400000">
            <a:off x="6370955" y="401755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2" name="Dikdörtgen 11"/>
          <p:cNvSpPr/>
          <p:nvPr/>
        </p:nvSpPr>
        <p:spPr>
          <a:xfrm rot="5400000">
            <a:off x="6067383" y="400752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3" name="Dikdörtgen 11"/>
          <p:cNvSpPr/>
          <p:nvPr/>
        </p:nvSpPr>
        <p:spPr>
          <a:xfrm rot="5400000">
            <a:off x="5763260" y="400752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4" name="Dikdörtgen 11"/>
          <p:cNvSpPr/>
          <p:nvPr/>
        </p:nvSpPr>
        <p:spPr>
          <a:xfrm rot="5400000">
            <a:off x="5451702" y="400845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5" name="Oval 614"/>
          <p:cNvSpPr/>
          <p:nvPr/>
        </p:nvSpPr>
        <p:spPr>
          <a:xfrm>
            <a:off x="6489438" y="324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6" name="Oval 615"/>
          <p:cNvSpPr/>
          <p:nvPr/>
        </p:nvSpPr>
        <p:spPr>
          <a:xfrm>
            <a:off x="6797096" y="324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7" name="Oval 616"/>
          <p:cNvSpPr/>
          <p:nvPr/>
        </p:nvSpPr>
        <p:spPr>
          <a:xfrm>
            <a:off x="7104753" y="324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8" name="Oval 617"/>
          <p:cNvSpPr/>
          <p:nvPr/>
        </p:nvSpPr>
        <p:spPr>
          <a:xfrm>
            <a:off x="7416722" y="324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9" name="Oval 618"/>
          <p:cNvSpPr/>
          <p:nvPr/>
        </p:nvSpPr>
        <p:spPr>
          <a:xfrm>
            <a:off x="7720069" y="324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0" name="Oval 619"/>
          <p:cNvSpPr/>
          <p:nvPr/>
        </p:nvSpPr>
        <p:spPr>
          <a:xfrm>
            <a:off x="8046877" y="324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1" name="Oval 620"/>
          <p:cNvSpPr/>
          <p:nvPr/>
        </p:nvSpPr>
        <p:spPr>
          <a:xfrm>
            <a:off x="6489438" y="3491687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2" name="Oval 621"/>
          <p:cNvSpPr/>
          <p:nvPr/>
        </p:nvSpPr>
        <p:spPr>
          <a:xfrm>
            <a:off x="6797096" y="348238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3" name="Oval 622"/>
          <p:cNvSpPr/>
          <p:nvPr/>
        </p:nvSpPr>
        <p:spPr>
          <a:xfrm>
            <a:off x="7104753" y="348238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4" name="Oval 623"/>
          <p:cNvSpPr/>
          <p:nvPr/>
        </p:nvSpPr>
        <p:spPr>
          <a:xfrm>
            <a:off x="7416722" y="348921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5" name="Oval 624"/>
          <p:cNvSpPr/>
          <p:nvPr/>
        </p:nvSpPr>
        <p:spPr>
          <a:xfrm>
            <a:off x="7720069" y="348921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6" name="Oval 625"/>
          <p:cNvSpPr/>
          <p:nvPr/>
        </p:nvSpPr>
        <p:spPr>
          <a:xfrm>
            <a:off x="8046877" y="348921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7" name="Oval 626"/>
          <p:cNvSpPr/>
          <p:nvPr/>
        </p:nvSpPr>
        <p:spPr>
          <a:xfrm>
            <a:off x="6489438" y="37196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8" name="Oval 627"/>
          <p:cNvSpPr/>
          <p:nvPr/>
        </p:nvSpPr>
        <p:spPr>
          <a:xfrm>
            <a:off x="6797096" y="370886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9" name="Oval 628"/>
          <p:cNvSpPr/>
          <p:nvPr/>
        </p:nvSpPr>
        <p:spPr>
          <a:xfrm>
            <a:off x="7104753" y="37196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0" name="Oval 629"/>
          <p:cNvSpPr/>
          <p:nvPr/>
        </p:nvSpPr>
        <p:spPr>
          <a:xfrm>
            <a:off x="7416722" y="371929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1" name="Oval 630"/>
          <p:cNvSpPr/>
          <p:nvPr/>
        </p:nvSpPr>
        <p:spPr>
          <a:xfrm>
            <a:off x="7720069" y="372785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2" name="Oval 631"/>
          <p:cNvSpPr/>
          <p:nvPr/>
        </p:nvSpPr>
        <p:spPr>
          <a:xfrm>
            <a:off x="8046877" y="37186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9" name="Oval 638"/>
          <p:cNvSpPr/>
          <p:nvPr/>
        </p:nvSpPr>
        <p:spPr>
          <a:xfrm>
            <a:off x="6489438" y="436914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0" name="Oval 639"/>
          <p:cNvSpPr/>
          <p:nvPr/>
        </p:nvSpPr>
        <p:spPr>
          <a:xfrm>
            <a:off x="6797096" y="437188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1" name="Oval 640"/>
          <p:cNvSpPr/>
          <p:nvPr/>
        </p:nvSpPr>
        <p:spPr>
          <a:xfrm>
            <a:off x="7104753" y="437188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2" name="Oval 641"/>
          <p:cNvSpPr/>
          <p:nvPr/>
        </p:nvSpPr>
        <p:spPr>
          <a:xfrm>
            <a:off x="7416722" y="43876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3" name="Oval 642"/>
          <p:cNvSpPr/>
          <p:nvPr/>
        </p:nvSpPr>
        <p:spPr>
          <a:xfrm>
            <a:off x="7720069" y="43876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4" name="Oval 643"/>
          <p:cNvSpPr/>
          <p:nvPr/>
        </p:nvSpPr>
        <p:spPr>
          <a:xfrm>
            <a:off x="8046877" y="438576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5" name="Oval 644"/>
          <p:cNvSpPr/>
          <p:nvPr/>
        </p:nvSpPr>
        <p:spPr>
          <a:xfrm>
            <a:off x="6489438" y="461555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6" name="Oval 645"/>
          <p:cNvSpPr/>
          <p:nvPr/>
        </p:nvSpPr>
        <p:spPr>
          <a:xfrm>
            <a:off x="6797096" y="461555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7" name="Oval 646"/>
          <p:cNvSpPr/>
          <p:nvPr/>
        </p:nvSpPr>
        <p:spPr>
          <a:xfrm>
            <a:off x="7104753" y="461995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8" name="Oval 647"/>
          <p:cNvSpPr/>
          <p:nvPr/>
        </p:nvSpPr>
        <p:spPr>
          <a:xfrm>
            <a:off x="7416722" y="461096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9" name="Oval 648"/>
          <p:cNvSpPr/>
          <p:nvPr/>
        </p:nvSpPr>
        <p:spPr>
          <a:xfrm>
            <a:off x="7720069" y="462087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0" name="Oval 649"/>
          <p:cNvSpPr/>
          <p:nvPr/>
        </p:nvSpPr>
        <p:spPr>
          <a:xfrm>
            <a:off x="8046877" y="4625038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1" name="Oval 650"/>
          <p:cNvSpPr/>
          <p:nvPr/>
        </p:nvSpPr>
        <p:spPr>
          <a:xfrm>
            <a:off x="6489438" y="393178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2" name="Oval 651"/>
          <p:cNvSpPr/>
          <p:nvPr/>
        </p:nvSpPr>
        <p:spPr>
          <a:xfrm>
            <a:off x="6797096" y="393178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3" name="Oval 652"/>
          <p:cNvSpPr/>
          <p:nvPr/>
        </p:nvSpPr>
        <p:spPr>
          <a:xfrm>
            <a:off x="7104753" y="394464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4" name="Oval 653"/>
          <p:cNvSpPr/>
          <p:nvPr/>
        </p:nvSpPr>
        <p:spPr>
          <a:xfrm>
            <a:off x="7416722" y="393178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5" name="Oval 654"/>
          <p:cNvSpPr/>
          <p:nvPr/>
        </p:nvSpPr>
        <p:spPr>
          <a:xfrm>
            <a:off x="7720069" y="3931784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6" name="Oval 655"/>
          <p:cNvSpPr/>
          <p:nvPr/>
        </p:nvSpPr>
        <p:spPr>
          <a:xfrm>
            <a:off x="8046877" y="39418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7" name="Dikdörtgen 11"/>
          <p:cNvSpPr/>
          <p:nvPr/>
        </p:nvSpPr>
        <p:spPr>
          <a:xfrm>
            <a:off x="6083679" y="4658012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8" name="Dikdörtgen 11"/>
          <p:cNvSpPr/>
          <p:nvPr/>
        </p:nvSpPr>
        <p:spPr>
          <a:xfrm>
            <a:off x="6083679" y="4436350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0" name="Dikdörtgen 11"/>
          <p:cNvSpPr/>
          <p:nvPr/>
        </p:nvSpPr>
        <p:spPr>
          <a:xfrm>
            <a:off x="6083679" y="3995700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1" name="Dikdörtgen 11"/>
          <p:cNvSpPr/>
          <p:nvPr/>
        </p:nvSpPr>
        <p:spPr>
          <a:xfrm>
            <a:off x="6083679" y="3752582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2" name="Dikdörtgen 11"/>
          <p:cNvSpPr/>
          <p:nvPr/>
        </p:nvSpPr>
        <p:spPr>
          <a:xfrm>
            <a:off x="6083679" y="3515360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3" name="Dikdörtgen 11"/>
          <p:cNvSpPr/>
          <p:nvPr/>
        </p:nvSpPr>
        <p:spPr>
          <a:xfrm>
            <a:off x="6083679" y="3294323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4" name="Dikdörtgen 11"/>
          <p:cNvSpPr/>
          <p:nvPr/>
        </p:nvSpPr>
        <p:spPr>
          <a:xfrm rot="5400000">
            <a:off x="7765253" y="3992553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5" name="Dikdörtgen 11"/>
          <p:cNvSpPr/>
          <p:nvPr/>
        </p:nvSpPr>
        <p:spPr>
          <a:xfrm rot="5400000">
            <a:off x="4976080" y="4027582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44" name="Metin kutusu 40"/>
          <p:cNvSpPr txBox="1"/>
          <p:nvPr/>
        </p:nvSpPr>
        <p:spPr>
          <a:xfrm>
            <a:off x="3910442" y="5782262"/>
            <a:ext cx="155781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b="1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 O</a:t>
            </a:r>
            <a:r>
              <a:rPr lang="tr-TR" b="1" baseline="-25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 </a:t>
            </a:r>
            <a:endParaRPr lang="tr-TR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tr-TR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discarded</a:t>
            </a:r>
            <a:r>
              <a:rPr lang="tr-TR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b="1" baseline="-25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b="1" baseline="-250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b="1" baseline="-25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6" name="Straight Arrow Connector 745"/>
          <p:cNvCxnSpPr/>
          <p:nvPr/>
        </p:nvCxnSpPr>
        <p:spPr>
          <a:xfrm flipH="1" flipV="1">
            <a:off x="3193641" y="5339418"/>
            <a:ext cx="959708" cy="4613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7" name="Straight Arrow Connector 746"/>
          <p:cNvCxnSpPr/>
          <p:nvPr/>
        </p:nvCxnSpPr>
        <p:spPr>
          <a:xfrm flipH="1" flipV="1">
            <a:off x="3556098" y="4350513"/>
            <a:ext cx="1457728" cy="14317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37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3" grpId="0" build="p"/>
      <p:bldP spid="251" grpId="0"/>
      <p:bldP spid="252" grpId="0"/>
      <p:bldP spid="253" grpId="0"/>
      <p:bldP spid="254" grpId="0"/>
      <p:bldP spid="255" grpId="0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/>
      <p:bldP spid="130" grpId="0" animBg="1"/>
      <p:bldP spid="131" grpId="0"/>
      <p:bldP spid="606" grpId="0"/>
      <p:bldP spid="607" grpId="0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7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Defect-unaware mapping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598703"/>
          </a:xfrm>
        </p:spPr>
        <p:txBody>
          <a:bodyPr>
            <a:normAutofit/>
          </a:bodyPr>
          <a:lstStyle/>
          <a:p>
            <a:r>
              <a:rPr lang="tr-TR" sz="2400" smtClean="0">
                <a:latin typeface="Arial" charset="0"/>
              </a:rPr>
              <a:t>Second, configuration is starightforward</a:t>
            </a:r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</p:txBody>
      </p:sp>
      <p:sp>
        <p:nvSpPr>
          <p:cNvPr id="251" name="Metin kutusu 160"/>
          <p:cNvSpPr txBox="1"/>
          <p:nvPr/>
        </p:nvSpPr>
        <p:spPr>
          <a:xfrm>
            <a:off x="1424546" y="2379992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Input Lines</a:t>
            </a:r>
          </a:p>
        </p:txBody>
      </p:sp>
      <p:sp>
        <p:nvSpPr>
          <p:cNvPr id="252" name="Metin kutusu 73"/>
          <p:cNvSpPr txBox="1"/>
          <p:nvPr/>
        </p:nvSpPr>
        <p:spPr>
          <a:xfrm rot="16200000">
            <a:off x="-480224" y="3807299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122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  <p:sp>
        <p:nvSpPr>
          <p:cNvPr id="253" name="Metin kutusu 6"/>
          <p:cNvSpPr txBox="1"/>
          <p:nvPr/>
        </p:nvSpPr>
        <p:spPr>
          <a:xfrm>
            <a:off x="53643" y="3228407"/>
            <a:ext cx="656076" cy="180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r"/>
            <a:r>
              <a:rPr lang="tr-TR" sz="1389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tr-TR" sz="1389" b="1" baseline="-25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4" name="Metin kutusu 40"/>
          <p:cNvSpPr txBox="1"/>
          <p:nvPr/>
        </p:nvSpPr>
        <p:spPr>
          <a:xfrm>
            <a:off x="1009941" y="2651211"/>
            <a:ext cx="2571066" cy="306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     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</a:t>
            </a:r>
            <a:r>
              <a:rPr lang="tr-TR" sz="1389" b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     </a:t>
            </a:r>
            <a:r>
              <a:rPr lang="tr-TR" sz="1389" b="1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 baseline="-2500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</a:t>
            </a:r>
            <a:endParaRPr lang="tr-TR" sz="13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Metin kutusu 144"/>
          <p:cNvSpPr txBox="1"/>
          <p:nvPr/>
        </p:nvSpPr>
        <p:spPr>
          <a:xfrm>
            <a:off x="800406" y="5438365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4" name="Straight Connector 313"/>
          <p:cNvCxnSpPr/>
          <p:nvPr/>
        </p:nvCxnSpPr>
        <p:spPr>
          <a:xfrm>
            <a:off x="2441835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594894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752280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9" name="Dikdörtgen 11"/>
          <p:cNvSpPr/>
          <p:nvPr/>
        </p:nvSpPr>
        <p:spPr>
          <a:xfrm rot="5400000">
            <a:off x="1650581" y="402560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0" name="Dikdörtgen 11"/>
          <p:cNvSpPr/>
          <p:nvPr/>
        </p:nvSpPr>
        <p:spPr>
          <a:xfrm rot="5400000">
            <a:off x="1312338" y="402560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1" name="Dikdörtgen 11"/>
          <p:cNvSpPr/>
          <p:nvPr/>
        </p:nvSpPr>
        <p:spPr>
          <a:xfrm rot="5400000">
            <a:off x="1004680" y="4034704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2" name="Dikdörtgen 11"/>
          <p:cNvSpPr/>
          <p:nvPr/>
        </p:nvSpPr>
        <p:spPr>
          <a:xfrm rot="5400000">
            <a:off x="701108" y="4024673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3" name="Dikdörtgen 11"/>
          <p:cNvSpPr/>
          <p:nvPr/>
        </p:nvSpPr>
        <p:spPr>
          <a:xfrm rot="5400000">
            <a:off x="396985" y="4024673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4" name="Dikdörtgen 11"/>
          <p:cNvSpPr/>
          <p:nvPr/>
        </p:nvSpPr>
        <p:spPr>
          <a:xfrm rot="5400000">
            <a:off x="85427" y="402560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5" name="Oval 614"/>
          <p:cNvSpPr/>
          <p:nvPr/>
        </p:nvSpPr>
        <p:spPr>
          <a:xfrm>
            <a:off x="1123163" y="32651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6" name="Oval 615"/>
          <p:cNvSpPr/>
          <p:nvPr/>
        </p:nvSpPr>
        <p:spPr>
          <a:xfrm>
            <a:off x="1430821" y="32651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7" name="Oval 616"/>
          <p:cNvSpPr/>
          <p:nvPr/>
        </p:nvSpPr>
        <p:spPr>
          <a:xfrm>
            <a:off x="1738478" y="32651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8" name="Oval 617"/>
          <p:cNvSpPr/>
          <p:nvPr/>
        </p:nvSpPr>
        <p:spPr>
          <a:xfrm>
            <a:off x="2050447" y="32651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9" name="Oval 618"/>
          <p:cNvSpPr/>
          <p:nvPr/>
        </p:nvSpPr>
        <p:spPr>
          <a:xfrm>
            <a:off x="2353794" y="32651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0" name="Oval 619"/>
          <p:cNvSpPr/>
          <p:nvPr/>
        </p:nvSpPr>
        <p:spPr>
          <a:xfrm>
            <a:off x="2680602" y="32651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1" name="Oval 620"/>
          <p:cNvSpPr/>
          <p:nvPr/>
        </p:nvSpPr>
        <p:spPr>
          <a:xfrm>
            <a:off x="1123163" y="3508840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2" name="Oval 621"/>
          <p:cNvSpPr/>
          <p:nvPr/>
        </p:nvSpPr>
        <p:spPr>
          <a:xfrm>
            <a:off x="1430821" y="349953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3" name="Oval 622"/>
          <p:cNvSpPr/>
          <p:nvPr/>
        </p:nvSpPr>
        <p:spPr>
          <a:xfrm>
            <a:off x="1738478" y="349953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4" name="Oval 623"/>
          <p:cNvSpPr/>
          <p:nvPr/>
        </p:nvSpPr>
        <p:spPr>
          <a:xfrm>
            <a:off x="2050447" y="350636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5" name="Oval 624"/>
          <p:cNvSpPr/>
          <p:nvPr/>
        </p:nvSpPr>
        <p:spPr>
          <a:xfrm>
            <a:off x="2353794" y="350636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6" name="Oval 625"/>
          <p:cNvSpPr/>
          <p:nvPr/>
        </p:nvSpPr>
        <p:spPr>
          <a:xfrm>
            <a:off x="2680602" y="350636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7" name="Oval 626"/>
          <p:cNvSpPr/>
          <p:nvPr/>
        </p:nvSpPr>
        <p:spPr>
          <a:xfrm>
            <a:off x="1123163" y="37367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8" name="Oval 627"/>
          <p:cNvSpPr/>
          <p:nvPr/>
        </p:nvSpPr>
        <p:spPr>
          <a:xfrm>
            <a:off x="1430821" y="3726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9" name="Oval 628"/>
          <p:cNvSpPr/>
          <p:nvPr/>
        </p:nvSpPr>
        <p:spPr>
          <a:xfrm>
            <a:off x="1738478" y="37367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0" name="Oval 629"/>
          <p:cNvSpPr/>
          <p:nvPr/>
        </p:nvSpPr>
        <p:spPr>
          <a:xfrm>
            <a:off x="2050447" y="373644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1" name="Oval 630"/>
          <p:cNvSpPr/>
          <p:nvPr/>
        </p:nvSpPr>
        <p:spPr>
          <a:xfrm>
            <a:off x="2353794" y="3745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2" name="Oval 631"/>
          <p:cNvSpPr/>
          <p:nvPr/>
        </p:nvSpPr>
        <p:spPr>
          <a:xfrm>
            <a:off x="2680602" y="37357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9" name="Oval 638"/>
          <p:cNvSpPr/>
          <p:nvPr/>
        </p:nvSpPr>
        <p:spPr>
          <a:xfrm>
            <a:off x="1123163" y="438629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0" name="Oval 639"/>
          <p:cNvSpPr/>
          <p:nvPr/>
        </p:nvSpPr>
        <p:spPr>
          <a:xfrm>
            <a:off x="1430821" y="438903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1" name="Oval 640"/>
          <p:cNvSpPr/>
          <p:nvPr/>
        </p:nvSpPr>
        <p:spPr>
          <a:xfrm>
            <a:off x="1738478" y="438903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2" name="Oval 641"/>
          <p:cNvSpPr/>
          <p:nvPr/>
        </p:nvSpPr>
        <p:spPr>
          <a:xfrm>
            <a:off x="2050447" y="440478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3" name="Oval 642"/>
          <p:cNvSpPr/>
          <p:nvPr/>
        </p:nvSpPr>
        <p:spPr>
          <a:xfrm>
            <a:off x="2353794" y="440478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4" name="Oval 643"/>
          <p:cNvSpPr/>
          <p:nvPr/>
        </p:nvSpPr>
        <p:spPr>
          <a:xfrm>
            <a:off x="2680602" y="44029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5" name="Oval 644"/>
          <p:cNvSpPr/>
          <p:nvPr/>
        </p:nvSpPr>
        <p:spPr>
          <a:xfrm>
            <a:off x="1123163" y="463270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6" name="Oval 645"/>
          <p:cNvSpPr/>
          <p:nvPr/>
        </p:nvSpPr>
        <p:spPr>
          <a:xfrm>
            <a:off x="1430821" y="463270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7" name="Oval 646"/>
          <p:cNvSpPr/>
          <p:nvPr/>
        </p:nvSpPr>
        <p:spPr>
          <a:xfrm>
            <a:off x="1738478" y="463711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8" name="Oval 647"/>
          <p:cNvSpPr/>
          <p:nvPr/>
        </p:nvSpPr>
        <p:spPr>
          <a:xfrm>
            <a:off x="2050447" y="462811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9" name="Oval 648"/>
          <p:cNvSpPr/>
          <p:nvPr/>
        </p:nvSpPr>
        <p:spPr>
          <a:xfrm>
            <a:off x="2353794" y="463802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0" name="Oval 649"/>
          <p:cNvSpPr/>
          <p:nvPr/>
        </p:nvSpPr>
        <p:spPr>
          <a:xfrm>
            <a:off x="2680602" y="4642191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1" name="Oval 650"/>
          <p:cNvSpPr/>
          <p:nvPr/>
        </p:nvSpPr>
        <p:spPr>
          <a:xfrm>
            <a:off x="1123163" y="39489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2" name="Oval 651"/>
          <p:cNvSpPr/>
          <p:nvPr/>
        </p:nvSpPr>
        <p:spPr>
          <a:xfrm>
            <a:off x="1430821" y="39489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3" name="Oval 652"/>
          <p:cNvSpPr/>
          <p:nvPr/>
        </p:nvSpPr>
        <p:spPr>
          <a:xfrm>
            <a:off x="1738478" y="396179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4" name="Oval 653"/>
          <p:cNvSpPr/>
          <p:nvPr/>
        </p:nvSpPr>
        <p:spPr>
          <a:xfrm>
            <a:off x="2050447" y="39489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5" name="Oval 654"/>
          <p:cNvSpPr/>
          <p:nvPr/>
        </p:nvSpPr>
        <p:spPr>
          <a:xfrm>
            <a:off x="2353794" y="3948937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6" name="Oval 655"/>
          <p:cNvSpPr/>
          <p:nvPr/>
        </p:nvSpPr>
        <p:spPr>
          <a:xfrm>
            <a:off x="2680602" y="39589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7" name="Dikdörtgen 11"/>
          <p:cNvSpPr/>
          <p:nvPr/>
        </p:nvSpPr>
        <p:spPr>
          <a:xfrm>
            <a:off x="717404" y="4675165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8" name="Dikdörtgen 11"/>
          <p:cNvSpPr/>
          <p:nvPr/>
        </p:nvSpPr>
        <p:spPr>
          <a:xfrm>
            <a:off x="717404" y="4453503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0" name="Dikdörtgen 11"/>
          <p:cNvSpPr/>
          <p:nvPr/>
        </p:nvSpPr>
        <p:spPr>
          <a:xfrm>
            <a:off x="717404" y="4012853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1" name="Dikdörtgen 11"/>
          <p:cNvSpPr/>
          <p:nvPr/>
        </p:nvSpPr>
        <p:spPr>
          <a:xfrm>
            <a:off x="717404" y="3769735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2" name="Dikdörtgen 11"/>
          <p:cNvSpPr/>
          <p:nvPr/>
        </p:nvSpPr>
        <p:spPr>
          <a:xfrm>
            <a:off x="717404" y="3532513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3" name="Dikdörtgen 11"/>
          <p:cNvSpPr/>
          <p:nvPr/>
        </p:nvSpPr>
        <p:spPr>
          <a:xfrm>
            <a:off x="717404" y="3311476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4" name="Dikdörtgen 11"/>
          <p:cNvSpPr/>
          <p:nvPr/>
        </p:nvSpPr>
        <p:spPr>
          <a:xfrm rot="5400000">
            <a:off x="2398978" y="400970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5" name="Dikdörtgen 11"/>
          <p:cNvSpPr/>
          <p:nvPr/>
        </p:nvSpPr>
        <p:spPr>
          <a:xfrm rot="5400000">
            <a:off x="-390195" y="404473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5" name="Metin kutusu 160"/>
          <p:cNvSpPr txBox="1"/>
          <p:nvPr/>
        </p:nvSpPr>
        <p:spPr>
          <a:xfrm>
            <a:off x="942961" y="5706546"/>
            <a:ext cx="173584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(1) Given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ight Arrow 135"/>
          <p:cNvSpPr/>
          <p:nvPr/>
        </p:nvSpPr>
        <p:spPr>
          <a:xfrm>
            <a:off x="3712748" y="3958969"/>
            <a:ext cx="1834220" cy="46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Metin kutusu 160"/>
          <p:cNvSpPr txBox="1"/>
          <p:nvPr/>
        </p:nvSpPr>
        <p:spPr>
          <a:xfrm>
            <a:off x="3862469" y="3403676"/>
            <a:ext cx="134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Metin kutusu 110"/>
          <p:cNvSpPr txBox="1"/>
          <p:nvPr/>
        </p:nvSpPr>
        <p:spPr>
          <a:xfrm>
            <a:off x="5914657" y="2520902"/>
            <a:ext cx="217595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 A    B    C     A     B   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Metin kutusu 110"/>
          <p:cNvSpPr txBox="1"/>
          <p:nvPr/>
        </p:nvSpPr>
        <p:spPr>
          <a:xfrm>
            <a:off x="8507736" y="3081359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Metin kutusu 110"/>
          <p:cNvSpPr txBox="1"/>
          <p:nvPr/>
        </p:nvSpPr>
        <p:spPr>
          <a:xfrm>
            <a:off x="8525750" y="3335482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Metin kutusu 110"/>
          <p:cNvSpPr txBox="1"/>
          <p:nvPr/>
        </p:nvSpPr>
        <p:spPr>
          <a:xfrm>
            <a:off x="8543764" y="3568534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Metin kutusu 110"/>
          <p:cNvSpPr txBox="1"/>
          <p:nvPr/>
        </p:nvSpPr>
        <p:spPr>
          <a:xfrm>
            <a:off x="8562208" y="3789431"/>
            <a:ext cx="69633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>
            <a:off x="8652327" y="384641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805386" y="384641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8962772" y="384641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975970" y="254450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298152" y="252545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567248" y="252532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8" name="Dikdörtgen 11"/>
          <p:cNvSpPr/>
          <p:nvPr/>
        </p:nvSpPr>
        <p:spPr>
          <a:xfrm rot="5400000">
            <a:off x="6602768" y="391724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9" name="Dikdörtgen 11"/>
          <p:cNvSpPr/>
          <p:nvPr/>
        </p:nvSpPr>
        <p:spPr>
          <a:xfrm rot="5400000">
            <a:off x="6264525" y="391724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0" name="Dikdörtgen 11"/>
          <p:cNvSpPr/>
          <p:nvPr/>
        </p:nvSpPr>
        <p:spPr>
          <a:xfrm rot="5400000">
            <a:off x="5956867" y="392634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1" name="Dikdörtgen 11"/>
          <p:cNvSpPr/>
          <p:nvPr/>
        </p:nvSpPr>
        <p:spPr>
          <a:xfrm rot="5400000">
            <a:off x="5653295" y="391631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2" name="Dikdörtgen 11"/>
          <p:cNvSpPr/>
          <p:nvPr/>
        </p:nvSpPr>
        <p:spPr>
          <a:xfrm rot="5400000">
            <a:off x="5349172" y="391631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3" name="Dikdörtgen 11"/>
          <p:cNvSpPr/>
          <p:nvPr/>
        </p:nvSpPr>
        <p:spPr>
          <a:xfrm rot="5400000">
            <a:off x="5037614" y="391724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4" name="Oval 203"/>
          <p:cNvSpPr/>
          <p:nvPr/>
        </p:nvSpPr>
        <p:spPr>
          <a:xfrm>
            <a:off x="6075350" y="31568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5" name="Oval 204"/>
          <p:cNvSpPr/>
          <p:nvPr/>
        </p:nvSpPr>
        <p:spPr>
          <a:xfrm>
            <a:off x="6383008" y="31568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1" name="Oval 210"/>
          <p:cNvSpPr/>
          <p:nvPr/>
        </p:nvSpPr>
        <p:spPr>
          <a:xfrm>
            <a:off x="6383008" y="33911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2" name="Oval 211"/>
          <p:cNvSpPr/>
          <p:nvPr/>
        </p:nvSpPr>
        <p:spPr>
          <a:xfrm>
            <a:off x="6690665" y="33911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6" name="Oval 215"/>
          <p:cNvSpPr/>
          <p:nvPr/>
        </p:nvSpPr>
        <p:spPr>
          <a:xfrm>
            <a:off x="6075350" y="362839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8" name="Oval 217"/>
          <p:cNvSpPr/>
          <p:nvPr/>
        </p:nvSpPr>
        <p:spPr>
          <a:xfrm>
            <a:off x="6690665" y="362839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7" name="Oval 236"/>
          <p:cNvSpPr/>
          <p:nvPr/>
        </p:nvSpPr>
        <p:spPr>
          <a:xfrm>
            <a:off x="7002634" y="384057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8" name="Oval 237"/>
          <p:cNvSpPr/>
          <p:nvPr/>
        </p:nvSpPr>
        <p:spPr>
          <a:xfrm>
            <a:off x="7305981" y="3840574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9" name="Oval 238"/>
          <p:cNvSpPr/>
          <p:nvPr/>
        </p:nvSpPr>
        <p:spPr>
          <a:xfrm>
            <a:off x="7632789" y="38506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0" name="Dikdörtgen 11"/>
          <p:cNvSpPr/>
          <p:nvPr/>
        </p:nvSpPr>
        <p:spPr>
          <a:xfrm>
            <a:off x="5669591" y="4566802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1" name="Dikdörtgen 11"/>
          <p:cNvSpPr/>
          <p:nvPr/>
        </p:nvSpPr>
        <p:spPr>
          <a:xfrm>
            <a:off x="5669591" y="4345140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2" name="Dikdörtgen 11"/>
          <p:cNvSpPr/>
          <p:nvPr/>
        </p:nvSpPr>
        <p:spPr>
          <a:xfrm>
            <a:off x="5669591" y="3904490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3" name="Dikdörtgen 11"/>
          <p:cNvSpPr/>
          <p:nvPr/>
        </p:nvSpPr>
        <p:spPr>
          <a:xfrm>
            <a:off x="5669591" y="3661372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4" name="Dikdörtgen 11"/>
          <p:cNvSpPr/>
          <p:nvPr/>
        </p:nvSpPr>
        <p:spPr>
          <a:xfrm>
            <a:off x="5669591" y="3424150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5" name="Dikdörtgen 11"/>
          <p:cNvSpPr/>
          <p:nvPr/>
        </p:nvSpPr>
        <p:spPr>
          <a:xfrm>
            <a:off x="5669591" y="3203113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6" name="Dikdörtgen 11"/>
          <p:cNvSpPr/>
          <p:nvPr/>
        </p:nvSpPr>
        <p:spPr>
          <a:xfrm rot="5400000">
            <a:off x="7351165" y="3901343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7" name="Dikdörtgen 11"/>
          <p:cNvSpPr/>
          <p:nvPr/>
        </p:nvSpPr>
        <p:spPr>
          <a:xfrm rot="5400000">
            <a:off x="4561992" y="3936372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8" name="Metin kutusu 160"/>
          <p:cNvSpPr txBox="1"/>
          <p:nvPr/>
        </p:nvSpPr>
        <p:spPr>
          <a:xfrm>
            <a:off x="6015346" y="5510354"/>
            <a:ext cx="29170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 smtClean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Realized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Metin kutusu 144"/>
          <p:cNvSpPr txBox="1"/>
          <p:nvPr/>
        </p:nvSpPr>
        <p:spPr>
          <a:xfrm>
            <a:off x="5652889" y="5284649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 smtClean="0">
                <a:latin typeface="Arial" panose="020B0604020202020204" pitchFamily="34" charset="0"/>
                <a:cs typeface="Arial" panose="020B0604020202020204" pitchFamily="34" charset="0"/>
              </a:rPr>
              <a:t>F’ 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0" name="Straight Connector 249"/>
          <p:cNvCxnSpPr/>
          <p:nvPr/>
        </p:nvCxnSpPr>
        <p:spPr>
          <a:xfrm>
            <a:off x="7380077" y="531437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7533136" y="531437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7690522" y="531437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9" name="TextBox 318"/>
          <p:cNvSpPr txBox="1"/>
          <p:nvPr/>
        </p:nvSpPr>
        <p:spPr>
          <a:xfrm>
            <a:off x="4669257" y="5680861"/>
            <a:ext cx="65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smtClean="0">
                <a:latin typeface="Arial" panose="020B0604020202020204" pitchFamily="34" charset="0"/>
                <a:cs typeface="Arial" panose="020B0604020202020204" pitchFamily="34" charset="0"/>
              </a:rPr>
              <a:t>F’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3601796" y="5692165"/>
            <a:ext cx="34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Equal 320"/>
          <p:cNvSpPr/>
          <p:nvPr/>
        </p:nvSpPr>
        <p:spPr>
          <a:xfrm>
            <a:off x="4031587" y="5842026"/>
            <a:ext cx="576000" cy="324000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57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1" grpId="0"/>
      <p:bldP spid="252" grpId="0"/>
      <p:bldP spid="253" grpId="0"/>
      <p:bldP spid="254" grpId="0"/>
      <p:bldP spid="313" grpId="0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135" grpId="0"/>
      <p:bldP spid="136" grpId="0" animBg="1"/>
      <p:bldP spid="137" grpId="0"/>
      <p:bldP spid="138" grpId="0"/>
      <p:bldP spid="139" grpId="0"/>
      <p:bldP spid="140" grpId="0"/>
      <p:bldP spid="141" grpId="0"/>
      <p:bldP spid="142" grpId="0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11" grpId="0" animBg="1"/>
      <p:bldP spid="212" grpId="0" animBg="1"/>
      <p:bldP spid="216" grpId="0" animBg="1"/>
      <p:bldP spid="218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/>
      <p:bldP spid="249" grpId="0"/>
      <p:bldP spid="319" grpId="0"/>
      <p:bldP spid="320" grpId="0"/>
      <p:bldP spid="3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In-field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Transient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3166872"/>
          </a:xfrm>
        </p:spPr>
        <p:txBody>
          <a:bodyPr>
            <a:noAutofit/>
          </a:bodyPr>
          <a:lstStyle/>
          <a:p>
            <a:r>
              <a:rPr lang="tr-TR" sz="2400" dirty="0" err="1" smtClean="0">
                <a:latin typeface="Arial" charset="0"/>
              </a:rPr>
              <a:t>Transient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faults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occur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according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to</a:t>
            </a:r>
            <a:r>
              <a:rPr lang="tr-TR" sz="2400" dirty="0" smtClean="0">
                <a:latin typeface="Arial" charset="0"/>
              </a:rPr>
              <a:t> a time-domain</a:t>
            </a:r>
          </a:p>
          <a:p>
            <a:r>
              <a:rPr lang="tr-TR" sz="2400" dirty="0" err="1" smtClean="0">
                <a:latin typeface="Arial" charset="0"/>
              </a:rPr>
              <a:t>They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are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predicted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with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probability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analysis</a:t>
            </a:r>
            <a:endParaRPr lang="tr-TR" sz="2400" dirty="0" smtClean="0">
              <a:latin typeface="Arial" charset="0"/>
            </a:endParaRPr>
          </a:p>
          <a:p>
            <a:r>
              <a:rPr lang="tr-TR" sz="2400" dirty="0" err="1" smtClean="0">
                <a:latin typeface="Arial" charset="0"/>
              </a:rPr>
              <a:t>Diode</a:t>
            </a:r>
            <a:r>
              <a:rPr lang="tr-TR" sz="2400" dirty="0" smtClean="0">
                <a:latin typeface="Arial" charset="0"/>
              </a:rPr>
              <a:t> and FET Components </a:t>
            </a:r>
            <a:r>
              <a:rPr lang="tr-TR" sz="2400" dirty="0" err="1" smtClean="0">
                <a:latin typeface="Arial" charset="0"/>
              </a:rPr>
              <a:t>show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different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behaviour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regarding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to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the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fault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type</a:t>
            </a:r>
            <a:endParaRPr lang="tr-TR" sz="2400" dirty="0" smtClean="0">
              <a:latin typeface="Arial" charset="0"/>
            </a:endParaRPr>
          </a:p>
          <a:p>
            <a:pPr lvl="1"/>
            <a:r>
              <a:rPr lang="tr-TR" sz="1800" dirty="0" err="1" smtClean="0">
                <a:latin typeface="Arial" charset="0"/>
              </a:rPr>
              <a:t>Stuck</a:t>
            </a:r>
            <a:r>
              <a:rPr lang="tr-TR" sz="1800" dirty="0" smtClean="0">
                <a:latin typeface="Arial" charset="0"/>
              </a:rPr>
              <a:t>-at OFF: </a:t>
            </a:r>
            <a:r>
              <a:rPr lang="tr-TR" sz="1800" dirty="0" err="1" smtClean="0">
                <a:latin typeface="Arial" charset="0"/>
              </a:rPr>
              <a:t>switch</a:t>
            </a:r>
            <a:r>
              <a:rPr lang="tr-TR" sz="1800" dirty="0" smtClean="0">
                <a:latin typeface="Arial" charset="0"/>
              </a:rPr>
              <a:t> is not </a:t>
            </a:r>
            <a:r>
              <a:rPr lang="tr-TR" sz="1800" dirty="0" err="1" smtClean="0">
                <a:latin typeface="Arial" charset="0"/>
              </a:rPr>
              <a:t>capable</a:t>
            </a:r>
            <a:r>
              <a:rPr lang="tr-TR" sz="1800" dirty="0" smtClean="0">
                <a:latin typeface="Arial" charset="0"/>
              </a:rPr>
              <a:t> of </a:t>
            </a:r>
            <a:r>
              <a:rPr lang="tr-TR" sz="1800" dirty="0" err="1" smtClean="0">
                <a:latin typeface="Arial" charset="0"/>
              </a:rPr>
              <a:t>conducting</a:t>
            </a:r>
            <a:r>
              <a:rPr lang="tr-TR" sz="1800" dirty="0" smtClean="0">
                <a:latin typeface="Arial" charset="0"/>
              </a:rPr>
              <a:t> </a:t>
            </a:r>
            <a:r>
              <a:rPr lang="tr-TR" sz="1800" dirty="0" err="1" smtClean="0">
                <a:latin typeface="Arial" charset="0"/>
              </a:rPr>
              <a:t>current</a:t>
            </a:r>
            <a:r>
              <a:rPr lang="tr-TR" sz="1800" dirty="0" smtClean="0">
                <a:latin typeface="Arial" charset="0"/>
              </a:rPr>
              <a:t>, </a:t>
            </a:r>
            <a:r>
              <a:rPr lang="tr-TR" sz="1800" dirty="0" err="1" smtClean="0">
                <a:latin typeface="Arial" charset="0"/>
              </a:rPr>
              <a:t>infinite</a:t>
            </a:r>
            <a:r>
              <a:rPr lang="tr-TR" sz="1800" dirty="0" smtClean="0">
                <a:latin typeface="Arial" charset="0"/>
              </a:rPr>
              <a:t> </a:t>
            </a:r>
            <a:r>
              <a:rPr lang="tr-TR" sz="1800" dirty="0" err="1" smtClean="0">
                <a:latin typeface="Arial" charset="0"/>
              </a:rPr>
              <a:t>resistance</a:t>
            </a:r>
            <a:endParaRPr lang="tr-TR" sz="1800" dirty="0" smtClean="0">
              <a:latin typeface="Arial" charset="0"/>
            </a:endParaRPr>
          </a:p>
          <a:p>
            <a:pPr lvl="1"/>
            <a:r>
              <a:rPr lang="tr-TR" sz="1800" dirty="0" err="1" smtClean="0">
                <a:latin typeface="Arial" charset="0"/>
              </a:rPr>
              <a:t>Stuck</a:t>
            </a:r>
            <a:r>
              <a:rPr lang="tr-TR" sz="1800" dirty="0" smtClean="0">
                <a:latin typeface="Arial" charset="0"/>
              </a:rPr>
              <a:t>-at ON: </a:t>
            </a:r>
            <a:r>
              <a:rPr lang="tr-TR" sz="1800" dirty="0" err="1" smtClean="0">
                <a:latin typeface="Arial" charset="0"/>
              </a:rPr>
              <a:t>switch</a:t>
            </a:r>
            <a:r>
              <a:rPr lang="tr-TR" sz="1800" dirty="0" smtClean="0">
                <a:latin typeface="Arial" charset="0"/>
              </a:rPr>
              <a:t> is </a:t>
            </a:r>
            <a:r>
              <a:rPr lang="tr-TR" sz="1800" dirty="0" err="1" smtClean="0">
                <a:latin typeface="Arial" charset="0"/>
              </a:rPr>
              <a:t>constantly</a:t>
            </a:r>
            <a:r>
              <a:rPr lang="tr-TR" sz="1800" dirty="0" smtClean="0">
                <a:latin typeface="Arial" charset="0"/>
              </a:rPr>
              <a:t> </a:t>
            </a:r>
            <a:r>
              <a:rPr lang="tr-TR" sz="1800" dirty="0" err="1" smtClean="0">
                <a:latin typeface="Arial" charset="0"/>
              </a:rPr>
              <a:t>conducting</a:t>
            </a:r>
            <a:r>
              <a:rPr lang="tr-TR" sz="1800" dirty="0" smtClean="0">
                <a:latin typeface="Arial" charset="0"/>
              </a:rPr>
              <a:t> </a:t>
            </a:r>
            <a:r>
              <a:rPr lang="tr-TR" sz="1800" dirty="0" err="1" smtClean="0">
                <a:latin typeface="Arial" charset="0"/>
              </a:rPr>
              <a:t>current</a:t>
            </a:r>
            <a:r>
              <a:rPr lang="tr-TR" sz="1800" dirty="0" smtClean="0">
                <a:latin typeface="Arial" charset="0"/>
              </a:rPr>
              <a:t>, </a:t>
            </a:r>
            <a:r>
              <a:rPr lang="tr-TR" sz="1800" dirty="0" err="1" smtClean="0">
                <a:latin typeface="Arial" charset="0"/>
              </a:rPr>
              <a:t>zero</a:t>
            </a:r>
            <a:r>
              <a:rPr lang="tr-TR" sz="1800" dirty="0" smtClean="0">
                <a:latin typeface="Arial" charset="0"/>
              </a:rPr>
              <a:t> </a:t>
            </a:r>
            <a:r>
              <a:rPr lang="tr-TR" sz="1800" dirty="0" err="1" smtClean="0">
                <a:latin typeface="Arial" charset="0"/>
              </a:rPr>
              <a:t>resistance</a:t>
            </a:r>
            <a:endParaRPr lang="tr-TR" sz="18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>
          <a:xfrm>
            <a:off x="381000" y="4767072"/>
            <a:ext cx="4111752" cy="16337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  <a:buFont typeface="Wingdings"/>
              <a:buNone/>
            </a:pPr>
            <a:r>
              <a:rPr lang="tr-TR" sz="2800" b="1" smtClean="0">
                <a:latin typeface="Arial" pitchFamily="34" charset="0"/>
                <a:cs typeface="Arial" pitchFamily="34" charset="0"/>
              </a:rPr>
              <a:t>Diode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tr-TR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Stuck-at OFF only switch</a:t>
            </a:r>
            <a:endParaRPr lang="tr-T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tr-TR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Stuck-at ON entire output line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endParaRPr lang="en-US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Content Placeholder 2"/>
          <p:cNvSpPr txBox="1">
            <a:spLocks/>
          </p:cNvSpPr>
          <p:nvPr/>
        </p:nvSpPr>
        <p:spPr>
          <a:xfrm>
            <a:off x="4492752" y="4767072"/>
            <a:ext cx="4346448" cy="16337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tr-T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FET</a:t>
            </a:r>
            <a:endParaRPr lang="en-US" sz="2800" b="1" noProof="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tr-TR" sz="2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Stuck-at OFF entire output line</a:t>
            </a:r>
            <a:endParaRPr lang="tr-T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tr-TR" sz="2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Stuck-at ON only switch</a:t>
            </a:r>
            <a:endParaRPr lang="tr-TR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defRPr/>
            </a:pPr>
            <a:endParaRPr lang="en-US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520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Diode-based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Nanoarray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1710006"/>
          </a:xfrm>
        </p:spPr>
        <p:txBody>
          <a:bodyPr>
            <a:noAutofit/>
          </a:bodyPr>
          <a:lstStyle/>
          <a:p>
            <a:r>
              <a:rPr lang="tr-TR" sz="2400" smtClean="0">
                <a:latin typeface="Arial" charset="0"/>
              </a:rPr>
              <a:t>Stuck-at OFF, no connection between terminals</a:t>
            </a:r>
          </a:p>
          <a:p>
            <a:pPr lvl="1"/>
            <a:r>
              <a:rPr lang="tr-TR" sz="2100" smtClean="0">
                <a:latin typeface="Arial" charset="0"/>
              </a:rPr>
              <a:t>Only faulty switch is affected</a:t>
            </a:r>
          </a:p>
          <a:p>
            <a:r>
              <a:rPr lang="tr-TR" sz="2400" smtClean="0">
                <a:latin typeface="Arial" charset="0"/>
              </a:rPr>
              <a:t>Stuck-at ON, terminals always connected</a:t>
            </a:r>
          </a:p>
          <a:p>
            <a:pPr lvl="1"/>
            <a:r>
              <a:rPr lang="tr-TR" sz="2100" smtClean="0">
                <a:latin typeface="Arial" charset="0"/>
              </a:rPr>
              <a:t>Entire line is affected</a:t>
            </a:r>
          </a:p>
        </p:txBody>
      </p:sp>
      <p:sp>
        <p:nvSpPr>
          <p:cNvPr id="7" name="Dikdörtgen 11"/>
          <p:cNvSpPr/>
          <p:nvPr/>
        </p:nvSpPr>
        <p:spPr>
          <a:xfrm rot="5400000">
            <a:off x="1581361" y="43856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" name="Dikdörtgen 11"/>
          <p:cNvSpPr/>
          <p:nvPr/>
        </p:nvSpPr>
        <p:spPr>
          <a:xfrm rot="5400000">
            <a:off x="1243118" y="43856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" name="Dikdörtgen 11"/>
          <p:cNvSpPr/>
          <p:nvPr/>
        </p:nvSpPr>
        <p:spPr>
          <a:xfrm rot="5400000">
            <a:off x="952045" y="43856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0" name="Dikdörtgen 11"/>
          <p:cNvSpPr/>
          <p:nvPr/>
        </p:nvSpPr>
        <p:spPr>
          <a:xfrm rot="5400000">
            <a:off x="614491" y="43856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" name="Dikdörtgen 11"/>
          <p:cNvSpPr/>
          <p:nvPr/>
        </p:nvSpPr>
        <p:spPr>
          <a:xfrm rot="5400000">
            <a:off x="311732" y="43856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" name="Oval 11"/>
          <p:cNvSpPr/>
          <p:nvPr/>
        </p:nvSpPr>
        <p:spPr>
          <a:xfrm>
            <a:off x="1161617" y="381989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" name="Oval 12"/>
          <p:cNvSpPr/>
          <p:nvPr/>
        </p:nvSpPr>
        <p:spPr>
          <a:xfrm>
            <a:off x="1465347" y="381989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" name="Oval 13"/>
          <p:cNvSpPr/>
          <p:nvPr/>
        </p:nvSpPr>
        <p:spPr>
          <a:xfrm>
            <a:off x="1767055" y="382672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" name="Oval 14"/>
          <p:cNvSpPr/>
          <p:nvPr/>
        </p:nvSpPr>
        <p:spPr>
          <a:xfrm>
            <a:off x="2084590" y="382672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" name="Oval 15"/>
          <p:cNvSpPr/>
          <p:nvPr/>
        </p:nvSpPr>
        <p:spPr>
          <a:xfrm>
            <a:off x="2400200" y="3800065"/>
            <a:ext cx="149988" cy="149988"/>
          </a:xfrm>
          <a:prstGeom prst="ellipse">
            <a:avLst/>
          </a:prstGeom>
          <a:solidFill>
            <a:srgbClr val="0070C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" name="Oval 16"/>
          <p:cNvSpPr/>
          <p:nvPr/>
        </p:nvSpPr>
        <p:spPr>
          <a:xfrm>
            <a:off x="1158410" y="404637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" name="Oval 17"/>
          <p:cNvSpPr/>
          <p:nvPr/>
        </p:nvSpPr>
        <p:spPr>
          <a:xfrm>
            <a:off x="1459379" y="405711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" name="Oval 18"/>
          <p:cNvSpPr/>
          <p:nvPr/>
        </p:nvSpPr>
        <p:spPr>
          <a:xfrm>
            <a:off x="1762589" y="4036089"/>
            <a:ext cx="149988" cy="149988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" name="Oval 19"/>
          <p:cNvSpPr/>
          <p:nvPr/>
        </p:nvSpPr>
        <p:spPr>
          <a:xfrm>
            <a:off x="2076512" y="4039943"/>
            <a:ext cx="149988" cy="149988"/>
          </a:xfrm>
          <a:prstGeom prst="ellipse">
            <a:avLst/>
          </a:prstGeom>
          <a:solidFill>
            <a:schemeClr val="bg2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" name="Oval 20"/>
          <p:cNvSpPr/>
          <p:nvPr/>
        </p:nvSpPr>
        <p:spPr>
          <a:xfrm>
            <a:off x="2411398" y="405611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" name="Oval 21"/>
          <p:cNvSpPr/>
          <p:nvPr/>
        </p:nvSpPr>
        <p:spPr>
          <a:xfrm>
            <a:off x="1151630" y="448146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" name="Oval 22"/>
          <p:cNvSpPr/>
          <p:nvPr/>
        </p:nvSpPr>
        <p:spPr>
          <a:xfrm>
            <a:off x="1459286" y="448146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" name="Oval 23"/>
          <p:cNvSpPr/>
          <p:nvPr/>
        </p:nvSpPr>
        <p:spPr>
          <a:xfrm>
            <a:off x="1762692" y="449388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" name="Oval 24"/>
          <p:cNvSpPr/>
          <p:nvPr/>
        </p:nvSpPr>
        <p:spPr>
          <a:xfrm>
            <a:off x="2074602" y="44900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" name="Oval 25"/>
          <p:cNvSpPr/>
          <p:nvPr/>
        </p:nvSpPr>
        <p:spPr>
          <a:xfrm>
            <a:off x="2408209" y="449262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" name="Oval 26"/>
          <p:cNvSpPr/>
          <p:nvPr/>
        </p:nvSpPr>
        <p:spPr>
          <a:xfrm>
            <a:off x="1151722" y="470939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" name="Oval 27"/>
          <p:cNvSpPr/>
          <p:nvPr/>
        </p:nvSpPr>
        <p:spPr>
          <a:xfrm>
            <a:off x="1459379" y="4709391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" name="Oval 28"/>
          <p:cNvSpPr/>
          <p:nvPr/>
        </p:nvSpPr>
        <p:spPr>
          <a:xfrm>
            <a:off x="1760081" y="4725137"/>
            <a:ext cx="149988" cy="149988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" name="Oval 29"/>
          <p:cNvSpPr/>
          <p:nvPr/>
        </p:nvSpPr>
        <p:spPr>
          <a:xfrm>
            <a:off x="2072927" y="47251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" name="Oval 30"/>
          <p:cNvSpPr/>
          <p:nvPr/>
        </p:nvSpPr>
        <p:spPr>
          <a:xfrm>
            <a:off x="2411398" y="4723267"/>
            <a:ext cx="149988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" name="Oval 31"/>
          <p:cNvSpPr/>
          <p:nvPr/>
        </p:nvSpPr>
        <p:spPr>
          <a:xfrm>
            <a:off x="1136109" y="4269095"/>
            <a:ext cx="149988" cy="149988"/>
          </a:xfrm>
          <a:prstGeom prst="ellipse">
            <a:avLst/>
          </a:prstGeom>
          <a:solidFill>
            <a:schemeClr val="bg2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" name="Oval 32"/>
          <p:cNvSpPr/>
          <p:nvPr/>
        </p:nvSpPr>
        <p:spPr>
          <a:xfrm>
            <a:off x="1455403" y="428214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4" name="Oval 33"/>
          <p:cNvSpPr/>
          <p:nvPr/>
        </p:nvSpPr>
        <p:spPr>
          <a:xfrm>
            <a:off x="1779402" y="426929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5" name="Oval 34"/>
          <p:cNvSpPr/>
          <p:nvPr/>
        </p:nvSpPr>
        <p:spPr>
          <a:xfrm>
            <a:off x="2076512" y="426929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6" name="Oval 35"/>
          <p:cNvSpPr/>
          <p:nvPr/>
        </p:nvSpPr>
        <p:spPr>
          <a:xfrm>
            <a:off x="2403865" y="427932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7" name="Dikdörtgen 11"/>
          <p:cNvSpPr/>
          <p:nvPr/>
        </p:nvSpPr>
        <p:spPr>
          <a:xfrm>
            <a:off x="736124" y="4773858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8" name="Dikdörtgen 11"/>
          <p:cNvSpPr/>
          <p:nvPr/>
        </p:nvSpPr>
        <p:spPr>
          <a:xfrm>
            <a:off x="736124" y="4532938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9" name="Dikdörtgen 11"/>
          <p:cNvSpPr/>
          <p:nvPr/>
        </p:nvSpPr>
        <p:spPr>
          <a:xfrm>
            <a:off x="736124" y="4333207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0" name="Dikdörtgen 11"/>
          <p:cNvSpPr/>
          <p:nvPr/>
        </p:nvSpPr>
        <p:spPr>
          <a:xfrm>
            <a:off x="736124" y="4090089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1" name="Dikdörtgen 11"/>
          <p:cNvSpPr/>
          <p:nvPr/>
        </p:nvSpPr>
        <p:spPr>
          <a:xfrm>
            <a:off x="736124" y="3852867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2" name="Dikdörtgen 11"/>
          <p:cNvSpPr/>
          <p:nvPr/>
        </p:nvSpPr>
        <p:spPr>
          <a:xfrm rot="5400000">
            <a:off x="2023767" y="43856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3" name="Dikdörtgen 11"/>
          <p:cNvSpPr/>
          <p:nvPr/>
        </p:nvSpPr>
        <p:spPr>
          <a:xfrm rot="5400000">
            <a:off x="-176305" y="43854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" name="Dikdörtgen 11"/>
          <p:cNvSpPr/>
          <p:nvPr/>
        </p:nvSpPr>
        <p:spPr>
          <a:xfrm rot="5400000">
            <a:off x="4165581" y="43778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5" name="Dikdörtgen 11"/>
          <p:cNvSpPr/>
          <p:nvPr/>
        </p:nvSpPr>
        <p:spPr>
          <a:xfrm rot="5400000">
            <a:off x="3827338" y="43778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6" name="Dikdörtgen 11"/>
          <p:cNvSpPr/>
          <p:nvPr/>
        </p:nvSpPr>
        <p:spPr>
          <a:xfrm rot="5400000">
            <a:off x="3536265" y="43778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7" name="Dikdörtgen 11"/>
          <p:cNvSpPr/>
          <p:nvPr/>
        </p:nvSpPr>
        <p:spPr>
          <a:xfrm rot="5400000">
            <a:off x="3198711" y="43778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8" name="Dikdörtgen 11"/>
          <p:cNvSpPr/>
          <p:nvPr/>
        </p:nvSpPr>
        <p:spPr>
          <a:xfrm rot="5400000">
            <a:off x="2895951" y="43778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9" name="Oval 48"/>
          <p:cNvSpPr/>
          <p:nvPr/>
        </p:nvSpPr>
        <p:spPr>
          <a:xfrm>
            <a:off x="3742630" y="403861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0" name="Oval 49"/>
          <p:cNvSpPr/>
          <p:nvPr/>
        </p:nvSpPr>
        <p:spPr>
          <a:xfrm>
            <a:off x="4043599" y="40493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1" name="Oval 50"/>
          <p:cNvSpPr/>
          <p:nvPr/>
        </p:nvSpPr>
        <p:spPr>
          <a:xfrm>
            <a:off x="4368383" y="40322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2" name="Oval 51"/>
          <p:cNvSpPr/>
          <p:nvPr/>
        </p:nvSpPr>
        <p:spPr>
          <a:xfrm>
            <a:off x="4995618" y="40483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3" name="Oval 52"/>
          <p:cNvSpPr/>
          <p:nvPr/>
        </p:nvSpPr>
        <p:spPr>
          <a:xfrm>
            <a:off x="3735850" y="44737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4" name="Oval 53"/>
          <p:cNvSpPr/>
          <p:nvPr/>
        </p:nvSpPr>
        <p:spPr>
          <a:xfrm>
            <a:off x="4043506" y="44737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5" name="Oval 54"/>
          <p:cNvSpPr/>
          <p:nvPr/>
        </p:nvSpPr>
        <p:spPr>
          <a:xfrm>
            <a:off x="4372562" y="448487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6" name="Oval 55"/>
          <p:cNvSpPr/>
          <p:nvPr/>
        </p:nvSpPr>
        <p:spPr>
          <a:xfrm>
            <a:off x="4658822" y="448225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7" name="Oval 56"/>
          <p:cNvSpPr/>
          <p:nvPr/>
        </p:nvSpPr>
        <p:spPr>
          <a:xfrm>
            <a:off x="4992429" y="448487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8" name="Oval 57"/>
          <p:cNvSpPr/>
          <p:nvPr/>
        </p:nvSpPr>
        <p:spPr>
          <a:xfrm>
            <a:off x="3735941" y="470163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9" name="Oval 58"/>
          <p:cNvSpPr/>
          <p:nvPr/>
        </p:nvSpPr>
        <p:spPr>
          <a:xfrm>
            <a:off x="4043599" y="4701636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0" name="Oval 59"/>
          <p:cNvSpPr/>
          <p:nvPr/>
        </p:nvSpPr>
        <p:spPr>
          <a:xfrm>
            <a:off x="4657147" y="471738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" name="Oval 60"/>
          <p:cNvSpPr/>
          <p:nvPr/>
        </p:nvSpPr>
        <p:spPr>
          <a:xfrm>
            <a:off x="4995617" y="4715512"/>
            <a:ext cx="149988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" name="Oval 61"/>
          <p:cNvSpPr/>
          <p:nvPr/>
        </p:nvSpPr>
        <p:spPr>
          <a:xfrm>
            <a:off x="4039623" y="427439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" name="Oval 62"/>
          <p:cNvSpPr/>
          <p:nvPr/>
        </p:nvSpPr>
        <p:spPr>
          <a:xfrm>
            <a:off x="4363621" y="42615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" name="Oval 63"/>
          <p:cNvSpPr/>
          <p:nvPr/>
        </p:nvSpPr>
        <p:spPr>
          <a:xfrm>
            <a:off x="4660731" y="42615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" name="Oval 64"/>
          <p:cNvSpPr/>
          <p:nvPr/>
        </p:nvSpPr>
        <p:spPr>
          <a:xfrm>
            <a:off x="4988085" y="427156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" name="Dikdörtgen 11"/>
          <p:cNvSpPr/>
          <p:nvPr/>
        </p:nvSpPr>
        <p:spPr>
          <a:xfrm>
            <a:off x="3320343" y="452518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7" name="Dikdörtgen 11"/>
          <p:cNvSpPr/>
          <p:nvPr/>
        </p:nvSpPr>
        <p:spPr>
          <a:xfrm>
            <a:off x="3320343" y="432545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8" name="Dikdörtgen 11"/>
          <p:cNvSpPr/>
          <p:nvPr/>
        </p:nvSpPr>
        <p:spPr>
          <a:xfrm>
            <a:off x="3320343" y="4082334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9" name="Dikdörtgen 11"/>
          <p:cNvSpPr/>
          <p:nvPr/>
        </p:nvSpPr>
        <p:spPr>
          <a:xfrm>
            <a:off x="3320343" y="3845112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0" name="Dikdörtgen 11"/>
          <p:cNvSpPr/>
          <p:nvPr/>
        </p:nvSpPr>
        <p:spPr>
          <a:xfrm rot="5400000">
            <a:off x="4607987" y="43778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1" name="Dikdörtgen 11"/>
          <p:cNvSpPr/>
          <p:nvPr/>
        </p:nvSpPr>
        <p:spPr>
          <a:xfrm rot="5400000">
            <a:off x="2407915" y="43776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2" name="Multiply 71"/>
          <p:cNvSpPr/>
          <p:nvPr/>
        </p:nvSpPr>
        <p:spPr>
          <a:xfrm>
            <a:off x="4536880" y="3633308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3" name="Multiply 72"/>
          <p:cNvSpPr/>
          <p:nvPr/>
        </p:nvSpPr>
        <p:spPr>
          <a:xfrm>
            <a:off x="4243799" y="3631623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4" name="Multiply 73"/>
          <p:cNvSpPr/>
          <p:nvPr/>
        </p:nvSpPr>
        <p:spPr>
          <a:xfrm>
            <a:off x="3900460" y="3631622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5" name="Multiply 74"/>
          <p:cNvSpPr/>
          <p:nvPr/>
        </p:nvSpPr>
        <p:spPr>
          <a:xfrm>
            <a:off x="3603889" y="3628016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6" name="Multiply 75"/>
          <p:cNvSpPr/>
          <p:nvPr/>
        </p:nvSpPr>
        <p:spPr>
          <a:xfrm>
            <a:off x="4856955" y="3638196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7" name="Multiply 76"/>
          <p:cNvSpPr/>
          <p:nvPr/>
        </p:nvSpPr>
        <p:spPr>
          <a:xfrm>
            <a:off x="3600375" y="4120439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8" name="Multiply 77"/>
          <p:cNvSpPr/>
          <p:nvPr/>
        </p:nvSpPr>
        <p:spPr>
          <a:xfrm>
            <a:off x="4542058" y="3916269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9" name="Oval 78"/>
          <p:cNvSpPr/>
          <p:nvPr/>
        </p:nvSpPr>
        <p:spPr>
          <a:xfrm>
            <a:off x="5897336" y="2971800"/>
            <a:ext cx="3246664" cy="2679809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80" name="Düz Bağlayıcı 18"/>
          <p:cNvCxnSpPr/>
          <p:nvPr/>
        </p:nvCxnSpPr>
        <p:spPr>
          <a:xfrm flipV="1">
            <a:off x="4695799" y="3114030"/>
            <a:ext cx="2148505" cy="551491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Düz Bağlayıcı 18"/>
          <p:cNvCxnSpPr/>
          <p:nvPr/>
        </p:nvCxnSpPr>
        <p:spPr>
          <a:xfrm>
            <a:off x="4521795" y="4223622"/>
            <a:ext cx="2216689" cy="12625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Dikdörtgen 11"/>
          <p:cNvSpPr/>
          <p:nvPr/>
        </p:nvSpPr>
        <p:spPr>
          <a:xfrm rot="5400000" flipV="1">
            <a:off x="7146498" y="4324311"/>
            <a:ext cx="2149831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3" name="Dikdörtgen 11"/>
          <p:cNvSpPr/>
          <p:nvPr/>
        </p:nvSpPr>
        <p:spPr>
          <a:xfrm rot="10800000" flipV="1">
            <a:off x="6108257" y="3792262"/>
            <a:ext cx="254980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4" name="Dikdörtgen 11"/>
          <p:cNvSpPr/>
          <p:nvPr/>
        </p:nvSpPr>
        <p:spPr>
          <a:xfrm rot="14398563" flipV="1">
            <a:off x="7582414" y="4161582"/>
            <a:ext cx="839151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5" name="Dikdörtgen 11"/>
          <p:cNvSpPr/>
          <p:nvPr/>
        </p:nvSpPr>
        <p:spPr>
          <a:xfrm rot="5400000" flipV="1">
            <a:off x="6414781" y="4366765"/>
            <a:ext cx="229982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6" name="Dikdörtgen 11"/>
          <p:cNvSpPr/>
          <p:nvPr/>
        </p:nvSpPr>
        <p:spPr>
          <a:xfrm rot="10800000" flipV="1">
            <a:off x="6093881" y="4699961"/>
            <a:ext cx="2599796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7" name="Dikdörtgen 11"/>
          <p:cNvSpPr/>
          <p:nvPr/>
        </p:nvSpPr>
        <p:spPr>
          <a:xfrm rot="14398563" flipV="1">
            <a:off x="7043953" y="4876657"/>
            <a:ext cx="311605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8" name="Dikdörtgen 11"/>
          <p:cNvSpPr/>
          <p:nvPr/>
        </p:nvSpPr>
        <p:spPr>
          <a:xfrm rot="14398563" flipV="1">
            <a:off x="7286883" y="5294193"/>
            <a:ext cx="311605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9" name="Dikdörtgen 11"/>
          <p:cNvSpPr/>
          <p:nvPr/>
        </p:nvSpPr>
        <p:spPr>
          <a:xfrm rot="14398563" flipV="1">
            <a:off x="6899508" y="4173039"/>
            <a:ext cx="839151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7246377" y="4172332"/>
            <a:ext cx="249980" cy="15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Isosceles Triangle 90"/>
          <p:cNvSpPr/>
          <p:nvPr/>
        </p:nvSpPr>
        <p:spPr>
          <a:xfrm rot="8849324">
            <a:off x="7176145" y="4032498"/>
            <a:ext cx="249980" cy="21701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92" name="Dikdörtgen 11"/>
          <p:cNvSpPr/>
          <p:nvPr/>
        </p:nvSpPr>
        <p:spPr>
          <a:xfrm rot="14398563" flipV="1">
            <a:off x="7591455" y="5094244"/>
            <a:ext cx="839151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3" name="Isosceles Triangle 92"/>
          <p:cNvSpPr/>
          <p:nvPr/>
        </p:nvSpPr>
        <p:spPr>
          <a:xfrm rot="8849324">
            <a:off x="7869599" y="4950424"/>
            <a:ext cx="249980" cy="21701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7913128" y="5079074"/>
            <a:ext cx="249980" cy="15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4363621" y="471166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6" name="Dikdörtgen 11"/>
          <p:cNvSpPr/>
          <p:nvPr/>
        </p:nvSpPr>
        <p:spPr>
          <a:xfrm>
            <a:off x="3320343" y="476610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7" name="Dikdörtgen 11"/>
          <p:cNvSpPr/>
          <p:nvPr/>
        </p:nvSpPr>
        <p:spPr>
          <a:xfrm rot="5400000" flipV="1">
            <a:off x="5764475" y="4310761"/>
            <a:ext cx="229982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8" name="Dikdörtgen 11"/>
          <p:cNvSpPr/>
          <p:nvPr/>
        </p:nvSpPr>
        <p:spPr>
          <a:xfrm rot="14398563" flipV="1">
            <a:off x="6244503" y="4137571"/>
            <a:ext cx="839151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6575808" y="4128325"/>
            <a:ext cx="249980" cy="15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Isosceles Triangle 99"/>
          <p:cNvSpPr/>
          <p:nvPr/>
        </p:nvSpPr>
        <p:spPr>
          <a:xfrm rot="8849324">
            <a:off x="6500955" y="3999626"/>
            <a:ext cx="249980" cy="21701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101" name="Dikdörtgen 11"/>
          <p:cNvSpPr/>
          <p:nvPr/>
        </p:nvSpPr>
        <p:spPr>
          <a:xfrm rot="14398563" flipV="1">
            <a:off x="6256361" y="5122394"/>
            <a:ext cx="839151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02" name="Isosceles Triangle 101"/>
          <p:cNvSpPr/>
          <p:nvPr/>
        </p:nvSpPr>
        <p:spPr>
          <a:xfrm rot="8849324">
            <a:off x="6534505" y="4978574"/>
            <a:ext cx="249980" cy="21701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6584642" y="5107508"/>
            <a:ext cx="249980" cy="15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416641" y="468799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06" name="Oval 105"/>
          <p:cNvSpPr/>
          <p:nvPr/>
        </p:nvSpPr>
        <p:spPr>
          <a:xfrm>
            <a:off x="6435499" y="3767938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09" name="Oval 108"/>
          <p:cNvSpPr/>
          <p:nvPr/>
        </p:nvSpPr>
        <p:spPr>
          <a:xfrm>
            <a:off x="6873140" y="448487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0" name="Oval 109"/>
          <p:cNvSpPr/>
          <p:nvPr/>
        </p:nvSpPr>
        <p:spPr>
          <a:xfrm>
            <a:off x="7067636" y="3779387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1" name="Oval 110"/>
          <p:cNvSpPr/>
          <p:nvPr/>
        </p:nvSpPr>
        <p:spPr>
          <a:xfrm>
            <a:off x="7514695" y="4493888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2" name="Oval 111"/>
          <p:cNvSpPr/>
          <p:nvPr/>
        </p:nvSpPr>
        <p:spPr>
          <a:xfrm>
            <a:off x="8187856" y="4485323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3" name="Oval 112"/>
          <p:cNvSpPr/>
          <p:nvPr/>
        </p:nvSpPr>
        <p:spPr>
          <a:xfrm>
            <a:off x="7758015" y="3774319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4" name="Oval 113"/>
          <p:cNvSpPr/>
          <p:nvPr/>
        </p:nvSpPr>
        <p:spPr>
          <a:xfrm>
            <a:off x="6875864" y="542002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5" name="Oval 114"/>
          <p:cNvSpPr/>
          <p:nvPr/>
        </p:nvSpPr>
        <p:spPr>
          <a:xfrm>
            <a:off x="7523914" y="5382525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6" name="Oval 115"/>
          <p:cNvSpPr/>
          <p:nvPr/>
        </p:nvSpPr>
        <p:spPr>
          <a:xfrm>
            <a:off x="7088060" y="4693629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7" name="Oval 116"/>
          <p:cNvSpPr/>
          <p:nvPr/>
        </p:nvSpPr>
        <p:spPr>
          <a:xfrm>
            <a:off x="7769780" y="468599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8" name="Oval 117"/>
          <p:cNvSpPr/>
          <p:nvPr/>
        </p:nvSpPr>
        <p:spPr>
          <a:xfrm>
            <a:off x="8180914" y="5382525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9" name="Metin kutusu 144"/>
          <p:cNvSpPr txBox="1"/>
          <p:nvPr/>
        </p:nvSpPr>
        <p:spPr>
          <a:xfrm>
            <a:off x="239291" y="6087614"/>
            <a:ext cx="1972138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Stuck-at OFF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64297" y="6148777"/>
            <a:ext cx="149988" cy="14998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1" name="Oval 120"/>
          <p:cNvSpPr/>
          <p:nvPr/>
        </p:nvSpPr>
        <p:spPr>
          <a:xfrm>
            <a:off x="2779235" y="6166972"/>
            <a:ext cx="149988" cy="149988"/>
          </a:xfrm>
          <a:prstGeom prst="ellipse">
            <a:avLst/>
          </a:prstGeom>
          <a:solidFill>
            <a:srgbClr val="0070C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2" name="Metin kutusu 144"/>
          <p:cNvSpPr txBox="1"/>
          <p:nvPr/>
        </p:nvSpPr>
        <p:spPr>
          <a:xfrm>
            <a:off x="2878499" y="6083593"/>
            <a:ext cx="183399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Stuck-at ON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5199750" y="616079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4" name="Metin kutusu 144"/>
          <p:cNvSpPr txBox="1"/>
          <p:nvPr/>
        </p:nvSpPr>
        <p:spPr>
          <a:xfrm>
            <a:off x="5267799" y="6087614"/>
            <a:ext cx="200447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Functional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Multiply 124"/>
          <p:cNvSpPr/>
          <p:nvPr/>
        </p:nvSpPr>
        <p:spPr>
          <a:xfrm>
            <a:off x="7033801" y="6020355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6990" tIns="63495" rIns="126990" bIns="634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r-TR"/>
            </a:defPPr>
            <a:lvl1pPr marL="0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3689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7378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1067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4756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8445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2134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25822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29512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61"/>
          </a:p>
        </p:txBody>
      </p:sp>
      <p:sp>
        <p:nvSpPr>
          <p:cNvPr id="126" name="Metin kutusu 144"/>
          <p:cNvSpPr txBox="1"/>
          <p:nvPr/>
        </p:nvSpPr>
        <p:spPr>
          <a:xfrm>
            <a:off x="7272273" y="6083593"/>
            <a:ext cx="200447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Unusable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V="1">
            <a:off x="7809673" y="2800667"/>
            <a:ext cx="415680" cy="981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8250893" y="2832156"/>
            <a:ext cx="458822" cy="1726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Metin kutusu 144"/>
          <p:cNvSpPr txBox="1"/>
          <p:nvPr/>
        </p:nvSpPr>
        <p:spPr>
          <a:xfrm>
            <a:off x="7870174" y="2394304"/>
            <a:ext cx="1228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smtClean="0">
                <a:latin typeface="Arial" panose="020B0604020202020204" pitchFamily="34" charset="0"/>
                <a:cs typeface="Arial" panose="020B0604020202020204" pitchFamily="34" charset="0"/>
              </a:rPr>
              <a:t>Terminals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Metin kutusu 160"/>
          <p:cNvSpPr txBox="1"/>
          <p:nvPr/>
        </p:nvSpPr>
        <p:spPr>
          <a:xfrm>
            <a:off x="2657809" y="5465145"/>
            <a:ext cx="66253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Metin kutusu 160"/>
          <p:cNvSpPr txBox="1"/>
          <p:nvPr/>
        </p:nvSpPr>
        <p:spPr>
          <a:xfrm>
            <a:off x="439565" y="5371193"/>
            <a:ext cx="66253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16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/>
      <p:bldP spid="120" grpId="0" animBg="1"/>
      <p:bldP spid="121" grpId="0" animBg="1"/>
      <p:bldP spid="122" grpId="0"/>
      <p:bldP spid="123" grpId="0" animBg="1"/>
      <p:bldP spid="124" grpId="0"/>
      <p:bldP spid="125" grpId="0" animBg="1"/>
      <p:bldP spid="126" grpId="0"/>
      <p:bldP spid="129" grpId="0"/>
      <p:bldP spid="130" grpId="0"/>
      <p:bldP spid="1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Nanoarray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1710006"/>
          </a:xfrm>
        </p:spPr>
        <p:txBody>
          <a:bodyPr>
            <a:noAutofit/>
          </a:bodyPr>
          <a:lstStyle/>
          <a:p>
            <a:r>
              <a:rPr lang="tr-TR" sz="2400" smtClean="0">
                <a:latin typeface="Arial" charset="0"/>
              </a:rPr>
              <a:t>Stuck-at OFF, no connection between terminals</a:t>
            </a:r>
          </a:p>
          <a:p>
            <a:pPr lvl="1"/>
            <a:r>
              <a:rPr lang="tr-TR" sz="2100" smtClean="0">
                <a:latin typeface="Arial" charset="0"/>
              </a:rPr>
              <a:t>Entire line is affected</a:t>
            </a:r>
          </a:p>
          <a:p>
            <a:r>
              <a:rPr lang="tr-TR" sz="2400" smtClean="0">
                <a:latin typeface="Arial" charset="0"/>
              </a:rPr>
              <a:t>Stuck-at ON, terminals always connected</a:t>
            </a:r>
          </a:p>
          <a:p>
            <a:pPr lvl="1"/>
            <a:r>
              <a:rPr lang="tr-TR" sz="2100" smtClean="0">
                <a:latin typeface="Arial" charset="0"/>
              </a:rPr>
              <a:t>Only faulty switch is affected</a:t>
            </a:r>
          </a:p>
        </p:txBody>
      </p:sp>
      <p:sp>
        <p:nvSpPr>
          <p:cNvPr id="119" name="Metin kutusu 144"/>
          <p:cNvSpPr txBox="1"/>
          <p:nvPr/>
        </p:nvSpPr>
        <p:spPr>
          <a:xfrm>
            <a:off x="239291" y="6087614"/>
            <a:ext cx="1972138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Stuck-at OFF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64297" y="6148777"/>
            <a:ext cx="149988" cy="14998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1" name="Oval 120"/>
          <p:cNvSpPr/>
          <p:nvPr/>
        </p:nvSpPr>
        <p:spPr>
          <a:xfrm>
            <a:off x="2779235" y="6166972"/>
            <a:ext cx="149988" cy="149988"/>
          </a:xfrm>
          <a:prstGeom prst="ellipse">
            <a:avLst/>
          </a:prstGeom>
          <a:solidFill>
            <a:srgbClr val="0070C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2" name="Metin kutusu 144"/>
          <p:cNvSpPr txBox="1"/>
          <p:nvPr/>
        </p:nvSpPr>
        <p:spPr>
          <a:xfrm>
            <a:off x="2878499" y="6083593"/>
            <a:ext cx="183399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Stuck-at ON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5199750" y="616079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4" name="Metin kutusu 144"/>
          <p:cNvSpPr txBox="1"/>
          <p:nvPr/>
        </p:nvSpPr>
        <p:spPr>
          <a:xfrm>
            <a:off x="5267799" y="6087614"/>
            <a:ext cx="200447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Functional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Multiply 124"/>
          <p:cNvSpPr/>
          <p:nvPr/>
        </p:nvSpPr>
        <p:spPr>
          <a:xfrm>
            <a:off x="7033801" y="6020355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6990" tIns="63495" rIns="126990" bIns="634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r-TR"/>
            </a:defPPr>
            <a:lvl1pPr marL="0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3689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7378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1067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4756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8445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2134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25822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29512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61"/>
          </a:p>
        </p:txBody>
      </p:sp>
      <p:sp>
        <p:nvSpPr>
          <p:cNvPr id="126" name="Metin kutusu 144"/>
          <p:cNvSpPr txBox="1"/>
          <p:nvPr/>
        </p:nvSpPr>
        <p:spPr>
          <a:xfrm>
            <a:off x="7272273" y="6083593"/>
            <a:ext cx="200447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Unusable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Dikdörtgen 11"/>
          <p:cNvSpPr/>
          <p:nvPr/>
        </p:nvSpPr>
        <p:spPr>
          <a:xfrm rot="5400000">
            <a:off x="2776487" y="43041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3" name="Oval 132"/>
          <p:cNvSpPr/>
          <p:nvPr/>
        </p:nvSpPr>
        <p:spPr>
          <a:xfrm>
            <a:off x="3612964" y="420800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4" name="Dikdörtgen 11"/>
          <p:cNvSpPr/>
          <p:nvPr/>
        </p:nvSpPr>
        <p:spPr>
          <a:xfrm rot="5400000">
            <a:off x="1444879" y="43986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5" name="Dikdörtgen 11"/>
          <p:cNvSpPr/>
          <p:nvPr/>
        </p:nvSpPr>
        <p:spPr>
          <a:xfrm rot="5400000">
            <a:off x="1106636" y="43986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6" name="Dikdörtgen 11"/>
          <p:cNvSpPr/>
          <p:nvPr/>
        </p:nvSpPr>
        <p:spPr>
          <a:xfrm rot="5400000">
            <a:off x="815563" y="43986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7" name="Dikdörtgen 11"/>
          <p:cNvSpPr/>
          <p:nvPr/>
        </p:nvSpPr>
        <p:spPr>
          <a:xfrm rot="5400000">
            <a:off x="478009" y="43986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8" name="Dikdörtgen 11"/>
          <p:cNvSpPr/>
          <p:nvPr/>
        </p:nvSpPr>
        <p:spPr>
          <a:xfrm rot="5400000">
            <a:off x="175250" y="43986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9" name="Oval 138"/>
          <p:cNvSpPr/>
          <p:nvPr/>
        </p:nvSpPr>
        <p:spPr>
          <a:xfrm>
            <a:off x="1025135" y="383289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0" name="Oval 139"/>
          <p:cNvSpPr/>
          <p:nvPr/>
        </p:nvSpPr>
        <p:spPr>
          <a:xfrm>
            <a:off x="1328865" y="383289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1" name="Oval 140"/>
          <p:cNvSpPr/>
          <p:nvPr/>
        </p:nvSpPr>
        <p:spPr>
          <a:xfrm>
            <a:off x="1630573" y="383972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2" name="Oval 141"/>
          <p:cNvSpPr/>
          <p:nvPr/>
        </p:nvSpPr>
        <p:spPr>
          <a:xfrm>
            <a:off x="1948108" y="383972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3" name="Oval 142"/>
          <p:cNvSpPr/>
          <p:nvPr/>
        </p:nvSpPr>
        <p:spPr>
          <a:xfrm>
            <a:off x="2263718" y="3813067"/>
            <a:ext cx="149988" cy="149988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4" name="Oval 143"/>
          <p:cNvSpPr/>
          <p:nvPr/>
        </p:nvSpPr>
        <p:spPr>
          <a:xfrm>
            <a:off x="1021928" y="405937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5" name="Oval 144"/>
          <p:cNvSpPr/>
          <p:nvPr/>
        </p:nvSpPr>
        <p:spPr>
          <a:xfrm>
            <a:off x="1322897" y="407012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6" name="Oval 145"/>
          <p:cNvSpPr/>
          <p:nvPr/>
        </p:nvSpPr>
        <p:spPr>
          <a:xfrm>
            <a:off x="1626107" y="4049092"/>
            <a:ext cx="149988" cy="149988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7" name="Oval 146"/>
          <p:cNvSpPr/>
          <p:nvPr/>
        </p:nvSpPr>
        <p:spPr>
          <a:xfrm>
            <a:off x="1940030" y="40783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8" name="Oval 147"/>
          <p:cNvSpPr/>
          <p:nvPr/>
        </p:nvSpPr>
        <p:spPr>
          <a:xfrm>
            <a:off x="2274916" y="406912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9" name="Oval 148"/>
          <p:cNvSpPr/>
          <p:nvPr/>
        </p:nvSpPr>
        <p:spPr>
          <a:xfrm>
            <a:off x="1015148" y="449447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0" name="Oval 149"/>
          <p:cNvSpPr/>
          <p:nvPr/>
        </p:nvSpPr>
        <p:spPr>
          <a:xfrm>
            <a:off x="1322804" y="449447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1" name="Oval 150"/>
          <p:cNvSpPr/>
          <p:nvPr/>
        </p:nvSpPr>
        <p:spPr>
          <a:xfrm>
            <a:off x="1626210" y="450689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2" name="Oval 151"/>
          <p:cNvSpPr/>
          <p:nvPr/>
        </p:nvSpPr>
        <p:spPr>
          <a:xfrm>
            <a:off x="1938120" y="4503015"/>
            <a:ext cx="149988" cy="149988"/>
          </a:xfrm>
          <a:prstGeom prst="ellipse">
            <a:avLst/>
          </a:prstGeom>
          <a:solidFill>
            <a:srgbClr val="0070C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3" name="Oval 152"/>
          <p:cNvSpPr/>
          <p:nvPr/>
        </p:nvSpPr>
        <p:spPr>
          <a:xfrm>
            <a:off x="2271727" y="45056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4" name="Oval 153"/>
          <p:cNvSpPr/>
          <p:nvPr/>
        </p:nvSpPr>
        <p:spPr>
          <a:xfrm>
            <a:off x="1015240" y="472239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5" name="Oval 154"/>
          <p:cNvSpPr/>
          <p:nvPr/>
        </p:nvSpPr>
        <p:spPr>
          <a:xfrm>
            <a:off x="1322897" y="4722393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6" name="Oval 155"/>
          <p:cNvSpPr/>
          <p:nvPr/>
        </p:nvSpPr>
        <p:spPr>
          <a:xfrm>
            <a:off x="1623599" y="4738139"/>
            <a:ext cx="149988" cy="149988"/>
          </a:xfrm>
          <a:prstGeom prst="ellipse">
            <a:avLst/>
          </a:prstGeom>
          <a:solidFill>
            <a:schemeClr val="bg2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7" name="Oval 156"/>
          <p:cNvSpPr/>
          <p:nvPr/>
        </p:nvSpPr>
        <p:spPr>
          <a:xfrm>
            <a:off x="1936445" y="473813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8" name="Oval 157"/>
          <p:cNvSpPr/>
          <p:nvPr/>
        </p:nvSpPr>
        <p:spPr>
          <a:xfrm>
            <a:off x="2274916" y="4736270"/>
            <a:ext cx="149988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9" name="Oval 158"/>
          <p:cNvSpPr/>
          <p:nvPr/>
        </p:nvSpPr>
        <p:spPr>
          <a:xfrm>
            <a:off x="999627" y="4282097"/>
            <a:ext cx="149988" cy="149988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0" name="Oval 159"/>
          <p:cNvSpPr/>
          <p:nvPr/>
        </p:nvSpPr>
        <p:spPr>
          <a:xfrm>
            <a:off x="1318921" y="429515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1" name="Oval 160"/>
          <p:cNvSpPr/>
          <p:nvPr/>
        </p:nvSpPr>
        <p:spPr>
          <a:xfrm>
            <a:off x="1642920" y="428229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2" name="Oval 161"/>
          <p:cNvSpPr/>
          <p:nvPr/>
        </p:nvSpPr>
        <p:spPr>
          <a:xfrm>
            <a:off x="1940030" y="428229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3" name="Oval 162"/>
          <p:cNvSpPr/>
          <p:nvPr/>
        </p:nvSpPr>
        <p:spPr>
          <a:xfrm>
            <a:off x="2267383" y="429232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4" name="Dikdörtgen 11"/>
          <p:cNvSpPr/>
          <p:nvPr/>
        </p:nvSpPr>
        <p:spPr>
          <a:xfrm>
            <a:off x="599642" y="4786860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5" name="Dikdörtgen 11"/>
          <p:cNvSpPr/>
          <p:nvPr/>
        </p:nvSpPr>
        <p:spPr>
          <a:xfrm>
            <a:off x="599642" y="4545940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6" name="Dikdörtgen 11"/>
          <p:cNvSpPr/>
          <p:nvPr/>
        </p:nvSpPr>
        <p:spPr>
          <a:xfrm>
            <a:off x="599642" y="4346210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7" name="Dikdörtgen 11"/>
          <p:cNvSpPr/>
          <p:nvPr/>
        </p:nvSpPr>
        <p:spPr>
          <a:xfrm>
            <a:off x="599642" y="4103092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8" name="Dikdörtgen 11"/>
          <p:cNvSpPr/>
          <p:nvPr/>
        </p:nvSpPr>
        <p:spPr>
          <a:xfrm>
            <a:off x="599642" y="3865870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9" name="Dikdörtgen 11"/>
          <p:cNvSpPr/>
          <p:nvPr/>
        </p:nvSpPr>
        <p:spPr>
          <a:xfrm rot="5400000">
            <a:off x="1887285" y="43986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0" name="Dikdörtgen 11"/>
          <p:cNvSpPr/>
          <p:nvPr/>
        </p:nvSpPr>
        <p:spPr>
          <a:xfrm rot="5400000">
            <a:off x="-312787" y="43984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1" name="Dikdörtgen 11"/>
          <p:cNvSpPr/>
          <p:nvPr/>
        </p:nvSpPr>
        <p:spPr>
          <a:xfrm rot="5400000">
            <a:off x="4046117" y="43041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2" name="Dikdörtgen 11"/>
          <p:cNvSpPr/>
          <p:nvPr/>
        </p:nvSpPr>
        <p:spPr>
          <a:xfrm rot="5400000">
            <a:off x="3707874" y="43041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3" name="Dikdörtgen 11"/>
          <p:cNvSpPr/>
          <p:nvPr/>
        </p:nvSpPr>
        <p:spPr>
          <a:xfrm rot="5400000">
            <a:off x="3416801" y="43041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4" name="Dikdörtgen 11"/>
          <p:cNvSpPr/>
          <p:nvPr/>
        </p:nvSpPr>
        <p:spPr>
          <a:xfrm rot="5400000">
            <a:off x="3079247" y="43041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5" name="Oval 174"/>
          <p:cNvSpPr/>
          <p:nvPr/>
        </p:nvSpPr>
        <p:spPr>
          <a:xfrm>
            <a:off x="3626372" y="373838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6" name="Oval 175"/>
          <p:cNvSpPr/>
          <p:nvPr/>
        </p:nvSpPr>
        <p:spPr>
          <a:xfrm>
            <a:off x="3930103" y="373838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7" name="Oval 176"/>
          <p:cNvSpPr/>
          <p:nvPr/>
        </p:nvSpPr>
        <p:spPr>
          <a:xfrm>
            <a:off x="4231811" y="37452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8" name="Oval 177"/>
          <p:cNvSpPr/>
          <p:nvPr/>
        </p:nvSpPr>
        <p:spPr>
          <a:xfrm>
            <a:off x="4549346" y="37452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9" name="Oval 178"/>
          <p:cNvSpPr/>
          <p:nvPr/>
        </p:nvSpPr>
        <p:spPr>
          <a:xfrm>
            <a:off x="3623166" y="396486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0" name="Oval 179"/>
          <p:cNvSpPr/>
          <p:nvPr/>
        </p:nvSpPr>
        <p:spPr>
          <a:xfrm>
            <a:off x="3924135" y="39756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1" name="Oval 180"/>
          <p:cNvSpPr/>
          <p:nvPr/>
        </p:nvSpPr>
        <p:spPr>
          <a:xfrm>
            <a:off x="4227345" y="3954579"/>
            <a:ext cx="149988" cy="149988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2" name="Oval 181"/>
          <p:cNvSpPr/>
          <p:nvPr/>
        </p:nvSpPr>
        <p:spPr>
          <a:xfrm>
            <a:off x="4541267" y="398384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3" name="Oval 182"/>
          <p:cNvSpPr/>
          <p:nvPr/>
        </p:nvSpPr>
        <p:spPr>
          <a:xfrm>
            <a:off x="4876154" y="39746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4" name="Oval 183"/>
          <p:cNvSpPr/>
          <p:nvPr/>
        </p:nvSpPr>
        <p:spPr>
          <a:xfrm>
            <a:off x="3616386" y="439995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5" name="Oval 184"/>
          <p:cNvSpPr/>
          <p:nvPr/>
        </p:nvSpPr>
        <p:spPr>
          <a:xfrm>
            <a:off x="3924042" y="439995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6" name="Oval 185"/>
          <p:cNvSpPr/>
          <p:nvPr/>
        </p:nvSpPr>
        <p:spPr>
          <a:xfrm>
            <a:off x="4227447" y="441237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7" name="Oval 186"/>
          <p:cNvSpPr/>
          <p:nvPr/>
        </p:nvSpPr>
        <p:spPr>
          <a:xfrm>
            <a:off x="4881866" y="372099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8" name="Oval 187"/>
          <p:cNvSpPr/>
          <p:nvPr/>
        </p:nvSpPr>
        <p:spPr>
          <a:xfrm>
            <a:off x="4872965" y="44111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9" name="Oval 188"/>
          <p:cNvSpPr/>
          <p:nvPr/>
        </p:nvSpPr>
        <p:spPr>
          <a:xfrm>
            <a:off x="3920159" y="420063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0" name="Oval 189"/>
          <p:cNvSpPr/>
          <p:nvPr/>
        </p:nvSpPr>
        <p:spPr>
          <a:xfrm>
            <a:off x="4244157" y="41877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1" name="Oval 190"/>
          <p:cNvSpPr/>
          <p:nvPr/>
        </p:nvSpPr>
        <p:spPr>
          <a:xfrm>
            <a:off x="4541267" y="41877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2" name="Oval 191"/>
          <p:cNvSpPr/>
          <p:nvPr/>
        </p:nvSpPr>
        <p:spPr>
          <a:xfrm>
            <a:off x="4868621" y="41978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3" name="Dikdörtgen 11"/>
          <p:cNvSpPr/>
          <p:nvPr/>
        </p:nvSpPr>
        <p:spPr>
          <a:xfrm>
            <a:off x="3200879" y="4692347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4" name="Dikdörtgen 11"/>
          <p:cNvSpPr/>
          <p:nvPr/>
        </p:nvSpPr>
        <p:spPr>
          <a:xfrm>
            <a:off x="3200879" y="4451427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5" name="Dikdörtgen 11"/>
          <p:cNvSpPr/>
          <p:nvPr/>
        </p:nvSpPr>
        <p:spPr>
          <a:xfrm>
            <a:off x="3200879" y="4251697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6" name="Dikdörtgen 11"/>
          <p:cNvSpPr/>
          <p:nvPr/>
        </p:nvSpPr>
        <p:spPr>
          <a:xfrm>
            <a:off x="3200879" y="4008578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7" name="Dikdörtgen 11"/>
          <p:cNvSpPr/>
          <p:nvPr/>
        </p:nvSpPr>
        <p:spPr>
          <a:xfrm>
            <a:off x="3200879" y="3771357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8" name="Dikdörtgen 11"/>
          <p:cNvSpPr/>
          <p:nvPr/>
        </p:nvSpPr>
        <p:spPr>
          <a:xfrm rot="5400000">
            <a:off x="4488523" y="43041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9" name="Dikdörtgen 11"/>
          <p:cNvSpPr/>
          <p:nvPr/>
        </p:nvSpPr>
        <p:spPr>
          <a:xfrm rot="5400000">
            <a:off x="2288451" y="43039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0" name="Multiply 199"/>
          <p:cNvSpPr/>
          <p:nvPr/>
        </p:nvSpPr>
        <p:spPr>
          <a:xfrm>
            <a:off x="4418563" y="4262793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201" name="Multiply 200"/>
          <p:cNvSpPr/>
          <p:nvPr/>
        </p:nvSpPr>
        <p:spPr>
          <a:xfrm>
            <a:off x="3467665" y="4486771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202" name="Multiply 201"/>
          <p:cNvSpPr/>
          <p:nvPr/>
        </p:nvSpPr>
        <p:spPr>
          <a:xfrm>
            <a:off x="3789155" y="4500077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203" name="Multiply 202"/>
          <p:cNvSpPr/>
          <p:nvPr/>
        </p:nvSpPr>
        <p:spPr>
          <a:xfrm>
            <a:off x="4119131" y="4486771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204" name="Multiply 203"/>
          <p:cNvSpPr/>
          <p:nvPr/>
        </p:nvSpPr>
        <p:spPr>
          <a:xfrm>
            <a:off x="4422092" y="4499364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205" name="Multiply 204"/>
          <p:cNvSpPr/>
          <p:nvPr/>
        </p:nvSpPr>
        <p:spPr>
          <a:xfrm>
            <a:off x="4754084" y="4499363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206" name="Oval 205"/>
          <p:cNvSpPr/>
          <p:nvPr/>
        </p:nvSpPr>
        <p:spPr>
          <a:xfrm>
            <a:off x="5697063" y="3240542"/>
            <a:ext cx="3246664" cy="2679809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207" name="Düz Bağlayıcı 18"/>
          <p:cNvCxnSpPr/>
          <p:nvPr/>
        </p:nvCxnSpPr>
        <p:spPr>
          <a:xfrm flipV="1">
            <a:off x="4406015" y="3243175"/>
            <a:ext cx="2702956" cy="1112057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Düz Bağlayıcı 18"/>
          <p:cNvCxnSpPr/>
          <p:nvPr/>
        </p:nvCxnSpPr>
        <p:spPr>
          <a:xfrm>
            <a:off x="4312590" y="4890139"/>
            <a:ext cx="1969608" cy="74622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Dikdörtgen 11"/>
          <p:cNvSpPr/>
          <p:nvPr/>
        </p:nvSpPr>
        <p:spPr>
          <a:xfrm rot="5400000" flipV="1">
            <a:off x="6951433" y="4547917"/>
            <a:ext cx="2149831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0" name="Dikdörtgen 11"/>
          <p:cNvSpPr/>
          <p:nvPr/>
        </p:nvSpPr>
        <p:spPr>
          <a:xfrm rot="10800000" flipV="1">
            <a:off x="8213010" y="4015868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1" name="Dikdörtgen 11"/>
          <p:cNvSpPr/>
          <p:nvPr/>
        </p:nvSpPr>
        <p:spPr>
          <a:xfrm rot="5400000" flipV="1">
            <a:off x="6219716" y="4590370"/>
            <a:ext cx="229982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212" name="Straight Connector 211"/>
          <p:cNvCxnSpPr/>
          <p:nvPr/>
        </p:nvCxnSpPr>
        <p:spPr>
          <a:xfrm>
            <a:off x="7156770" y="3671537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Dikdörtgen 11"/>
          <p:cNvSpPr/>
          <p:nvPr/>
        </p:nvSpPr>
        <p:spPr>
          <a:xfrm rot="10800000" flipV="1">
            <a:off x="7566766" y="4033577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4" name="Dikdörtgen 11"/>
          <p:cNvSpPr/>
          <p:nvPr/>
        </p:nvSpPr>
        <p:spPr>
          <a:xfrm rot="10800000" flipV="1">
            <a:off x="6440179" y="4026404"/>
            <a:ext cx="749941" cy="634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215" name="Straight Connector 214"/>
          <p:cNvCxnSpPr/>
          <p:nvPr/>
        </p:nvCxnSpPr>
        <p:spPr>
          <a:xfrm flipH="1">
            <a:off x="7174373" y="3755997"/>
            <a:ext cx="5575" cy="2605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7595243" y="3751548"/>
            <a:ext cx="0" cy="2687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7156770" y="3751547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7789391" y="4046830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Dikdörtgen 11"/>
          <p:cNvSpPr/>
          <p:nvPr/>
        </p:nvSpPr>
        <p:spPr>
          <a:xfrm rot="10800000" flipV="1">
            <a:off x="8231593" y="4867674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0" name="Dikdörtgen 11"/>
          <p:cNvSpPr/>
          <p:nvPr/>
        </p:nvSpPr>
        <p:spPr>
          <a:xfrm rot="10800000" flipV="1">
            <a:off x="7585350" y="4885382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1" name="Dikdörtgen 11"/>
          <p:cNvSpPr/>
          <p:nvPr/>
        </p:nvSpPr>
        <p:spPr>
          <a:xfrm rot="10800000" flipV="1">
            <a:off x="6458763" y="4878209"/>
            <a:ext cx="749941" cy="634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222" name="Straight Connector 221"/>
          <p:cNvCxnSpPr/>
          <p:nvPr/>
        </p:nvCxnSpPr>
        <p:spPr>
          <a:xfrm flipH="1">
            <a:off x="7200140" y="4659766"/>
            <a:ext cx="5575" cy="2605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H="1">
            <a:off x="7609918" y="4643387"/>
            <a:ext cx="3909" cy="276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Oval 225"/>
          <p:cNvSpPr/>
          <p:nvPr/>
        </p:nvSpPr>
        <p:spPr>
          <a:xfrm>
            <a:off x="7133251" y="402051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7" name="Oval 226"/>
          <p:cNvSpPr/>
          <p:nvPr/>
        </p:nvSpPr>
        <p:spPr>
          <a:xfrm>
            <a:off x="7553652" y="4009190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8" name="Oval 227"/>
          <p:cNvSpPr/>
          <p:nvPr/>
        </p:nvSpPr>
        <p:spPr>
          <a:xfrm>
            <a:off x="7768499" y="401859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9" name="Oval 228"/>
          <p:cNvSpPr/>
          <p:nvPr/>
        </p:nvSpPr>
        <p:spPr>
          <a:xfrm>
            <a:off x="8206973" y="4006866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0" name="Oval 229"/>
          <p:cNvSpPr/>
          <p:nvPr/>
        </p:nvSpPr>
        <p:spPr>
          <a:xfrm>
            <a:off x="8230649" y="4856051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1" name="Oval 230"/>
          <p:cNvSpPr/>
          <p:nvPr/>
        </p:nvSpPr>
        <p:spPr>
          <a:xfrm>
            <a:off x="7794644" y="4870425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2" name="Oval 231"/>
          <p:cNvSpPr/>
          <p:nvPr/>
        </p:nvSpPr>
        <p:spPr>
          <a:xfrm>
            <a:off x="7570795" y="486223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3" name="Oval 232"/>
          <p:cNvSpPr/>
          <p:nvPr/>
        </p:nvSpPr>
        <p:spPr>
          <a:xfrm>
            <a:off x="7162835" y="4874479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234" name="Straight Connector 233"/>
          <p:cNvCxnSpPr/>
          <p:nvPr/>
        </p:nvCxnSpPr>
        <p:spPr>
          <a:xfrm>
            <a:off x="7826830" y="4536002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7844433" y="4620462"/>
            <a:ext cx="5575" cy="2605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8265303" y="4616014"/>
            <a:ext cx="0" cy="2687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7826830" y="4616013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107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9" grpId="0"/>
      <p:bldP spid="120" grpId="0" animBg="1"/>
      <p:bldP spid="121" grpId="0" animBg="1"/>
      <p:bldP spid="122" grpId="0"/>
      <p:bldP spid="123" grpId="0" animBg="1"/>
      <p:bldP spid="124" grpId="0"/>
      <p:bldP spid="125" grpId="0" animBg="1"/>
      <p:bldP spid="126" grpId="0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9" grpId="0" animBg="1"/>
      <p:bldP spid="210" grpId="0" animBg="1"/>
      <p:bldP spid="211" grpId="0" animBg="1"/>
      <p:bldP spid="213" grpId="0" animBg="1"/>
      <p:bldP spid="214" grpId="0" animBg="1"/>
      <p:bldP spid="219" grpId="0" animBg="1"/>
      <p:bldP spid="220" grpId="0" animBg="1"/>
      <p:bldP spid="221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In-field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Transient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9600" y="44958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sz="2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OFF-to-ON </a:t>
            </a:r>
            <a:r>
              <a:rPr lang="tr-TR" sz="2200" b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transition</a:t>
            </a:r>
            <a:r>
              <a:rPr lang="tr-TR" sz="2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en-US" sz="2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switch is ON when it is supposed to be OFF; </a:t>
            </a: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b="1" baseline="-25000" dirty="0">
                <a:latin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</a:rPr>
              <a:t>=0</a:t>
            </a:r>
            <a:r>
              <a:rPr lang="en-US" sz="22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sz="2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ON-to-OFF </a:t>
            </a:r>
            <a:r>
              <a:rPr lang="tr-TR" sz="2200" b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transition</a:t>
            </a:r>
            <a:r>
              <a:rPr lang="tr-TR" sz="2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en-US" sz="2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switch is OFF when it is supposed to be ON; </a:t>
            </a: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b="1" baseline="-25000" dirty="0">
                <a:latin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</a:rPr>
              <a:t>=1</a:t>
            </a:r>
            <a:r>
              <a:rPr lang="en-US" sz="22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Each switch of the lattice has </a:t>
            </a:r>
            <a:r>
              <a:rPr lang="en-US" sz="2200" b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independent</a:t>
            </a:r>
            <a:r>
              <a:rPr lang="en-US" sz="2200">
                <a:latin typeface="Arial" pitchFamily="34" charset="0"/>
                <a:cs typeface="Arial" pitchFamily="34" charset="0"/>
              </a:rPr>
              <a:t> </a:t>
            </a:r>
            <a:r>
              <a:rPr lang="tr-TR" sz="2200" smtClean="0">
                <a:latin typeface="Arial" pitchFamily="34" charset="0"/>
                <a:cs typeface="Arial" pitchFamily="34" charset="0"/>
              </a:rPr>
              <a:t>fault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rates.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1600200" y="1752600"/>
          <a:ext cx="5791200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Visio" r:id="rId3" imgW="2666238" imgH="1210056" progId="Visio.Drawing.11">
                  <p:embed/>
                </p:oleObj>
              </mc:Choice>
              <mc:Fallback>
                <p:oleObj name="Visio" r:id="rId3" imgW="2666238" imgH="12100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52600"/>
                        <a:ext cx="5791200" cy="262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10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In-field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Transient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5280025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Ideally, if</a:t>
            </a:r>
            <a:r>
              <a:rPr lang="en-US" sz="2100" dirty="0"/>
              <a:t> </a:t>
            </a:r>
            <a:r>
              <a:rPr lang="en-US" sz="2200" b="1" i="1" dirty="0">
                <a:latin typeface="Times New Roman" pitchFamily="18" charset="0"/>
              </a:rPr>
              <a:t>x</a:t>
            </a:r>
            <a:r>
              <a:rPr lang="en-US" sz="2200" b="1" baseline="-25000" dirty="0">
                <a:latin typeface="Times New Roman" pitchFamily="18" charset="0"/>
              </a:rPr>
              <a:t>1</a:t>
            </a:r>
            <a:r>
              <a:rPr lang="en-US" sz="2200" b="1" dirty="0">
                <a:latin typeface="Times New Roman" pitchFamily="18" charset="0"/>
              </a:rPr>
              <a:t>=0</a:t>
            </a:r>
            <a:r>
              <a:rPr lang="en-US" sz="2100" dirty="0"/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then all the switches are </a:t>
            </a:r>
            <a:r>
              <a:rPr lang="en-US" sz="21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OFF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Ideally, if</a:t>
            </a:r>
            <a:r>
              <a:rPr lang="en-US" sz="2100" dirty="0"/>
              <a:t> </a:t>
            </a:r>
            <a:r>
              <a:rPr lang="en-US" sz="2200" b="1" i="1" dirty="0">
                <a:latin typeface="Times New Roman" pitchFamily="18" charset="0"/>
              </a:rPr>
              <a:t>x</a:t>
            </a:r>
            <a:r>
              <a:rPr lang="en-US" sz="2200" b="1" baseline="-25000" dirty="0">
                <a:latin typeface="Times New Roman" pitchFamily="18" charset="0"/>
              </a:rPr>
              <a:t>1</a:t>
            </a:r>
            <a:r>
              <a:rPr lang="en-US" sz="2200" b="1" dirty="0">
                <a:latin typeface="Times New Roman" pitchFamily="18" charset="0"/>
              </a:rPr>
              <a:t>=1</a:t>
            </a:r>
            <a:r>
              <a:rPr lang="en-US" sz="2100" dirty="0"/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then all the switches are </a:t>
            </a:r>
            <a:r>
              <a:rPr lang="en-US" sz="21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We use </a:t>
            </a:r>
            <a:r>
              <a:rPr lang="en-US" sz="21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redundancy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in tolerating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faults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powered by </a:t>
            </a:r>
            <a:r>
              <a:rPr lang="en-US" sz="21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percolation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1524000" y="1752600"/>
          <a:ext cx="5334000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Visio" r:id="rId3" imgW="4520946" imgH="2923413" progId="Visio.Drawing.11">
                  <p:embed/>
                </p:oleObj>
              </mc:Choice>
              <mc:Fallback>
                <p:oleObj name="Visio" r:id="rId3" imgW="4520946" imgH="29234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5334000" cy="345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405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81600"/>
          </a:xfrm>
        </p:spPr>
        <p:txBody>
          <a:bodyPr>
            <a:normAutofit fontScale="47500" lnSpcReduction="20000"/>
          </a:bodyPr>
          <a:lstStyle/>
          <a:p>
            <a:r>
              <a:rPr lang="tr-TR" sz="2800" dirty="0" err="1" smtClean="0">
                <a:latin typeface="Arial" charset="0"/>
              </a:rPr>
              <a:t>Faults</a:t>
            </a:r>
            <a:r>
              <a:rPr lang="tr-TR" sz="2800" dirty="0" smtClean="0">
                <a:latin typeface="Arial" charset="0"/>
              </a:rPr>
              <a:t> in </a:t>
            </a:r>
            <a:r>
              <a:rPr lang="tr-TR" sz="2800" dirty="0" err="1" smtClean="0">
                <a:latin typeface="Arial" charset="0"/>
              </a:rPr>
              <a:t>Nano-crossbar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arrays</a:t>
            </a:r>
            <a:endParaRPr lang="tr-TR" sz="2800" dirty="0">
              <a:latin typeface="Arial" charset="0"/>
            </a:endParaRPr>
          </a:p>
          <a:p>
            <a:pPr lvl="1"/>
            <a:r>
              <a:rPr lang="tr-TR" sz="2500" dirty="0" err="1" smtClean="0">
                <a:latin typeface="Arial" charset="0"/>
              </a:rPr>
              <a:t>Diode-based</a:t>
            </a:r>
            <a:endParaRPr lang="tr-TR" sz="2500" dirty="0">
              <a:latin typeface="Arial" charset="0"/>
            </a:endParaRPr>
          </a:p>
          <a:p>
            <a:pPr lvl="1"/>
            <a:r>
              <a:rPr lang="tr-TR" sz="2500" dirty="0" smtClean="0">
                <a:latin typeface="Arial" charset="0"/>
              </a:rPr>
              <a:t>FET-</a:t>
            </a:r>
            <a:r>
              <a:rPr lang="tr-TR" sz="2500" dirty="0" err="1" smtClean="0">
                <a:latin typeface="Arial" charset="0"/>
              </a:rPr>
              <a:t>based</a:t>
            </a:r>
            <a:endParaRPr lang="tr-TR" sz="2500" dirty="0">
              <a:latin typeface="Arial" charset="0"/>
            </a:endParaRPr>
          </a:p>
          <a:p>
            <a:pPr lvl="1"/>
            <a:r>
              <a:rPr lang="tr-TR" sz="2500" dirty="0" err="1" smtClean="0">
                <a:latin typeface="Arial" charset="0"/>
              </a:rPr>
              <a:t>Four</a:t>
            </a:r>
            <a:r>
              <a:rPr lang="tr-TR" sz="2500" dirty="0" smtClean="0">
                <a:latin typeface="Arial" charset="0"/>
              </a:rPr>
              <a:t>-terminal </a:t>
            </a:r>
            <a:r>
              <a:rPr lang="tr-TR" sz="2500" dirty="0" err="1" smtClean="0">
                <a:latin typeface="Arial" charset="0"/>
              </a:rPr>
              <a:t>switch</a:t>
            </a:r>
            <a:r>
              <a:rPr lang="tr-TR" sz="2500" dirty="0" smtClean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based</a:t>
            </a:r>
            <a:endParaRPr lang="tr-TR" sz="2800" dirty="0" smtClean="0">
              <a:latin typeface="Arial" charset="0"/>
            </a:endParaRPr>
          </a:p>
          <a:p>
            <a:r>
              <a:rPr lang="tr-TR" sz="2800" dirty="0" err="1" smtClean="0">
                <a:latin typeface="Arial" charset="0"/>
              </a:rPr>
              <a:t>Fault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Tolerance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Stages</a:t>
            </a:r>
            <a:endParaRPr lang="tr-TR" sz="2800" dirty="0" smtClean="0">
              <a:latin typeface="Arial" charset="0"/>
            </a:endParaRPr>
          </a:p>
          <a:p>
            <a:pPr lvl="1"/>
            <a:r>
              <a:rPr lang="tr-TR" sz="2500" dirty="0" err="1" smtClean="0">
                <a:latin typeface="Arial" charset="0"/>
              </a:rPr>
              <a:t>Fabrication</a:t>
            </a:r>
            <a:endParaRPr lang="tr-TR" sz="2500" dirty="0" smtClean="0">
              <a:latin typeface="Arial" charset="0"/>
            </a:endParaRPr>
          </a:p>
          <a:p>
            <a:pPr lvl="1"/>
            <a:r>
              <a:rPr lang="tr-TR" sz="2500" dirty="0" smtClean="0">
                <a:latin typeface="Arial" charset="0"/>
              </a:rPr>
              <a:t>Post-</a:t>
            </a:r>
            <a:r>
              <a:rPr lang="tr-TR" sz="2500" dirty="0" err="1" smtClean="0">
                <a:latin typeface="Arial" charset="0"/>
              </a:rPr>
              <a:t>fabrication</a:t>
            </a:r>
            <a:endParaRPr lang="tr-TR" sz="2500" dirty="0" smtClean="0">
              <a:latin typeface="Arial" charset="0"/>
            </a:endParaRPr>
          </a:p>
          <a:p>
            <a:pPr lvl="1"/>
            <a:r>
              <a:rPr lang="tr-TR" sz="2500" dirty="0" err="1" smtClean="0">
                <a:latin typeface="Arial" charset="0"/>
              </a:rPr>
              <a:t>In-field</a:t>
            </a:r>
            <a:r>
              <a:rPr lang="tr-TR" sz="2500" dirty="0" smtClean="0">
                <a:latin typeface="Arial" charset="0"/>
              </a:rPr>
              <a:t> </a:t>
            </a:r>
          </a:p>
          <a:p>
            <a:r>
              <a:rPr lang="tr-TR" sz="2800" dirty="0" smtClean="0">
                <a:latin typeface="Arial" charset="0"/>
              </a:rPr>
              <a:t>Post-</a:t>
            </a:r>
            <a:r>
              <a:rPr lang="tr-TR" sz="2800" dirty="0" err="1" smtClean="0">
                <a:latin typeface="Arial" charset="0"/>
              </a:rPr>
              <a:t>fabrication</a:t>
            </a:r>
            <a:r>
              <a:rPr lang="tr-TR" sz="2800" dirty="0" smtClean="0">
                <a:latin typeface="Arial" charset="0"/>
              </a:rPr>
              <a:t> and </a:t>
            </a:r>
            <a:r>
              <a:rPr lang="tr-TR" sz="2800" dirty="0" err="1" smtClean="0">
                <a:latin typeface="Arial" charset="0"/>
              </a:rPr>
              <a:t>Defects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>
                <a:latin typeface="Arial" charset="0"/>
              </a:rPr>
              <a:t>in </a:t>
            </a:r>
            <a:r>
              <a:rPr lang="tr-TR" sz="2800" dirty="0" err="1">
                <a:latin typeface="Arial" charset="0"/>
              </a:rPr>
              <a:t>Nano-crossbar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arrays</a:t>
            </a:r>
            <a:endParaRPr lang="tr-TR" sz="2800" dirty="0" smtClean="0">
              <a:latin typeface="Arial" charset="0"/>
            </a:endParaRPr>
          </a:p>
          <a:p>
            <a:pPr lvl="1"/>
            <a:r>
              <a:rPr lang="tr-TR" sz="2500" dirty="0" err="1" smtClean="0">
                <a:latin typeface="Arial" charset="0"/>
              </a:rPr>
              <a:t>Reconfiguration</a:t>
            </a:r>
            <a:r>
              <a:rPr lang="tr-TR" sz="2500" dirty="0" smtClean="0">
                <a:latin typeface="Arial" charset="0"/>
              </a:rPr>
              <a:t> of a </a:t>
            </a:r>
            <a:r>
              <a:rPr lang="tr-TR" sz="2500" dirty="0" err="1" smtClean="0">
                <a:latin typeface="Arial" charset="0"/>
              </a:rPr>
              <a:t>circuit</a:t>
            </a:r>
            <a:endParaRPr lang="tr-TR" sz="2500" dirty="0" smtClean="0">
              <a:latin typeface="Arial" charset="0"/>
            </a:endParaRPr>
          </a:p>
          <a:p>
            <a:pPr lvl="1"/>
            <a:r>
              <a:rPr lang="tr-TR" sz="2500" dirty="0" err="1" smtClean="0">
                <a:latin typeface="Arial" charset="0"/>
              </a:rPr>
              <a:t>Mapping</a:t>
            </a:r>
            <a:r>
              <a:rPr lang="tr-TR" sz="2500" dirty="0" smtClean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with</a:t>
            </a:r>
            <a:r>
              <a:rPr lang="tr-TR" sz="2500" dirty="0" smtClean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defects</a:t>
            </a:r>
            <a:endParaRPr lang="tr-TR" sz="2500" dirty="0" smtClean="0">
              <a:latin typeface="Arial" charset="0"/>
            </a:endParaRPr>
          </a:p>
          <a:p>
            <a:pPr lvl="2"/>
            <a:r>
              <a:rPr lang="tr-TR" sz="2200" dirty="0" err="1" smtClean="0">
                <a:latin typeface="Arial" charset="0"/>
              </a:rPr>
              <a:t>Defect-aware</a:t>
            </a:r>
            <a:r>
              <a:rPr lang="tr-TR" sz="2200" dirty="0" smtClean="0">
                <a:latin typeface="Arial" charset="0"/>
              </a:rPr>
              <a:t> </a:t>
            </a:r>
          </a:p>
          <a:p>
            <a:pPr lvl="2"/>
            <a:r>
              <a:rPr lang="tr-TR" sz="2200" dirty="0" err="1" smtClean="0">
                <a:latin typeface="Arial" charset="0"/>
              </a:rPr>
              <a:t>Defect-unaware</a:t>
            </a:r>
            <a:endParaRPr lang="tr-TR" sz="2200" dirty="0" smtClean="0">
              <a:latin typeface="Arial" charset="0"/>
            </a:endParaRPr>
          </a:p>
          <a:p>
            <a:r>
              <a:rPr lang="tr-TR" sz="2800" dirty="0" smtClean="0">
                <a:latin typeface="Arial" charset="0"/>
              </a:rPr>
              <a:t>Analysis of in-</a:t>
            </a:r>
            <a:r>
              <a:rPr lang="tr-TR" sz="2800" dirty="0" err="1" smtClean="0">
                <a:latin typeface="Arial" charset="0"/>
              </a:rPr>
              <a:t>field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Transient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Faults</a:t>
            </a:r>
            <a:r>
              <a:rPr lang="tr-TR" sz="2800" dirty="0">
                <a:latin typeface="Arial" charset="0"/>
              </a:rPr>
              <a:t> in </a:t>
            </a:r>
            <a:r>
              <a:rPr lang="tr-TR" sz="2800" dirty="0" err="1">
                <a:latin typeface="Arial" charset="0"/>
              </a:rPr>
              <a:t>Nano-crossbar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arrays</a:t>
            </a:r>
            <a:endParaRPr lang="tr-TR" sz="2800" dirty="0" smtClean="0">
              <a:latin typeface="Arial" charset="0"/>
            </a:endParaRPr>
          </a:p>
          <a:p>
            <a:pPr lvl="1"/>
            <a:r>
              <a:rPr lang="tr-TR" sz="2500" dirty="0" err="1">
                <a:latin typeface="Arial" charset="0"/>
              </a:rPr>
              <a:t>Diode-based</a:t>
            </a:r>
            <a:endParaRPr lang="tr-TR" sz="2500" dirty="0">
              <a:latin typeface="Arial" charset="0"/>
            </a:endParaRPr>
          </a:p>
          <a:p>
            <a:pPr lvl="1"/>
            <a:r>
              <a:rPr lang="tr-TR" sz="2500" dirty="0" smtClean="0">
                <a:latin typeface="Arial" charset="0"/>
              </a:rPr>
              <a:t>FET-</a:t>
            </a:r>
            <a:r>
              <a:rPr lang="tr-TR" sz="2500" dirty="0" err="1" smtClean="0">
                <a:latin typeface="Arial" charset="0"/>
              </a:rPr>
              <a:t>based</a:t>
            </a:r>
            <a:endParaRPr lang="tr-TR" sz="2500" dirty="0" smtClean="0">
              <a:latin typeface="Arial" charset="0"/>
            </a:endParaRPr>
          </a:p>
          <a:p>
            <a:pPr lvl="1"/>
            <a:r>
              <a:rPr lang="tr-TR" sz="2500" dirty="0" err="1">
                <a:latin typeface="Arial" charset="0"/>
              </a:rPr>
              <a:t>Four</a:t>
            </a:r>
            <a:r>
              <a:rPr lang="tr-TR" sz="2500" dirty="0">
                <a:latin typeface="Arial" charset="0"/>
              </a:rPr>
              <a:t>-terminal </a:t>
            </a:r>
            <a:r>
              <a:rPr lang="tr-TR" sz="2500" dirty="0" err="1">
                <a:latin typeface="Arial" charset="0"/>
              </a:rPr>
              <a:t>switch</a:t>
            </a:r>
            <a:r>
              <a:rPr lang="tr-TR" sz="2500" dirty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based</a:t>
            </a:r>
            <a:endParaRPr lang="tr-TR" sz="2500" dirty="0" smtClean="0">
              <a:latin typeface="Arial" charset="0"/>
            </a:endParaRPr>
          </a:p>
          <a:p>
            <a:r>
              <a:rPr lang="tr-TR" sz="2800" dirty="0" smtClean="0">
                <a:latin typeface="Arial" charset="0"/>
              </a:rPr>
              <a:t>General </a:t>
            </a:r>
            <a:r>
              <a:rPr lang="tr-TR" sz="2800" dirty="0" err="1">
                <a:latin typeface="Arial" charset="0"/>
              </a:rPr>
              <a:t>Transient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Fault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Tolerance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Techniques</a:t>
            </a:r>
            <a:endParaRPr lang="tr-TR" sz="2800" dirty="0">
              <a:latin typeface="Arial" charset="0"/>
            </a:endParaRPr>
          </a:p>
          <a:p>
            <a:pPr lvl="1"/>
            <a:r>
              <a:rPr lang="tr-TR" sz="2500" dirty="0" err="1" smtClean="0">
                <a:latin typeface="Arial" charset="0"/>
              </a:rPr>
              <a:t>Multiplexing</a:t>
            </a:r>
            <a:r>
              <a:rPr lang="tr-TR" sz="2500" dirty="0" smtClean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and</a:t>
            </a:r>
            <a:r>
              <a:rPr lang="tr-TR" sz="2500" dirty="0" smtClean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stochastic</a:t>
            </a:r>
            <a:r>
              <a:rPr lang="tr-TR" sz="2500" dirty="0" smtClean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computing</a:t>
            </a:r>
            <a:endParaRPr lang="tr-TR" sz="2500" dirty="0" smtClean="0">
              <a:latin typeface="Arial" charset="0"/>
            </a:endParaRPr>
          </a:p>
          <a:p>
            <a:pPr lvl="1"/>
            <a:r>
              <a:rPr lang="tr-TR" sz="2500" dirty="0" smtClean="0">
                <a:latin typeface="Arial" charset="0"/>
              </a:rPr>
              <a:t>Dual </a:t>
            </a:r>
            <a:r>
              <a:rPr lang="tr-TR" sz="2500" dirty="0" err="1">
                <a:latin typeface="Arial" charset="0"/>
              </a:rPr>
              <a:t>modular</a:t>
            </a:r>
            <a:r>
              <a:rPr lang="tr-TR" sz="2500" dirty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redundancy</a:t>
            </a:r>
            <a:r>
              <a:rPr lang="tr-TR" sz="2500" dirty="0" smtClean="0">
                <a:latin typeface="Arial" charset="0"/>
              </a:rPr>
              <a:t> (DMR) </a:t>
            </a:r>
            <a:r>
              <a:rPr lang="tr-TR" sz="2500" dirty="0">
                <a:latin typeface="Arial" charset="0"/>
              </a:rPr>
              <a:t>and </a:t>
            </a:r>
            <a:r>
              <a:rPr lang="tr-TR" sz="2500" dirty="0" err="1" smtClean="0">
                <a:latin typeface="Arial" charset="0"/>
              </a:rPr>
              <a:t>triple</a:t>
            </a:r>
            <a:r>
              <a:rPr lang="tr-TR" sz="2500" dirty="0" smtClean="0">
                <a:latin typeface="Arial" charset="0"/>
              </a:rPr>
              <a:t> </a:t>
            </a:r>
            <a:r>
              <a:rPr lang="tr-TR" sz="2500" dirty="0" err="1">
                <a:latin typeface="Arial" charset="0"/>
              </a:rPr>
              <a:t>modular</a:t>
            </a:r>
            <a:r>
              <a:rPr lang="tr-TR" sz="2500" dirty="0">
                <a:latin typeface="Arial" charset="0"/>
              </a:rPr>
              <a:t> </a:t>
            </a:r>
            <a:r>
              <a:rPr lang="tr-TR" sz="2500" dirty="0" err="1">
                <a:latin typeface="Arial" charset="0"/>
              </a:rPr>
              <a:t>redundant</a:t>
            </a:r>
            <a:r>
              <a:rPr lang="tr-TR" sz="2500" dirty="0">
                <a:latin typeface="Arial" charset="0"/>
              </a:rPr>
              <a:t> (TMR)</a:t>
            </a:r>
            <a:endParaRPr lang="tr-TR" sz="2500" dirty="0" smtClean="0">
              <a:latin typeface="Arial" charset="0"/>
            </a:endParaRPr>
          </a:p>
          <a:p>
            <a:pPr lvl="1"/>
            <a:r>
              <a:rPr lang="tr-TR" sz="2500" dirty="0" err="1" smtClean="0">
                <a:latin typeface="Arial" charset="0"/>
              </a:rPr>
              <a:t>Parity</a:t>
            </a:r>
            <a:r>
              <a:rPr lang="tr-TR" sz="2500" dirty="0" smtClean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bits</a:t>
            </a:r>
            <a:r>
              <a:rPr lang="tr-TR" sz="2500" dirty="0" smtClean="0">
                <a:latin typeface="Arial" charset="0"/>
              </a:rPr>
              <a:t> and </a:t>
            </a:r>
            <a:r>
              <a:rPr lang="tr-TR" sz="2500" dirty="0" err="1" smtClean="0">
                <a:latin typeface="Arial" charset="0"/>
              </a:rPr>
              <a:t>Hamming</a:t>
            </a:r>
            <a:r>
              <a:rPr lang="tr-TR" sz="2500" dirty="0" smtClean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codes</a:t>
            </a:r>
            <a:r>
              <a:rPr lang="tr-TR" sz="2500" dirty="0" smtClean="0">
                <a:latin typeface="Arial" charset="0"/>
              </a:rPr>
              <a:t> </a:t>
            </a:r>
            <a:endParaRPr lang="tr-TR" sz="2800" dirty="0" smtClean="0">
              <a:latin typeface="Arial" charset="0"/>
            </a:endParaRPr>
          </a:p>
          <a:p>
            <a:pPr marL="365760" lvl="1" indent="0">
              <a:buNone/>
            </a:pPr>
            <a:endParaRPr lang="tr-TR" sz="2500" dirty="0" smtClean="0">
              <a:latin typeface="Arial" charset="0"/>
            </a:endParaRPr>
          </a:p>
          <a:p>
            <a:pPr lvl="1"/>
            <a:endParaRPr lang="en-US" sz="25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Percolation Theory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57200" y="17526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Rich mathematical topic that forms the basis of explanations of physical phenomena such as diffusion and phase changes in materials.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3048000"/>
            <a:ext cx="4800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Broadbent &amp; </a:t>
            </a:r>
            <a:r>
              <a:rPr lang="en-US" sz="2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Hammersley</a:t>
            </a:r>
            <a:r>
              <a:rPr lang="en-US" sz="2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(1957).</a:t>
            </a:r>
          </a:p>
        </p:txBody>
      </p:sp>
      <p:pic>
        <p:nvPicPr>
          <p:cNvPr id="6" name="Picture 10" descr="ANd9GcRrOrg-G6dTF32TUi0RYoG8kpQqU4XwwZSoBn_6LsgOtSf4Rj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71875"/>
            <a:ext cx="39624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7099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Percolation Theory</a:t>
            </a:r>
            <a:endParaRPr lang="en-US" dirty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562600" y="3146425"/>
            <a:ext cx="28956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Sharp non-linearity in global connectivity as a function of random local connectivity.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51025"/>
            <a:ext cx="4267200" cy="4168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510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Percolation Theory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876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sz="2600" b="1" i="1" dirty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p</a:t>
            </a:r>
            <a:r>
              <a:rPr kumimoji="1" lang="en-US" altLang="ko-KR" sz="2600" b="1" baseline="-25000" dirty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kumimoji="1" lang="en-US" altLang="ko-KR" sz="2000" b="1" dirty="0">
                <a:solidFill>
                  <a:srgbClr val="660033"/>
                </a:solidFill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sz="2000" dirty="0">
                <a:solidFill>
                  <a:srgbClr val="000099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versus</a:t>
            </a:r>
            <a:r>
              <a:rPr kumimoji="1" lang="en-US" altLang="ko-KR" sz="2000" dirty="0">
                <a:solidFill>
                  <a:srgbClr val="FF0000"/>
                </a:solidFill>
                <a:ea typeface="Gulim" pitchFamily="34" charset="-127"/>
                <a:cs typeface="Times New Roman" pitchFamily="18" charset="0"/>
              </a:rPr>
              <a:t> </a:t>
            </a:r>
            <a:r>
              <a:rPr kumimoji="1" lang="en-US" altLang="ko-KR" sz="2600" b="1" i="1" dirty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p</a:t>
            </a:r>
            <a:r>
              <a:rPr kumimoji="1" lang="en-US" altLang="ko-KR" sz="2600" b="1" baseline="-25000" dirty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1</a:t>
            </a:r>
            <a:r>
              <a:rPr kumimoji="1" lang="en-US" altLang="ko-KR" sz="2400" dirty="0">
                <a:solidFill>
                  <a:srgbClr val="FF0000"/>
                </a:solidFill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sz="2000" dirty="0">
                <a:solidFill>
                  <a:srgbClr val="000099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for</a:t>
            </a:r>
            <a:r>
              <a:rPr lang="en-US" altLang="ko-KR" sz="2000" dirty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sz="2000" b="1" dirty="0">
                <a:solidFill>
                  <a:srgbClr val="000099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1×1, 2×2, 6×6, 24×24, 120×120</a:t>
            </a:r>
            <a:r>
              <a:rPr lang="en-US" altLang="ko-KR" sz="2000" dirty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, </a:t>
            </a:r>
            <a:r>
              <a:rPr lang="en-US" altLang="ko-KR" sz="2000" dirty="0">
                <a:solidFill>
                  <a:srgbClr val="000099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and  infinite size lattices</a:t>
            </a:r>
            <a:r>
              <a:rPr lang="en-US" altLang="ko-KR" sz="2000" dirty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.</a:t>
            </a:r>
            <a:r>
              <a:rPr kumimoji="1" lang="en-US" altLang="ko-KR" sz="2000" dirty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490855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kumimoji="1" lang="en-US" altLang="ko-KR" sz="2300" dirty="0">
                <a:latin typeface="Arial" pitchFamily="34" charset="0"/>
                <a:ea typeface="Gulim" pitchFamily="34" charset="-127"/>
                <a:cs typeface="Arial" pitchFamily="34" charset="0"/>
              </a:rPr>
              <a:t>Each square in the lattice is colored black with independent probability</a:t>
            </a:r>
            <a:r>
              <a:rPr kumimoji="1" lang="en-US" altLang="ko-KR" sz="2400" dirty="0">
                <a:latin typeface="Arial" pitchFamily="34" charset="0"/>
                <a:ea typeface="Gulim" pitchFamily="34" charset="-127"/>
                <a:cs typeface="Arial" pitchFamily="34" charset="0"/>
              </a:rPr>
              <a:t> </a:t>
            </a:r>
            <a:r>
              <a:rPr kumimoji="1" lang="en-US" altLang="ko-KR" sz="2600" b="1" i="1" dirty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p</a:t>
            </a:r>
            <a:r>
              <a:rPr kumimoji="1" lang="en-US" altLang="ko-KR" sz="2600" b="1" baseline="-25000" dirty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1</a:t>
            </a:r>
            <a:r>
              <a:rPr kumimoji="1" lang="en-US" altLang="ko-KR" sz="2400" dirty="0">
                <a:ea typeface="Gulim" pitchFamily="34" charset="-127"/>
              </a:rPr>
              <a:t>.</a:t>
            </a:r>
            <a:endParaRPr kumimoji="1" lang="en-US" altLang="ko-KR" sz="2400" b="1" dirty="0">
              <a:solidFill>
                <a:srgbClr val="FF0000"/>
              </a:solidFill>
              <a:ea typeface="Gulim" pitchFamily="34" charset="-127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kumimoji="1" lang="en-US" altLang="ko-KR" sz="2600" b="1" i="1" dirty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</a:rPr>
              <a:t>p</a:t>
            </a:r>
            <a:r>
              <a:rPr kumimoji="1" lang="en-US" altLang="ko-KR" sz="2600" b="1" baseline="-25000" dirty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</a:rPr>
              <a:t>2</a:t>
            </a:r>
            <a:r>
              <a:rPr kumimoji="1" lang="en-US" altLang="ko-KR" sz="2400" dirty="0">
                <a:ea typeface="Gulim" pitchFamily="34" charset="-127"/>
              </a:rPr>
              <a:t> </a:t>
            </a:r>
            <a:r>
              <a:rPr kumimoji="1" lang="en-US" altLang="ko-KR" sz="2300" dirty="0">
                <a:latin typeface="Arial" pitchFamily="34" charset="0"/>
                <a:ea typeface="Gulim" pitchFamily="34" charset="-127"/>
                <a:cs typeface="Arial" pitchFamily="34" charset="0"/>
              </a:rPr>
              <a:t>is the probability that a connected path exists between the top and bottom plates</a:t>
            </a:r>
            <a:r>
              <a:rPr kumimoji="1" lang="en-US" altLang="ko-KR" sz="2300" dirty="0">
                <a:ea typeface="Gulim" pitchFamily="34" charset="-127"/>
              </a:rPr>
              <a:t>.</a:t>
            </a: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1295400" y="1555750"/>
          <a:ext cx="26860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Visio" r:id="rId3" imgW="1957959" imgH="2054352" progId="Visio.Drawing.11">
                  <p:embed/>
                </p:oleObj>
              </mc:Choice>
              <mc:Fallback>
                <p:oleObj name="Visio" r:id="rId3" imgW="1957959" imgH="20543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55750"/>
                        <a:ext cx="268605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4572000" y="1524000"/>
          <a:ext cx="3200400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Visio" r:id="rId5" imgW="2682240" imgH="2580894" progId="Visio.Drawing.11">
                  <p:embed/>
                </p:oleObj>
              </mc:Choice>
              <mc:Fallback>
                <p:oleObj name="Visio" r:id="rId5" imgW="2682240" imgH="25808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24000"/>
                        <a:ext cx="3200400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699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Margins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4724400" y="236220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One-margin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Tolerable </a:t>
            </a:r>
            <a:r>
              <a:rPr lang="en-US" sz="2600" b="1" i="1" dirty="0">
                <a:solidFill>
                  <a:srgbClr val="CC0000"/>
                </a:solidFill>
                <a:latin typeface="Times New Roman" pitchFamily="18" charset="0"/>
              </a:rPr>
              <a:t>p</a:t>
            </a:r>
            <a:r>
              <a:rPr lang="en-US" sz="2600" b="1" baseline="-25000" dirty="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ranges for which we interpret </a:t>
            </a:r>
            <a:r>
              <a:rPr lang="en-US" sz="2600" b="1" i="1" dirty="0">
                <a:solidFill>
                  <a:srgbClr val="CC0000"/>
                </a:solidFill>
                <a:latin typeface="Times New Roman" pitchFamily="18" charset="0"/>
              </a:rPr>
              <a:t>p</a:t>
            </a:r>
            <a:r>
              <a:rPr lang="en-US" sz="2600" b="1" baseline="-25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 logical one.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Zero-margin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Tolerable </a:t>
            </a:r>
            <a:r>
              <a:rPr lang="en-US" sz="2600" b="1" i="1" dirty="0">
                <a:solidFill>
                  <a:srgbClr val="CC0000"/>
                </a:solidFill>
                <a:latin typeface="Times New Roman" pitchFamily="18" charset="0"/>
              </a:rPr>
              <a:t>p</a:t>
            </a:r>
            <a:r>
              <a:rPr lang="en-US" sz="2600" b="1" baseline="-25000" dirty="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ranges for which we interpret </a:t>
            </a:r>
            <a:r>
              <a:rPr lang="en-US" sz="2600" b="1" i="1" dirty="0">
                <a:solidFill>
                  <a:srgbClr val="CC0000"/>
                </a:solidFill>
                <a:latin typeface="Times New Roman" pitchFamily="18" charset="0"/>
              </a:rPr>
              <a:t>p</a:t>
            </a:r>
            <a:r>
              <a:rPr lang="en-US" sz="2600" b="1" baseline="-25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sz="2400" dirty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logical zero.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09600" y="5911850"/>
            <a:ext cx="822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dirty="0">
                <a:latin typeface="Arial" pitchFamily="34" charset="0"/>
                <a:cs typeface="Arial" pitchFamily="34" charset="0"/>
              </a:rPr>
              <a:t>Margins correlate with the degree of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fault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tolerance.</a:t>
            </a:r>
            <a:endParaRPr lang="en-AU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57200" y="1676400"/>
          <a:ext cx="4343400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Visio" r:id="rId3" imgW="2643759" imgH="2562987" progId="Visio.Drawing.11">
                  <p:embed/>
                </p:oleObj>
              </mc:Choice>
              <mc:Fallback>
                <p:oleObj name="Visio" r:id="rId3" imgW="2643759" imgH="25629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4343400" cy="421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119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Implementing Boolean Functions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9763" y="5486400"/>
            <a:ext cx="254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signals in:</a:t>
            </a:r>
            <a:r>
              <a:rPr lang="en-US" sz="2400" b="1" dirty="0"/>
              <a:t>    </a:t>
            </a:r>
            <a:r>
              <a:rPr lang="en-US" sz="3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="1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rgbClr val="000099"/>
                </a:solidFill>
              </a:rPr>
              <a:t>’s</a:t>
            </a:r>
            <a:endParaRPr lang="en-US" sz="24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9763" y="6019800"/>
            <a:ext cx="779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signals out: 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connectivity top-to-bottom / left-to-right</a:t>
            </a:r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2133600" y="1600200"/>
          <a:ext cx="5257800" cy="374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Visio" r:id="rId3" imgW="4386072" imgH="3121533" progId="Visio.Drawing.11">
                  <p:embed/>
                </p:oleObj>
              </mc:Choice>
              <mc:Fallback>
                <p:oleObj name="Visio" r:id="rId3" imgW="4386072" imgH="31215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5257800" cy="374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389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/>
                </a:solidFill>
                <a:latin typeface="Arial" charset="0"/>
              </a:rPr>
              <a:t>An Example with 16 Boolean Inputs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5851525"/>
            <a:ext cx="685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dirty="0">
                <a:latin typeface="Arial" pitchFamily="34" charset="0"/>
                <a:ea typeface="Gulim" pitchFamily="34" charset="-127"/>
                <a:cs typeface="Arial" pitchFamily="34" charset="0"/>
              </a:rPr>
              <a:t>A path exists between top and bottom</a:t>
            </a:r>
            <a:r>
              <a:rPr lang="en-US" altLang="ko-KR" sz="2400" dirty="0">
                <a:ea typeface="Gulim" pitchFamily="34" charset="-127"/>
              </a:rPr>
              <a:t>,  </a:t>
            </a:r>
            <a:r>
              <a:rPr lang="en-US" altLang="ko-KR" sz="3000" b="1" i="1" dirty="0" err="1">
                <a:solidFill>
                  <a:srgbClr val="CC0000"/>
                </a:solidFill>
                <a:latin typeface="Times New Roman" pitchFamily="18" charset="0"/>
                <a:ea typeface="Gulim" pitchFamily="34" charset="-127"/>
              </a:rPr>
              <a:t>f</a:t>
            </a:r>
            <a:r>
              <a:rPr lang="en-US" altLang="ko-KR" sz="3000" b="1" i="1" baseline="-25000" dirty="0" err="1">
                <a:solidFill>
                  <a:srgbClr val="CC0000"/>
                </a:solidFill>
                <a:latin typeface="Times New Roman" pitchFamily="18" charset="0"/>
                <a:ea typeface="Gulim" pitchFamily="34" charset="-127"/>
              </a:rPr>
              <a:t>L</a:t>
            </a:r>
            <a:r>
              <a:rPr lang="en-US" altLang="ko-KR" sz="3000" b="1" i="1" baseline="-25000" dirty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</a:rPr>
              <a:t> </a:t>
            </a:r>
            <a:r>
              <a:rPr lang="en-US" altLang="ko-KR" sz="3000" b="1" dirty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</a:rPr>
              <a:t>= 1</a:t>
            </a: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762000" y="1905000"/>
          <a:ext cx="3657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Visio" r:id="rId3" imgW="2046351" imgH="2046351" progId="Visio.Drawing.11">
                  <p:embed/>
                </p:oleObj>
              </mc:Choice>
              <mc:Fallback>
                <p:oleObj name="Visio" r:id="rId3" imgW="2046351" imgH="20463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3657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4876800" y="1905000"/>
          <a:ext cx="3657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Visio" r:id="rId5" imgW="2046351" imgH="2046351" progId="Visio.Drawing.11">
                  <p:embed/>
                </p:oleObj>
              </mc:Choice>
              <mc:Fallback>
                <p:oleObj name="Visio" r:id="rId5" imgW="2046351" imgH="20463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05000"/>
                        <a:ext cx="3657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8"/>
          <p:cNvSpPr>
            <a:spLocks/>
          </p:cNvSpPr>
          <p:nvPr/>
        </p:nvSpPr>
        <p:spPr bwMode="auto">
          <a:xfrm>
            <a:off x="1600200" y="1676400"/>
            <a:ext cx="754063" cy="4267200"/>
          </a:xfrm>
          <a:custGeom>
            <a:avLst/>
            <a:gdLst>
              <a:gd name="T0" fmla="*/ 2147483647 w 400"/>
              <a:gd name="T1" fmla="*/ 0 h 2208"/>
              <a:gd name="T2" fmla="*/ 2147483647 w 400"/>
              <a:gd name="T3" fmla="*/ 2147483647 h 2208"/>
              <a:gd name="T4" fmla="*/ 2147483647 w 400"/>
              <a:gd name="T5" fmla="*/ 2147483647 h 2208"/>
              <a:gd name="T6" fmla="*/ 2147483647 w 400"/>
              <a:gd name="T7" fmla="*/ 2147483647 h 2208"/>
              <a:gd name="T8" fmla="*/ 2147483647 w 400"/>
              <a:gd name="T9" fmla="*/ 2147483647 h 2208"/>
              <a:gd name="T10" fmla="*/ 2147483647 w 400"/>
              <a:gd name="T11" fmla="*/ 2147483647 h 2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"/>
              <a:gd name="T19" fmla="*/ 0 h 2208"/>
              <a:gd name="T20" fmla="*/ 400 w 400"/>
              <a:gd name="T21" fmla="*/ 2208 h 2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" h="2208">
                <a:moveTo>
                  <a:pt x="8" y="0"/>
                </a:moveTo>
                <a:cubicBezTo>
                  <a:pt x="4" y="328"/>
                  <a:pt x="0" y="656"/>
                  <a:pt x="8" y="816"/>
                </a:cubicBezTo>
                <a:cubicBezTo>
                  <a:pt x="16" y="976"/>
                  <a:pt x="0" y="936"/>
                  <a:pt x="56" y="960"/>
                </a:cubicBezTo>
                <a:cubicBezTo>
                  <a:pt x="112" y="984"/>
                  <a:pt x="288" y="920"/>
                  <a:pt x="344" y="960"/>
                </a:cubicBezTo>
                <a:cubicBezTo>
                  <a:pt x="400" y="1000"/>
                  <a:pt x="384" y="992"/>
                  <a:pt x="392" y="1200"/>
                </a:cubicBezTo>
                <a:cubicBezTo>
                  <a:pt x="400" y="1408"/>
                  <a:pt x="392" y="2040"/>
                  <a:pt x="392" y="2208"/>
                </a:cubicBezTo>
              </a:path>
            </a:pathLst>
          </a:custGeom>
          <a:noFill/>
          <a:ln w="50800">
            <a:solidFill>
              <a:srgbClr val="FD031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5"/>
          <p:cNvSpPr>
            <a:spLocks/>
          </p:cNvSpPr>
          <p:nvPr/>
        </p:nvSpPr>
        <p:spPr bwMode="auto">
          <a:xfrm>
            <a:off x="5570538" y="1600200"/>
            <a:ext cx="754062" cy="4267200"/>
          </a:xfrm>
          <a:custGeom>
            <a:avLst/>
            <a:gdLst>
              <a:gd name="T0" fmla="*/ 2147483647 w 400"/>
              <a:gd name="T1" fmla="*/ 0 h 2208"/>
              <a:gd name="T2" fmla="*/ 2147483647 w 400"/>
              <a:gd name="T3" fmla="*/ 2147483647 h 2208"/>
              <a:gd name="T4" fmla="*/ 2147483647 w 400"/>
              <a:gd name="T5" fmla="*/ 2147483647 h 2208"/>
              <a:gd name="T6" fmla="*/ 2147483647 w 400"/>
              <a:gd name="T7" fmla="*/ 2147483647 h 2208"/>
              <a:gd name="T8" fmla="*/ 2147483647 w 400"/>
              <a:gd name="T9" fmla="*/ 2147483647 h 2208"/>
              <a:gd name="T10" fmla="*/ 2147483647 w 400"/>
              <a:gd name="T11" fmla="*/ 2147483647 h 2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"/>
              <a:gd name="T19" fmla="*/ 0 h 2208"/>
              <a:gd name="T20" fmla="*/ 400 w 400"/>
              <a:gd name="T21" fmla="*/ 2208 h 2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" h="2208">
                <a:moveTo>
                  <a:pt x="8" y="0"/>
                </a:moveTo>
                <a:cubicBezTo>
                  <a:pt x="4" y="328"/>
                  <a:pt x="0" y="656"/>
                  <a:pt x="8" y="816"/>
                </a:cubicBezTo>
                <a:cubicBezTo>
                  <a:pt x="16" y="976"/>
                  <a:pt x="0" y="936"/>
                  <a:pt x="56" y="960"/>
                </a:cubicBezTo>
                <a:cubicBezTo>
                  <a:pt x="112" y="984"/>
                  <a:pt x="288" y="920"/>
                  <a:pt x="344" y="960"/>
                </a:cubicBezTo>
                <a:cubicBezTo>
                  <a:pt x="400" y="1000"/>
                  <a:pt x="384" y="992"/>
                  <a:pt x="392" y="1200"/>
                </a:cubicBezTo>
                <a:cubicBezTo>
                  <a:pt x="400" y="1408"/>
                  <a:pt x="392" y="2040"/>
                  <a:pt x="392" y="2208"/>
                </a:cubicBezTo>
              </a:path>
            </a:pathLst>
          </a:custGeom>
          <a:noFill/>
          <a:ln w="50800">
            <a:solidFill>
              <a:srgbClr val="FD031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21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Margin Performance with a 2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  <a:cs typeface="Tahoma" pitchFamily="34" charset="0"/>
              </a:rPr>
              <a:t>×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2 Lattice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860"/>
          <p:cNvSpPr>
            <a:spLocks noChangeArrowheads="1"/>
          </p:cNvSpPr>
          <p:nvPr/>
        </p:nvSpPr>
        <p:spPr bwMode="auto">
          <a:xfrm>
            <a:off x="2646363" y="4872037"/>
            <a:ext cx="53546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 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f</a:t>
            </a:r>
            <a:r>
              <a:rPr lang="en-US" sz="2600" b="1" i="1" baseline="-25000">
                <a:solidFill>
                  <a:srgbClr val="000099"/>
                </a:solidFill>
                <a:latin typeface="Times New Roman" pitchFamily="18" charset="0"/>
              </a:rPr>
              <a:t>L</a:t>
            </a:r>
            <a:r>
              <a:rPr lang="en-US" sz="2600" b="1">
                <a:solidFill>
                  <a:srgbClr val="000099"/>
                </a:solidFill>
                <a:latin typeface="Times New Roman" pitchFamily="18" charset="0"/>
              </a:rPr>
              <a:t>=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1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3</a:t>
            </a:r>
            <a:r>
              <a:rPr lang="en-US" sz="26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2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4  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g</a:t>
            </a:r>
            <a:r>
              <a:rPr lang="en-US" sz="2600" b="1" i="1" baseline="-25000">
                <a:solidFill>
                  <a:srgbClr val="000099"/>
                </a:solidFill>
                <a:latin typeface="Times New Roman" pitchFamily="18" charset="0"/>
              </a:rPr>
              <a:t>L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000099"/>
                </a:solidFill>
                <a:latin typeface="Times New Roman" pitchFamily="18" charset="0"/>
              </a:rPr>
              <a:t>=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1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2</a:t>
            </a:r>
            <a:r>
              <a:rPr lang="en-US" sz="26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3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" name="Rectangle 861"/>
          <p:cNvSpPr>
            <a:spLocks noChangeArrowheads="1"/>
          </p:cNvSpPr>
          <p:nvPr/>
        </p:nvSpPr>
        <p:spPr bwMode="auto">
          <a:xfrm>
            <a:off x="1143000" y="5513387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66FF"/>
              </a:buClr>
              <a:buFont typeface="Wingdings" pitchFamily="2" charset="2"/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Different assignments of input variables to the regions of the network affect the margins.</a:t>
            </a:r>
          </a:p>
        </p:txBody>
      </p:sp>
      <p:graphicFrame>
        <p:nvGraphicFramePr>
          <p:cNvPr id="6" name="Object 98"/>
          <p:cNvGraphicFramePr>
            <a:graphicFrameLocks noChangeAspect="1"/>
          </p:cNvGraphicFramePr>
          <p:nvPr/>
        </p:nvGraphicFramePr>
        <p:xfrm>
          <a:off x="685800" y="1752600"/>
          <a:ext cx="79248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Visio" r:id="rId3" imgW="4788027" imgH="1696212" progId="Visio.Drawing.11">
                  <p:embed/>
                </p:oleObj>
              </mc:Choice>
              <mc:Fallback>
                <p:oleObj name="Visio" r:id="rId3" imgW="4788027" imgH="16962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7924800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467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One-margins (always good)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5270500"/>
            <a:ext cx="7669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2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probabilities exceeding the one-margin would likely cause an (1→0) error. 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04800" y="1919288"/>
          <a:ext cx="5715000" cy="25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Visio" r:id="rId3" imgW="11822811" imgH="5248275" progId="Visio.Drawing.11">
                  <p:embed/>
                </p:oleObj>
              </mc:Choice>
              <mc:Fallback>
                <p:oleObj name="Visio" r:id="rId3" imgW="11822811" imgH="52482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19288"/>
                        <a:ext cx="5715000" cy="258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352800" y="2081213"/>
          <a:ext cx="2881313" cy="255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Visio" r:id="rId5" imgW="5590794" imgH="4787265" progId="Visio.Drawing.11">
                  <p:embed/>
                </p:oleObj>
              </mc:Choice>
              <mc:Fallback>
                <p:oleObj name="Visio" r:id="rId5" imgW="5590794" imgH="47872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081213"/>
                        <a:ext cx="2881313" cy="255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92563" y="4279900"/>
            <a:ext cx="884237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>
                <a:latin typeface="Times New Roman" pitchFamily="18" charset="0"/>
              </a:rPr>
              <a:t>f</a:t>
            </a:r>
            <a:r>
              <a:rPr lang="en-US" sz="2800" i="1" baseline="-25000">
                <a:latin typeface="Times New Roman" pitchFamily="18" charset="0"/>
              </a:rPr>
              <a:t>L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=1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84625" y="4279900"/>
            <a:ext cx="884238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>
                <a:latin typeface="Times New Roman" pitchFamily="18" charset="0"/>
              </a:rPr>
              <a:t>f</a:t>
            </a:r>
            <a:r>
              <a:rPr lang="en-US" sz="2800" i="1" baseline="-25000">
                <a:latin typeface="Times New Roman" pitchFamily="18" charset="0"/>
              </a:rPr>
              <a:t>L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=0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8753475" y="1917700"/>
            <a:ext cx="152400" cy="1524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8401050" y="2146300"/>
            <a:ext cx="438150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 type="stealth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8001000" y="2276475"/>
            <a:ext cx="1143000" cy="517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</a:rPr>
              <a:t>ONE-MARGIN</a:t>
            </a:r>
          </a:p>
        </p:txBody>
      </p:sp>
      <p:sp>
        <p:nvSpPr>
          <p:cNvPr id="12" name="Freeform 27"/>
          <p:cNvSpPr>
            <a:spLocks/>
          </p:cNvSpPr>
          <p:nvPr/>
        </p:nvSpPr>
        <p:spPr bwMode="auto">
          <a:xfrm>
            <a:off x="6705600" y="1955800"/>
            <a:ext cx="2133600" cy="2197100"/>
          </a:xfrm>
          <a:custGeom>
            <a:avLst/>
            <a:gdLst>
              <a:gd name="T0" fmla="*/ 2147483647 w 1344"/>
              <a:gd name="T1" fmla="*/ 2147483647 h 1384"/>
              <a:gd name="T2" fmla="*/ 2147483647 w 1344"/>
              <a:gd name="T3" fmla="*/ 2147483647 h 1384"/>
              <a:gd name="T4" fmla="*/ 2147483647 w 1344"/>
              <a:gd name="T5" fmla="*/ 2147483647 h 1384"/>
              <a:gd name="T6" fmla="*/ 2147483647 w 1344"/>
              <a:gd name="T7" fmla="*/ 2147483647 h 1384"/>
              <a:gd name="T8" fmla="*/ 2147483647 w 1344"/>
              <a:gd name="T9" fmla="*/ 2147483647 h 1384"/>
              <a:gd name="T10" fmla="*/ 2147483647 w 1344"/>
              <a:gd name="T11" fmla="*/ 2147483647 h 1384"/>
              <a:gd name="T12" fmla="*/ 0 w 1344"/>
              <a:gd name="T13" fmla="*/ 2147483647 h 1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44"/>
              <a:gd name="T22" fmla="*/ 0 h 1384"/>
              <a:gd name="T23" fmla="*/ 1344 w 1344"/>
              <a:gd name="T24" fmla="*/ 1384 h 1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44" h="1384">
                <a:moveTo>
                  <a:pt x="1344" y="24"/>
                </a:moveTo>
                <a:cubicBezTo>
                  <a:pt x="1176" y="12"/>
                  <a:pt x="1008" y="0"/>
                  <a:pt x="912" y="120"/>
                </a:cubicBezTo>
                <a:cubicBezTo>
                  <a:pt x="816" y="240"/>
                  <a:pt x="800" y="584"/>
                  <a:pt x="768" y="744"/>
                </a:cubicBezTo>
                <a:cubicBezTo>
                  <a:pt x="736" y="904"/>
                  <a:pt x="744" y="992"/>
                  <a:pt x="720" y="1080"/>
                </a:cubicBezTo>
                <a:cubicBezTo>
                  <a:pt x="696" y="1168"/>
                  <a:pt x="672" y="1224"/>
                  <a:pt x="624" y="1272"/>
                </a:cubicBezTo>
                <a:cubicBezTo>
                  <a:pt x="576" y="1320"/>
                  <a:pt x="536" y="1352"/>
                  <a:pt x="432" y="1368"/>
                </a:cubicBezTo>
                <a:cubicBezTo>
                  <a:pt x="328" y="1384"/>
                  <a:pt x="72" y="1368"/>
                  <a:pt x="0" y="13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4440238" y="2479675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5135563" y="3919538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5135563" y="2243138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4906963" y="3195638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4659313" y="3681413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4906963" y="2481263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4440238" y="2955925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4659313" y="3919538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5135563" y="2967038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5135563" y="2481263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4430713" y="3681413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4440238" y="2717800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4887913" y="3919538"/>
            <a:ext cx="246062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6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3313" y="1905000"/>
            <a:ext cx="2743200" cy="26463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5375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9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9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Good Zero-margins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5181600"/>
            <a:ext cx="7669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2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probabilities exceeding zero-margin would likely cause an (0→1) error. 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52400" y="2038350"/>
          <a:ext cx="609600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6" name="Visio" r:id="rId3" imgW="11822811" imgH="5248275" progId="Visio.Drawing.11">
                  <p:embed/>
                </p:oleObj>
              </mc:Choice>
              <mc:Fallback>
                <p:oleObj name="Visio" r:id="rId3" imgW="11822811" imgH="52482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38350"/>
                        <a:ext cx="609600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3505200" y="2220913"/>
          <a:ext cx="2881313" cy="255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7" name="Visio" r:id="rId5" imgW="5590794" imgH="4787265" progId="Visio.Drawing.11">
                  <p:embed/>
                </p:oleObj>
              </mc:Choice>
              <mc:Fallback>
                <p:oleObj name="Visio" r:id="rId5" imgW="5590794" imgH="47872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20913"/>
                        <a:ext cx="2881313" cy="255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37025" y="4419600"/>
            <a:ext cx="884238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>
                <a:latin typeface="Times New Roman" pitchFamily="18" charset="0"/>
              </a:rPr>
              <a:t>f</a:t>
            </a:r>
            <a:r>
              <a:rPr lang="en-US" sz="2800" i="1" baseline="-25000">
                <a:latin typeface="Times New Roman" pitchFamily="18" charset="0"/>
              </a:rPr>
              <a:t>L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=0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124325" y="4433888"/>
            <a:ext cx="884238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>
                <a:latin typeface="Times New Roman" pitchFamily="18" charset="0"/>
              </a:rPr>
              <a:t>f</a:t>
            </a:r>
            <a:r>
              <a:rPr lang="en-US" sz="2800" i="1" baseline="-25000">
                <a:latin typeface="Times New Roman" pitchFamily="18" charset="0"/>
              </a:rPr>
              <a:t>L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=1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781800" y="4191000"/>
            <a:ext cx="152400" cy="1524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4257675" y="226695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8" name="Visio" r:id="rId7" imgW="1543431" imgH="1886331" progId="Visio.Drawing.11">
                  <p:embed/>
                </p:oleObj>
              </mc:Choice>
              <mc:Fallback>
                <p:oleObj name="Visio" r:id="rId7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26695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3335338" y="2266950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" name="Visio" r:id="rId9" imgW="1543431" imgH="1886331" progId="Visio.Drawing.11">
                  <p:embed/>
                </p:oleObj>
              </mc:Choice>
              <mc:Fallback>
                <p:oleObj name="Visio" r:id="rId9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266950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4714875" y="2276475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" name="Visio" r:id="rId11" imgW="1543431" imgH="1886331" progId="Visio.Drawing.11">
                  <p:embed/>
                </p:oleObj>
              </mc:Choice>
              <mc:Fallback>
                <p:oleObj name="Visio" r:id="rId11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276475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3802063" y="2028825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" name="Visio" r:id="rId12" imgW="1543431" imgH="1886331" progId="Visio.Drawing.11">
                  <p:embed/>
                </p:oleObj>
              </mc:Choice>
              <mc:Fallback>
                <p:oleObj name="Visio" r:id="rId12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2028825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4714875" y="251460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" name="Visio" r:id="rId13" imgW="1543431" imgH="1886331" progId="Visio.Drawing.11">
                  <p:embed/>
                </p:oleObj>
              </mc:Choice>
              <mc:Fallback>
                <p:oleObj name="Visio" r:id="rId13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51460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4953000" y="203835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3" name="Visio" r:id="rId14" imgW="1543431" imgH="1886331" progId="Visio.Drawing.11">
                  <p:embed/>
                </p:oleObj>
              </mc:Choice>
              <mc:Fallback>
                <p:oleObj name="Visio" r:id="rId14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3835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3573463" y="2743200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4" name="Visio" r:id="rId15" imgW="1543431" imgH="1886331" progId="Visio.Drawing.11">
                  <p:embed/>
                </p:oleObj>
              </mc:Choice>
              <mc:Fallback>
                <p:oleObj name="Visio" r:id="rId15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2743200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/>
          <p:cNvGraphicFramePr>
            <a:graphicFrameLocks noChangeAspect="1"/>
          </p:cNvGraphicFramePr>
          <p:nvPr/>
        </p:nvGraphicFramePr>
        <p:xfrm>
          <a:off x="4259263" y="2743200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5" name="Visio" r:id="rId16" imgW="1543431" imgH="1886331" progId="Visio.Drawing.11">
                  <p:embed/>
                </p:oleObj>
              </mc:Choice>
              <mc:Fallback>
                <p:oleObj name="Visio" r:id="rId16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2743200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2"/>
          <p:cNvGraphicFramePr>
            <a:graphicFrameLocks noChangeAspect="1"/>
          </p:cNvGraphicFramePr>
          <p:nvPr/>
        </p:nvGraphicFramePr>
        <p:xfrm>
          <a:off x="4954588" y="2276475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6" name="Visio" r:id="rId17" imgW="1543431" imgH="1886331" progId="Visio.Drawing.11">
                  <p:embed/>
                </p:oleObj>
              </mc:Choice>
              <mc:Fallback>
                <p:oleObj name="Visio" r:id="rId17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2276475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3"/>
          <p:cNvGraphicFramePr>
            <a:graphicFrameLocks noChangeAspect="1"/>
          </p:cNvGraphicFramePr>
          <p:nvPr/>
        </p:nvGraphicFramePr>
        <p:xfrm>
          <a:off x="4038600" y="251460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7" name="Visio" r:id="rId18" imgW="1543431" imgH="1886331" progId="Visio.Drawing.11">
                  <p:embed/>
                </p:oleObj>
              </mc:Choice>
              <mc:Fallback>
                <p:oleObj name="Visio" r:id="rId18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/>
        </p:nvGraphicFramePr>
        <p:xfrm>
          <a:off x="4030663" y="2743200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8" name="Visio" r:id="rId19" imgW="1543431" imgH="1886331" progId="Visio.Drawing.11">
                  <p:embed/>
                </p:oleObj>
              </mc:Choice>
              <mc:Fallback>
                <p:oleObj name="Visio" r:id="rId19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2743200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5"/>
          <p:cNvGraphicFramePr>
            <a:graphicFrameLocks noChangeAspect="1"/>
          </p:cNvGraphicFramePr>
          <p:nvPr/>
        </p:nvGraphicFramePr>
        <p:xfrm>
          <a:off x="3802063" y="2514600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9" name="Visio" r:id="rId20" imgW="1543431" imgH="1886331" progId="Visio.Drawing.11">
                  <p:embed/>
                </p:oleObj>
              </mc:Choice>
              <mc:Fallback>
                <p:oleObj name="Visio" r:id="rId20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2514600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6"/>
          <p:cNvGraphicFramePr>
            <a:graphicFrameLocks noChangeAspect="1"/>
          </p:cNvGraphicFramePr>
          <p:nvPr/>
        </p:nvGraphicFramePr>
        <p:xfrm>
          <a:off x="4495800" y="203835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0" name="Visio" r:id="rId21" imgW="1543431" imgH="1886331" progId="Visio.Drawing.11">
                  <p:embed/>
                </p:oleObj>
              </mc:Choice>
              <mc:Fallback>
                <p:oleObj name="Visio" r:id="rId21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3835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7"/>
          <p:cNvGraphicFramePr>
            <a:graphicFrameLocks noChangeAspect="1"/>
          </p:cNvGraphicFramePr>
          <p:nvPr/>
        </p:nvGraphicFramePr>
        <p:xfrm>
          <a:off x="3335338" y="2028825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1" name="Visio" r:id="rId22" imgW="1543431" imgH="1886331" progId="Visio.Drawing.11">
                  <p:embed/>
                </p:oleObj>
              </mc:Choice>
              <mc:Fallback>
                <p:oleObj name="Visio" r:id="rId22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028825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8"/>
          <p:cNvGraphicFramePr>
            <a:graphicFrameLocks noChangeAspect="1"/>
          </p:cNvGraphicFramePr>
          <p:nvPr/>
        </p:nvGraphicFramePr>
        <p:xfrm>
          <a:off x="4495800" y="2276475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2" name="Visio" r:id="rId23" imgW="1543431" imgH="1886331" progId="Visio.Drawing.11">
                  <p:embed/>
                </p:oleObj>
              </mc:Choice>
              <mc:Fallback>
                <p:oleObj name="Visio" r:id="rId23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76475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9"/>
          <p:cNvGraphicFramePr>
            <a:graphicFrameLocks noChangeAspect="1"/>
          </p:cNvGraphicFramePr>
          <p:nvPr/>
        </p:nvGraphicFramePr>
        <p:xfrm>
          <a:off x="4495800" y="274320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3" name="Visio" r:id="rId24" imgW="1543431" imgH="1886331" progId="Visio.Drawing.11">
                  <p:embed/>
                </p:oleObj>
              </mc:Choice>
              <mc:Fallback>
                <p:oleObj name="Visio" r:id="rId24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74320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0"/>
          <p:cNvGraphicFramePr>
            <a:graphicFrameLocks noChangeAspect="1"/>
          </p:cNvGraphicFramePr>
          <p:nvPr/>
        </p:nvGraphicFramePr>
        <p:xfrm>
          <a:off x="3802063" y="2276475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" name="Visio" r:id="rId25" imgW="1543431" imgH="1886331" progId="Visio.Drawing.11">
                  <p:embed/>
                </p:oleObj>
              </mc:Choice>
              <mc:Fallback>
                <p:oleObj name="Visio" r:id="rId25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2276475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40"/>
          <p:cNvSpPr>
            <a:spLocks/>
          </p:cNvSpPr>
          <p:nvPr/>
        </p:nvSpPr>
        <p:spPr bwMode="auto">
          <a:xfrm>
            <a:off x="6934200" y="2133600"/>
            <a:ext cx="2057400" cy="2171700"/>
          </a:xfrm>
          <a:custGeom>
            <a:avLst/>
            <a:gdLst>
              <a:gd name="T0" fmla="*/ 0 w 1344"/>
              <a:gd name="T1" fmla="*/ 2147483647 h 1368"/>
              <a:gd name="T2" fmla="*/ 2147483647 w 1344"/>
              <a:gd name="T3" fmla="*/ 2147483647 h 1368"/>
              <a:gd name="T4" fmla="*/ 2147483647 w 1344"/>
              <a:gd name="T5" fmla="*/ 2147483647 h 1368"/>
              <a:gd name="T6" fmla="*/ 2147483647 w 1344"/>
              <a:gd name="T7" fmla="*/ 2147483647 h 1368"/>
              <a:gd name="T8" fmla="*/ 2147483647 w 1344"/>
              <a:gd name="T9" fmla="*/ 2147483647 h 1368"/>
              <a:gd name="T10" fmla="*/ 2147483647 w 1344"/>
              <a:gd name="T11" fmla="*/ 0 h 13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4"/>
              <a:gd name="T19" fmla="*/ 0 h 1368"/>
              <a:gd name="T20" fmla="*/ 1344 w 1344"/>
              <a:gd name="T21" fmla="*/ 1368 h 13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4" h="1368">
                <a:moveTo>
                  <a:pt x="0" y="1344"/>
                </a:moveTo>
                <a:cubicBezTo>
                  <a:pt x="204" y="1356"/>
                  <a:pt x="408" y="1368"/>
                  <a:pt x="528" y="1296"/>
                </a:cubicBezTo>
                <a:cubicBezTo>
                  <a:pt x="648" y="1224"/>
                  <a:pt x="680" y="1080"/>
                  <a:pt x="720" y="912"/>
                </a:cubicBezTo>
                <a:cubicBezTo>
                  <a:pt x="760" y="744"/>
                  <a:pt x="736" y="432"/>
                  <a:pt x="768" y="288"/>
                </a:cubicBezTo>
                <a:cubicBezTo>
                  <a:pt x="800" y="144"/>
                  <a:pt x="816" y="96"/>
                  <a:pt x="912" y="48"/>
                </a:cubicBezTo>
                <a:cubicBezTo>
                  <a:pt x="1008" y="0"/>
                  <a:pt x="1176" y="0"/>
                  <a:pt x="134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>
            <a:off x="6858000" y="4114800"/>
            <a:ext cx="533400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 type="stealth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6553200" y="3505200"/>
            <a:ext cx="1143000" cy="517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</a:rPr>
              <a:t>ZERO-MARGIN</a:t>
            </a:r>
          </a:p>
        </p:txBody>
      </p:sp>
      <p:pic>
        <p:nvPicPr>
          <p:cNvPr id="30" name="Picture 3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324600" y="2057400"/>
            <a:ext cx="2743200" cy="26463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483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1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8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200"/>
                            </p:stCondLst>
                            <p:childTnLst>
                              <p:par>
                                <p:cTn id="7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7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7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9" grpId="0" animBg="1"/>
      <p:bldP spid="27" grpId="0" animBg="1"/>
      <p:bldP spid="28" grpId="0" animBg="1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Poor Zero-margins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5181600"/>
            <a:ext cx="7669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Assignments that evaluate to 0 but have diagonally adjacent assignments of blocks of 1's result in poor zero-margins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52400" y="2038350"/>
          <a:ext cx="609600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0" name="Visio" r:id="rId3" imgW="11822811" imgH="5248275" progId="Visio.Drawing.11">
                  <p:embed/>
                </p:oleObj>
              </mc:Choice>
              <mc:Fallback>
                <p:oleObj name="Visio" r:id="rId3" imgW="11822811" imgH="52482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38350"/>
                        <a:ext cx="609600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7"/>
          <p:cNvSpPr>
            <a:spLocks/>
          </p:cNvSpPr>
          <p:nvPr/>
        </p:nvSpPr>
        <p:spPr bwMode="auto">
          <a:xfrm>
            <a:off x="6858000" y="2133600"/>
            <a:ext cx="2122488" cy="2141538"/>
          </a:xfrm>
          <a:custGeom>
            <a:avLst/>
            <a:gdLst>
              <a:gd name="T0" fmla="*/ 0 w 1680"/>
              <a:gd name="T1" fmla="*/ 2147483647 h 1696"/>
              <a:gd name="T2" fmla="*/ 2147483647 w 1680"/>
              <a:gd name="T3" fmla="*/ 2147483647 h 1696"/>
              <a:gd name="T4" fmla="*/ 2147483647 w 1680"/>
              <a:gd name="T5" fmla="*/ 2147483647 h 1696"/>
              <a:gd name="T6" fmla="*/ 2147483647 w 1680"/>
              <a:gd name="T7" fmla="*/ 2147483647 h 1696"/>
              <a:gd name="T8" fmla="*/ 2147483647 w 1680"/>
              <a:gd name="T9" fmla="*/ 2147483647 h 1696"/>
              <a:gd name="T10" fmla="*/ 2147483647 w 1680"/>
              <a:gd name="T11" fmla="*/ 2147483647 h 1696"/>
              <a:gd name="T12" fmla="*/ 2147483647 w 1680"/>
              <a:gd name="T13" fmla="*/ 2147483647 h 16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80"/>
              <a:gd name="T22" fmla="*/ 0 h 1696"/>
              <a:gd name="T23" fmla="*/ 1680 w 1680"/>
              <a:gd name="T24" fmla="*/ 1696 h 16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80" h="1696">
                <a:moveTo>
                  <a:pt x="0" y="1696"/>
                </a:moveTo>
                <a:cubicBezTo>
                  <a:pt x="172" y="1524"/>
                  <a:pt x="344" y="1352"/>
                  <a:pt x="480" y="1168"/>
                </a:cubicBezTo>
                <a:cubicBezTo>
                  <a:pt x="616" y="984"/>
                  <a:pt x="736" y="744"/>
                  <a:pt x="816" y="592"/>
                </a:cubicBezTo>
                <a:cubicBezTo>
                  <a:pt x="896" y="440"/>
                  <a:pt x="920" y="336"/>
                  <a:pt x="960" y="256"/>
                </a:cubicBezTo>
                <a:cubicBezTo>
                  <a:pt x="1000" y="176"/>
                  <a:pt x="1016" y="152"/>
                  <a:pt x="1056" y="112"/>
                </a:cubicBezTo>
                <a:cubicBezTo>
                  <a:pt x="1096" y="72"/>
                  <a:pt x="1096" y="32"/>
                  <a:pt x="1200" y="16"/>
                </a:cubicBezTo>
                <a:cubicBezTo>
                  <a:pt x="1304" y="0"/>
                  <a:pt x="1492" y="8"/>
                  <a:pt x="1680" y="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352800" y="2209800"/>
          <a:ext cx="2881313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" name="Visio" r:id="rId5" imgW="5590794" imgH="4787265" progId="Visio.Drawing.11">
                  <p:embed/>
                </p:oleObj>
              </mc:Choice>
              <mc:Fallback>
                <p:oleObj name="Visio" r:id="rId5" imgW="5590794" imgH="47872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09800"/>
                        <a:ext cx="2881313" cy="255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002088" y="4454525"/>
            <a:ext cx="884237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>
                <a:latin typeface="Times New Roman" pitchFamily="18" charset="0"/>
              </a:rPr>
              <a:t>f</a:t>
            </a:r>
            <a:r>
              <a:rPr lang="en-US" sz="2800" i="1" baseline="-25000">
                <a:latin typeface="Times New Roman" pitchFamily="18" charset="0"/>
              </a:rPr>
              <a:t>L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=0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997325" y="4445000"/>
            <a:ext cx="884238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>
                <a:latin typeface="Times New Roman" pitchFamily="18" charset="0"/>
              </a:rPr>
              <a:t>f</a:t>
            </a:r>
            <a:r>
              <a:rPr lang="en-US" sz="2800" i="1" baseline="-25000">
                <a:latin typeface="Times New Roman" pitchFamily="18" charset="0"/>
              </a:rPr>
              <a:t>L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=1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781800" y="4191000"/>
            <a:ext cx="152400" cy="1524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4097338" y="3209925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2" name="Visio" r:id="rId7" imgW="1543431" imgH="1886331" progId="Visio.Drawing.11">
                  <p:embed/>
                </p:oleObj>
              </mc:Choice>
              <mc:Fallback>
                <p:oleObj name="Visio" r:id="rId7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3209925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3411538" y="2257425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3" name="Visio" r:id="rId9" imgW="1543431" imgH="1886331" progId="Visio.Drawing.11">
                  <p:embed/>
                </p:oleObj>
              </mc:Choice>
              <mc:Fallback>
                <p:oleObj name="Visio" r:id="rId9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2257425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4783138" y="3448050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4" name="Visio" r:id="rId11" imgW="1543431" imgH="1886331" progId="Visio.Drawing.11">
                  <p:embed/>
                </p:oleObj>
              </mc:Choice>
              <mc:Fallback>
                <p:oleObj name="Visio" r:id="rId11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3448050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3876675" y="272415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5" name="Visio" r:id="rId12" imgW="1543431" imgH="1886331" progId="Visio.Drawing.11">
                  <p:embed/>
                </p:oleObj>
              </mc:Choice>
              <mc:Fallback>
                <p:oleObj name="Visio" r:id="rId12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272415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3181350" y="2733675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6" name="Visio" r:id="rId13" imgW="1543431" imgH="1886331" progId="Visio.Drawing.11">
                  <p:embed/>
                </p:oleObj>
              </mc:Choice>
              <mc:Fallback>
                <p:oleObj name="Visio" r:id="rId13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2733675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239000" y="3581400"/>
            <a:ext cx="1752600" cy="517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</a:rPr>
              <a:t>POOR </a:t>
            </a:r>
          </a:p>
          <a:p>
            <a:pPr algn="ctr"/>
            <a:r>
              <a:rPr lang="en-US" sz="1400" b="1">
                <a:solidFill>
                  <a:srgbClr val="CC0000"/>
                </a:solidFill>
              </a:rPr>
              <a:t>ZERO-MARGIN</a:t>
            </a:r>
          </a:p>
        </p:txBody>
      </p:sp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13488" y="2057400"/>
            <a:ext cx="2743200" cy="26463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447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8" grpId="1"/>
      <p:bldP spid="9" grpId="0"/>
      <p:bldP spid="10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857" name="Object 1"/>
          <p:cNvGraphicFramePr>
            <a:graphicFrameLocks noChangeAspect="1"/>
          </p:cNvGraphicFramePr>
          <p:nvPr/>
        </p:nvGraphicFramePr>
        <p:xfrm>
          <a:off x="922256" y="1518019"/>
          <a:ext cx="5021344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Visio" r:id="rId3" imgW="2787949" imgH="1989950" progId="Visio.Drawing.11">
                  <p:embed/>
                </p:oleObj>
              </mc:Choice>
              <mc:Fallback>
                <p:oleObj name="Visio" r:id="rId3" imgW="2787949" imgH="1989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256" y="1518019"/>
                        <a:ext cx="5021344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Faults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 Nano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Crossbar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Arrays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6713" y="1670419"/>
            <a:ext cx="19852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98171" y="5181600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either closed (diode connected) or open.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619690"/>
            <a:ext cx="73629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000690"/>
            <a:ext cx="73629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667000"/>
            <a:ext cx="2267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931774" y="1533883"/>
          <a:ext cx="4998574" cy="3565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Visio" r:id="rId5" imgW="2787949" imgH="1989950" progId="Visio.Drawing.11">
                  <p:embed/>
                </p:oleObj>
              </mc:Choice>
              <mc:Fallback>
                <p:oleObj name="Visio" r:id="rId5" imgW="2787949" imgH="1989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74" y="1533883"/>
                        <a:ext cx="4998574" cy="3565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914400" y="1518019"/>
          <a:ext cx="5029200" cy="358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Visio" r:id="rId7" imgW="2787949" imgH="1989950" progId="Visio.Drawing.11">
                  <p:embed/>
                </p:oleObj>
              </mc:Choice>
              <mc:Fallback>
                <p:oleObj name="Visio" r:id="rId7" imgW="2787949" imgH="1989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18019"/>
                        <a:ext cx="5029200" cy="3587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485759" y="3581400"/>
            <a:ext cx="176926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55504" y="2342967"/>
            <a:ext cx="457200" cy="4572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455504" y="3131471"/>
            <a:ext cx="457200" cy="4572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4572000"/>
            <a:ext cx="273344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42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17" grpId="0" animBg="1"/>
      <p:bldP spid="13" grpId="0" animBg="1"/>
      <p:bldP spid="13" grpId="1" animBg="1"/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Lattice Duality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95800" y="2514600"/>
            <a:ext cx="4495800" cy="3463925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necessary and sufficient condition for good error margins is that the Boolean functions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24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dual functions.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57200" y="1828800"/>
          <a:ext cx="377825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Visio" r:id="rId3" imgW="3095625" imgH="3121533" progId="Visio.Drawing.11">
                  <p:embed/>
                </p:oleObj>
              </mc:Choice>
              <mc:Fallback>
                <p:oleObj name="Visio" r:id="rId3" imgW="3095625" imgH="31215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377825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101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Lattice Duality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1989138" y="1981200"/>
          <a:ext cx="55260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Equation" r:id="rId3" imgW="2590560" imgH="241200" progId="Equation.3">
                  <p:embed/>
                </p:oleObj>
              </mc:Choice>
              <mc:Fallback>
                <p:oleObj name="Equation" r:id="rId3" imgW="259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1981200"/>
                        <a:ext cx="5526087" cy="5191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914400" y="2971800"/>
          <a:ext cx="31115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Visio" r:id="rId5" imgW="1541145" imgH="1548384" progId="Visio.Drawing.11">
                  <p:embed/>
                </p:oleObj>
              </mc:Choice>
              <mc:Fallback>
                <p:oleObj name="Visio" r:id="rId5" imgW="1541145" imgH="15483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71800"/>
                        <a:ext cx="31115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60"/>
          <p:cNvSpPr>
            <a:spLocks noChangeArrowheads="1"/>
          </p:cNvSpPr>
          <p:nvPr/>
        </p:nvSpPr>
        <p:spPr bwMode="auto">
          <a:xfrm>
            <a:off x="4267200" y="3886200"/>
            <a:ext cx="40592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 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f</a:t>
            </a:r>
            <a:r>
              <a:rPr lang="en-US" sz="2600" b="1" i="1" baseline="-25000">
                <a:solidFill>
                  <a:srgbClr val="000099"/>
                </a:solidFill>
                <a:latin typeface="Times New Roman" pitchFamily="18" charset="0"/>
              </a:rPr>
              <a:t>L</a:t>
            </a:r>
            <a:r>
              <a:rPr lang="en-US" sz="2600" b="1">
                <a:solidFill>
                  <a:srgbClr val="000099"/>
                </a:solidFill>
                <a:latin typeface="Times New Roman" pitchFamily="18" charset="0"/>
              </a:rPr>
              <a:t>=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1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3</a:t>
            </a:r>
            <a:r>
              <a:rPr lang="en-US" sz="26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2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4  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g</a:t>
            </a:r>
            <a:r>
              <a:rPr lang="en-US" sz="2600" b="1" i="1" baseline="-25000">
                <a:solidFill>
                  <a:srgbClr val="000099"/>
                </a:solidFill>
                <a:latin typeface="Times New Roman" pitchFamily="18" charset="0"/>
              </a:rPr>
              <a:t>L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000099"/>
                </a:solidFill>
                <a:latin typeface="Times New Roman" pitchFamily="18" charset="0"/>
              </a:rPr>
              <a:t>=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1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2</a:t>
            </a:r>
            <a:r>
              <a:rPr lang="en-US" sz="26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3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en-US" sz="2600" b="1" baseline="-25000">
                <a:solidFill>
                  <a:srgbClr val="00009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" name="Rectangle 860"/>
          <p:cNvSpPr>
            <a:spLocks noChangeArrowheads="1"/>
          </p:cNvSpPr>
          <p:nvPr/>
        </p:nvSpPr>
        <p:spPr bwMode="auto">
          <a:xfrm>
            <a:off x="5638800" y="4724400"/>
            <a:ext cx="152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 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f</a:t>
            </a:r>
            <a:r>
              <a:rPr lang="en-US" sz="2600" b="1" i="1" baseline="-25000">
                <a:solidFill>
                  <a:srgbClr val="000099"/>
                </a:solidFill>
                <a:latin typeface="Times New Roman" pitchFamily="18" charset="0"/>
              </a:rPr>
              <a:t>L </a:t>
            </a:r>
            <a:r>
              <a:rPr lang="en-US" sz="2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en-US" sz="2600" b="1" i="1">
                <a:solidFill>
                  <a:srgbClr val="000099"/>
                </a:solidFill>
                <a:latin typeface="Times New Roman" pitchFamily="18" charset="0"/>
              </a:rPr>
              <a:t>g</a:t>
            </a:r>
            <a:r>
              <a:rPr lang="en-US" sz="2600" b="1" i="1" baseline="-25000">
                <a:solidFill>
                  <a:srgbClr val="000099"/>
                </a:solidFill>
                <a:latin typeface="Times New Roman" pitchFamily="18" charset="0"/>
              </a:rPr>
              <a:t>L</a:t>
            </a:r>
            <a:r>
              <a:rPr lang="en-US" sz="2600" b="1" i="1" baseline="30000">
                <a:solidFill>
                  <a:srgbClr val="000099"/>
                </a:solidFill>
                <a:latin typeface="Times New Roman" pitchFamily="18" charset="0"/>
              </a:rPr>
              <a:t>D</a:t>
            </a:r>
            <a:endParaRPr lang="en-US" sz="2600" b="1" baseline="-2500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80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Transient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Tolerance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55878"/>
            <a:ext cx="5486400" cy="2542356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1831848" y="44385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Stochastic </a:t>
            </a:r>
            <a:r>
              <a:rPr lang="tr-TR" sz="2000" u="sng" dirty="0" err="1" smtClean="0">
                <a:latin typeface="Arial" pitchFamily="34" charset="0"/>
                <a:cs typeface="Arial" pitchFamily="34" charset="0"/>
              </a:rPr>
              <a:t>computing</a:t>
            </a:r>
            <a:endParaRPr lang="en-US" sz="20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140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6"/>
          <p:cNvSpPr txBox="1"/>
          <p:nvPr/>
        </p:nvSpPr>
        <p:spPr>
          <a:xfrm>
            <a:off x="5562600" y="2105257"/>
            <a:ext cx="32034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Randomly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shuffled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outputs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5562600" y="2893236"/>
            <a:ext cx="32034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1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5562600" y="3948373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Parallel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46" y="5029200"/>
            <a:ext cx="5075254" cy="1592787"/>
          </a:xfrm>
          <a:prstGeom prst="rect">
            <a:avLst/>
          </a:prstGeom>
        </p:spPr>
      </p:pic>
      <p:sp>
        <p:nvSpPr>
          <p:cNvPr id="36" name="TextBox 6"/>
          <p:cNvSpPr txBox="1"/>
          <p:nvPr/>
        </p:nvSpPr>
        <p:spPr>
          <a:xfrm>
            <a:off x="1752600" y="1600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Von </a:t>
            </a:r>
            <a:r>
              <a:rPr lang="tr-TR" sz="2000" u="sng" dirty="0" err="1" smtClean="0">
                <a:latin typeface="Arial" pitchFamily="34" charset="0"/>
                <a:cs typeface="Arial" pitchFamily="34" charset="0"/>
              </a:rPr>
              <a:t>Neumann’s</a:t>
            </a:r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u="sng" dirty="0" err="1" smtClean="0">
                <a:latin typeface="Arial" pitchFamily="34" charset="0"/>
                <a:cs typeface="Arial" pitchFamily="34" charset="0"/>
              </a:rPr>
              <a:t>multiplexing</a:t>
            </a:r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u="sng" dirty="0" err="1" smtClean="0">
                <a:latin typeface="Arial" pitchFamily="34" charset="0"/>
                <a:cs typeface="Arial" pitchFamily="34" charset="0"/>
              </a:rPr>
              <a:t>unit</a:t>
            </a:r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, 1956</a:t>
            </a:r>
            <a:endParaRPr lang="en-US" sz="20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5562600" y="5020270"/>
            <a:ext cx="32034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1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5593080" y="6129589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Serial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37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 animBg="1"/>
      <p:bldP spid="32" grpId="0" animBg="1"/>
      <p:bldP spid="33" grpId="0" animBg="1"/>
      <p:bldP spid="36" grpId="0"/>
      <p:bldP spid="37" grpId="0" animBg="1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Multiplexing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Transition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68357"/>
            <a:ext cx="5486400" cy="2542356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140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202936"/>
            <a:ext cx="5075254" cy="1592787"/>
          </a:xfrm>
          <a:prstGeom prst="rect">
            <a:avLst/>
          </a:prstGeom>
        </p:spPr>
      </p:pic>
      <p:sp>
        <p:nvSpPr>
          <p:cNvPr id="13" name="Rectangle 41"/>
          <p:cNvSpPr/>
          <p:nvPr/>
        </p:nvSpPr>
        <p:spPr>
          <a:xfrm>
            <a:off x="914400" y="1524000"/>
            <a:ext cx="7696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incorrect result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complement of the correct Boolean value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6827854" y="3352800"/>
            <a:ext cx="1554146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6827854" y="4710493"/>
            <a:ext cx="15541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⟶  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(1-2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69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Multiplexing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1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aults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68357"/>
            <a:ext cx="5486400" cy="2542356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140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202936"/>
            <a:ext cx="5075254" cy="1592787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827854" y="3352800"/>
            <a:ext cx="1554146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6827854" y="4710493"/>
            <a:ext cx="15541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⟶  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1"/>
          <p:cNvSpPr/>
          <p:nvPr/>
        </p:nvSpPr>
        <p:spPr>
          <a:xfrm>
            <a:off x="841248" y="1776907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75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Multiplexing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0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68357"/>
            <a:ext cx="5486400" cy="2542356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140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202936"/>
            <a:ext cx="5075254" cy="1592787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827854" y="3352800"/>
            <a:ext cx="1554146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6827854" y="4710493"/>
            <a:ext cx="15541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⟶  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1"/>
          <p:cNvSpPr/>
          <p:nvPr/>
        </p:nvSpPr>
        <p:spPr>
          <a:xfrm>
            <a:off x="841248" y="1776907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80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Transient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Tolerance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831848" y="41148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u="sng" dirty="0" err="1" smtClean="0">
                <a:latin typeface="Arial" charset="0"/>
              </a:rPr>
              <a:t>Triple</a:t>
            </a:r>
            <a:r>
              <a:rPr lang="tr-TR" sz="2000" u="sng" dirty="0" smtClean="0">
                <a:latin typeface="Arial" charset="0"/>
              </a:rPr>
              <a:t> </a:t>
            </a:r>
            <a:r>
              <a:rPr lang="tr-TR" sz="2000" u="sng" dirty="0" err="1">
                <a:latin typeface="Arial" charset="0"/>
              </a:rPr>
              <a:t>modular</a:t>
            </a:r>
            <a:r>
              <a:rPr lang="tr-TR" sz="2000" u="sng" dirty="0">
                <a:latin typeface="Arial" charset="0"/>
              </a:rPr>
              <a:t> </a:t>
            </a:r>
            <a:r>
              <a:rPr lang="tr-TR" sz="2000" u="sng" dirty="0" err="1">
                <a:latin typeface="Arial" charset="0"/>
              </a:rPr>
              <a:t>redundancy</a:t>
            </a:r>
            <a:r>
              <a:rPr lang="tr-TR" sz="2000" u="sng" dirty="0">
                <a:latin typeface="Arial" charset="0"/>
              </a:rPr>
              <a:t> </a:t>
            </a:r>
            <a:r>
              <a:rPr lang="tr-TR" sz="2000" u="sng" dirty="0" smtClean="0">
                <a:latin typeface="Arial" charset="0"/>
              </a:rPr>
              <a:t>(TMR</a:t>
            </a:r>
            <a:r>
              <a:rPr lang="tr-TR" sz="2000" u="sng" dirty="0">
                <a:latin typeface="Arial" charset="0"/>
              </a:rPr>
              <a:t>)</a:t>
            </a:r>
            <a:endParaRPr lang="en-US" sz="20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140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6"/>
          <p:cNvSpPr txBox="1"/>
          <p:nvPr/>
        </p:nvSpPr>
        <p:spPr>
          <a:xfrm>
            <a:off x="5562600" y="2424089"/>
            <a:ext cx="32034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times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plus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XOR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5535168" y="3593068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detection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6"/>
          <p:cNvSpPr txBox="1"/>
          <p:nvPr/>
        </p:nvSpPr>
        <p:spPr>
          <a:xfrm>
            <a:off x="1752600" y="1600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u="sng" dirty="0">
                <a:latin typeface="Arial" pitchFamily="34" charset="0"/>
                <a:cs typeface="Arial" pitchFamily="34" charset="0"/>
              </a:rPr>
              <a:t>Dual </a:t>
            </a:r>
            <a:r>
              <a:rPr lang="tr-TR" sz="2000" u="sng" dirty="0" err="1">
                <a:latin typeface="Arial" pitchFamily="34" charset="0"/>
                <a:cs typeface="Arial" pitchFamily="34" charset="0"/>
              </a:rPr>
              <a:t>modular</a:t>
            </a:r>
            <a:r>
              <a:rPr lang="tr-TR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u="sng" dirty="0" err="1">
                <a:latin typeface="Arial" pitchFamily="34" charset="0"/>
                <a:cs typeface="Arial" pitchFamily="34" charset="0"/>
              </a:rPr>
              <a:t>redundancy</a:t>
            </a:r>
            <a:r>
              <a:rPr lang="tr-TR" sz="2000" u="sng" dirty="0">
                <a:latin typeface="Arial" pitchFamily="34" charset="0"/>
                <a:cs typeface="Arial" pitchFamily="34" charset="0"/>
              </a:rPr>
              <a:t> (DMR) </a:t>
            </a:r>
            <a:endParaRPr lang="en-US" sz="20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5562600" y="4696480"/>
            <a:ext cx="32034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times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plus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XOR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5535168" y="5914935"/>
            <a:ext cx="32034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detection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correction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6" descr="Dual modular redundancy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8" b="15720"/>
          <a:stretch/>
        </p:blipFill>
        <p:spPr bwMode="auto">
          <a:xfrm>
            <a:off x="1143000" y="2133600"/>
            <a:ext cx="3581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6" descr="Dual modular redundancy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 b="13420"/>
          <a:stretch/>
        </p:blipFill>
        <p:spPr bwMode="auto">
          <a:xfrm>
            <a:off x="1295400" y="4705410"/>
            <a:ext cx="3276600" cy="172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6"/>
          <p:cNvSpPr txBox="1"/>
          <p:nvPr/>
        </p:nvSpPr>
        <p:spPr>
          <a:xfrm>
            <a:off x="5550408" y="3148733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5565648" y="5426833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43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 animBg="1"/>
      <p:bldP spid="32" grpId="0" animBg="1"/>
      <p:bldP spid="36" grpId="0"/>
      <p:bldP spid="37" grpId="0" animBg="1"/>
      <p:bldP spid="38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Transient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Tolerance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831848" y="41148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u="sng" dirty="0" err="1" smtClean="0">
                <a:latin typeface="Arial" charset="0"/>
              </a:rPr>
              <a:t>Satisfying</a:t>
            </a:r>
            <a:r>
              <a:rPr lang="tr-TR" sz="2000" u="sng" dirty="0" smtClean="0">
                <a:latin typeface="Arial" charset="0"/>
              </a:rPr>
              <a:t> </a:t>
            </a:r>
            <a:r>
              <a:rPr lang="tr-TR" sz="2000" u="sng" dirty="0" err="1" smtClean="0">
                <a:latin typeface="Arial" charset="0"/>
              </a:rPr>
              <a:t>Hamming</a:t>
            </a:r>
            <a:r>
              <a:rPr lang="tr-TR" sz="2000" u="sng" dirty="0" smtClean="0">
                <a:latin typeface="Arial" charset="0"/>
              </a:rPr>
              <a:t> </a:t>
            </a:r>
            <a:r>
              <a:rPr lang="tr-TR" sz="2000" u="sng" dirty="0" err="1" smtClean="0">
                <a:latin typeface="Arial" charset="0"/>
              </a:rPr>
              <a:t>distance</a:t>
            </a:r>
            <a:endParaRPr lang="en-US" sz="20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140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6"/>
          <p:cNvSpPr txBox="1"/>
          <p:nvPr/>
        </p:nvSpPr>
        <p:spPr>
          <a:xfrm>
            <a:off x="5562600" y="2209800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Applicable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5562600" y="3531179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detection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6"/>
          <p:cNvSpPr txBox="1"/>
          <p:nvPr/>
        </p:nvSpPr>
        <p:spPr>
          <a:xfrm>
            <a:off x="1752600" y="1600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u="sng" dirty="0" err="1" smtClean="0">
                <a:latin typeface="Arial" pitchFamily="34" charset="0"/>
                <a:cs typeface="Arial" pitchFamily="34" charset="0"/>
              </a:rPr>
              <a:t>Extra</a:t>
            </a:r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u="sng" dirty="0" err="1" smtClean="0">
                <a:latin typeface="Arial" pitchFamily="34" charset="0"/>
                <a:cs typeface="Arial" pitchFamily="34" charset="0"/>
              </a:rPr>
              <a:t>parity</a:t>
            </a:r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 bit</a:t>
            </a:r>
            <a:endParaRPr lang="en-US" sz="20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5585460" y="5779532"/>
            <a:ext cx="32034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detection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correction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5562600" y="2759907"/>
            <a:ext cx="32034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odd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5562600" y="4723245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Practical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5554980" y="5251513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12" y="2182465"/>
            <a:ext cx="4134188" cy="179458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652662"/>
            <a:ext cx="3700272" cy="19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24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 animBg="1"/>
      <p:bldP spid="32" grpId="0" animBg="1"/>
      <p:bldP spid="36" grpId="0"/>
      <p:bldP spid="38" grpId="0" animBg="1"/>
      <p:bldP spid="12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DeHon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A. (2003). Array-based architecture for FET-based,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nanoscale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electronics. 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Nanotechnology, IEEE Transactions on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(1), 23-32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>
                <a:latin typeface="Arial" pitchFamily="34" charset="0"/>
                <a:cs typeface="Arial" pitchFamily="34" charset="0"/>
              </a:rPr>
              <a:t>Han, J., &amp;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Jonker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P. (2003). A defect and fault-tolerant architecture for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nanocomputers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900" i="1" dirty="0">
                <a:latin typeface="Arial" pitchFamily="34" charset="0"/>
                <a:cs typeface="Arial" pitchFamily="34" charset="0"/>
              </a:rPr>
              <a:t>Nanotechnology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14(2), 224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>
                <a:latin typeface="Arial" pitchFamily="34" charset="0"/>
                <a:cs typeface="Arial" pitchFamily="34" charset="0"/>
              </a:rPr>
              <a:t>Rao, W.,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Orailoglu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A., &amp; Karri, R. (2007, April). Logic level fault tolerance approaches targeting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plas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 In 2007 </a:t>
            </a:r>
            <a:r>
              <a:rPr lang="en-US" sz="1900" i="1" dirty="0">
                <a:latin typeface="Arial" pitchFamily="34" charset="0"/>
                <a:cs typeface="Arial" pitchFamily="34" charset="0"/>
              </a:rPr>
              <a:t>Design, Automation &amp; Test in Europe Conference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&amp; Exhibition (pp. 1-5). IEEE.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Altun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M., &amp; Riedel, M. D. (2011). Robust Computation through Percolation: Synthesizing Logic with Percolation in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Nanoscale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Lattices. 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International Journal of Nanotechnology and Molecular Computation (IJNMC)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(2), 12-30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Tunali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, O., &amp; </a:t>
            </a:r>
            <a:r>
              <a:rPr lang="tr-TR" sz="1900" dirty="0" err="1">
                <a:latin typeface="Arial" pitchFamily="34" charset="0"/>
                <a:cs typeface="Arial" pitchFamily="34" charset="0"/>
              </a:rPr>
              <a:t>Altun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, M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. (2016) </a:t>
            </a:r>
            <a:r>
              <a:rPr lang="tr-TR" sz="1900" dirty="0" err="1">
                <a:latin typeface="Arial" pitchFamily="34" charset="0"/>
                <a:cs typeface="Arial" pitchFamily="34" charset="0"/>
              </a:rPr>
              <a:t>Permanent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 and </a:t>
            </a:r>
            <a:r>
              <a:rPr lang="tr-TR" sz="1900" dirty="0" err="1">
                <a:latin typeface="Arial" pitchFamily="34" charset="0"/>
                <a:cs typeface="Arial" pitchFamily="34" charset="0"/>
              </a:rPr>
              <a:t>Transient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>
                <a:latin typeface="Arial" pitchFamily="34" charset="0"/>
                <a:cs typeface="Arial" pitchFamily="34" charset="0"/>
              </a:rPr>
              <a:t>Tolerance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>
                <a:latin typeface="Arial" pitchFamily="34" charset="0"/>
                <a:cs typeface="Arial" pitchFamily="34" charset="0"/>
              </a:rPr>
              <a:t>Reconfigurable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>
                <a:latin typeface="Arial" pitchFamily="34" charset="0"/>
                <a:cs typeface="Arial" pitchFamily="34" charset="0"/>
              </a:rPr>
              <a:t>Nano-Crossbar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err="1">
                <a:latin typeface="Arial" pitchFamily="34" charset="0"/>
                <a:cs typeface="Arial" pitchFamily="34" charset="0"/>
              </a:rPr>
              <a:t>Arrays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. </a:t>
            </a:r>
            <a:r>
              <a:rPr lang="tr-TR" sz="1900" i="1" dirty="0">
                <a:latin typeface="Arial" pitchFamily="34" charset="0"/>
                <a:cs typeface="Arial" pitchFamily="34" charset="0"/>
              </a:rPr>
              <a:t>IEEE </a:t>
            </a:r>
            <a:r>
              <a:rPr lang="tr-TR" sz="1900" i="1" dirty="0" err="1">
                <a:latin typeface="Arial" pitchFamily="34" charset="0"/>
                <a:cs typeface="Arial" pitchFamily="34" charset="0"/>
              </a:rPr>
              <a:t>Transactions</a:t>
            </a:r>
            <a:r>
              <a:rPr lang="tr-TR" sz="1900" i="1" dirty="0">
                <a:latin typeface="Arial" pitchFamily="34" charset="0"/>
                <a:cs typeface="Arial" pitchFamily="34" charset="0"/>
              </a:rPr>
              <a:t> on </a:t>
            </a:r>
            <a:r>
              <a:rPr lang="tr-TR" sz="1900" i="1" dirty="0" err="1">
                <a:latin typeface="Arial" pitchFamily="34" charset="0"/>
                <a:cs typeface="Arial" pitchFamily="34" charset="0"/>
              </a:rPr>
              <a:t>Computer-Aided</a:t>
            </a:r>
            <a:r>
              <a:rPr lang="tr-TR" sz="1900" i="1" dirty="0">
                <a:latin typeface="Arial" pitchFamily="34" charset="0"/>
                <a:cs typeface="Arial" pitchFamily="34" charset="0"/>
              </a:rPr>
              <a:t> Design of </a:t>
            </a:r>
            <a:r>
              <a:rPr lang="tr-TR" sz="1900" i="1" dirty="0" err="1">
                <a:latin typeface="Arial" pitchFamily="34" charset="0"/>
                <a:cs typeface="Arial" pitchFamily="34" charset="0"/>
              </a:rPr>
              <a:t>Integrated</a:t>
            </a:r>
            <a:r>
              <a:rPr lang="tr-TR" sz="19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i="1" dirty="0" err="1">
                <a:latin typeface="Arial" pitchFamily="34" charset="0"/>
                <a:cs typeface="Arial" pitchFamily="34" charset="0"/>
              </a:rPr>
              <a:t>Circuits</a:t>
            </a:r>
            <a:r>
              <a:rPr lang="tr-TR" sz="1900" i="1" dirty="0">
                <a:latin typeface="Arial" pitchFamily="34" charset="0"/>
                <a:cs typeface="Arial" pitchFamily="34" charset="0"/>
              </a:rPr>
              <a:t> and </a:t>
            </a:r>
            <a:r>
              <a:rPr lang="tr-TR" sz="1900" i="1" dirty="0" err="1">
                <a:latin typeface="Arial" pitchFamily="34" charset="0"/>
                <a:cs typeface="Arial" pitchFamily="34" charset="0"/>
              </a:rPr>
              <a:t>Systems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1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10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Faults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in Nano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Crossbar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Arrays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4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8763"/>
            <a:ext cx="4343400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731027" y="1885890"/>
            <a:ext cx="240226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964075" y="3112293"/>
            <a:ext cx="176926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324290"/>
            <a:ext cx="273344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607904" y="4114800"/>
            <a:ext cx="202096" cy="2286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524000"/>
            <a:ext cx="4352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98171" y="5257800"/>
            <a:ext cx="609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either closed (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FET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shorted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or open.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715000"/>
            <a:ext cx="75761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40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4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Faults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in Nano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Crossbar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Arrays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04800" y="1447801"/>
          <a:ext cx="460586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1"/>
                        <a:ext cx="460586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3765" y="5334000"/>
            <a:ext cx="82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either closed or open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literal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715000"/>
            <a:ext cx="8001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switch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536" y="6122504"/>
            <a:ext cx="79922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switch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8758" y="22031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30356" y="2223052"/>
            <a:ext cx="685800" cy="705034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52800" y="3773556"/>
            <a:ext cx="685800" cy="705034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357735"/>
            <a:ext cx="38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1704" y="3886200"/>
            <a:ext cx="38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31175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5029200" y="40319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11560" y="4857690"/>
            <a:ext cx="273344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30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 Tolerance Stages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smtClean="0">
                <a:latin typeface="Arial" panose="020B0604020202020204" pitchFamily="34" charset="0"/>
                <a:cs typeface="Arial" panose="020B0604020202020204" pitchFamily="34" charset="0"/>
              </a:rPr>
              <a:t>Stages:           Fabrication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" y="1969532"/>
            <a:ext cx="387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Stakeholder: Chip Manufacturer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00441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>
                <a:latin typeface="Arial" panose="020B0604020202020204" pitchFamily="34" charset="0"/>
                <a:cs typeface="Arial" panose="020B0604020202020204" pitchFamily="34" charset="0"/>
              </a:rPr>
              <a:t>Application Designer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163508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>
                <a:latin typeface="Arial" panose="020B0604020202020204" pitchFamily="34" charset="0"/>
                <a:cs typeface="Arial" panose="020B0604020202020204" pitchFamily="34" charset="0"/>
              </a:rPr>
              <a:t>Post-fabrication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5618" y="1699901"/>
            <a:ext cx="21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>
                <a:latin typeface="Arial" panose="020B0604020202020204" pitchFamily="34" charset="0"/>
                <a:cs typeface="Arial" panose="020B0604020202020204" pitchFamily="34" charset="0"/>
              </a:rPr>
              <a:t>In-field/ Service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7645" y="1996595"/>
            <a:ext cx="144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0530" y="2338864"/>
            <a:ext cx="2385061" cy="122888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dding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edundancy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Error-correcting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TMR, NAND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demultiplexing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8340" y="4902169"/>
            <a:ext cx="1257301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Fabrication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test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73781" y="1828800"/>
            <a:ext cx="0" cy="457200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53200" y="1828800"/>
            <a:ext cx="0" cy="457200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31770" y="3721182"/>
            <a:ext cx="1539241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2593" y="3674398"/>
            <a:ext cx="2205988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57491" y="2487753"/>
            <a:ext cx="2412000" cy="82805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Configuring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85611" y="2501400"/>
            <a:ext cx="2205989" cy="81441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smtClean="0">
                <a:latin typeface="Arial" panose="020B0604020202020204" pitchFamily="34" charset="0"/>
                <a:cs typeface="Arial" panose="020B0604020202020204" pitchFamily="34" charset="0"/>
              </a:rPr>
              <a:t>Mitigation Methods</a:t>
            </a:r>
            <a:r>
              <a:rPr lang="tr-TR" sz="1600" smtClean="0">
                <a:latin typeface="Arial" panose="020B0604020202020204" pitchFamily="34" charset="0"/>
                <a:cs typeface="Arial" panose="020B0604020202020204" pitchFamily="34" charset="0"/>
              </a:rPr>
              <a:t>: Self-testing, reconfiguring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9100" y="5406571"/>
            <a:ext cx="14478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Test and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1011" y="4555867"/>
            <a:ext cx="1447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Elbow Connector 28"/>
          <p:cNvCxnSpPr>
            <a:endCxn id="28" idx="3"/>
          </p:cNvCxnSpPr>
          <p:nvPr/>
        </p:nvCxnSpPr>
        <p:spPr>
          <a:xfrm rot="5400000" flipH="1" flipV="1">
            <a:off x="5241577" y="5175856"/>
            <a:ext cx="912556" cy="41911"/>
          </a:xfrm>
          <a:prstGeom prst="bentConnector4">
            <a:avLst>
              <a:gd name="adj1" fmla="val -16899"/>
              <a:gd name="adj2" fmla="val 119088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5400000" flipH="1" flipV="1">
            <a:off x="3793778" y="5151714"/>
            <a:ext cx="912556" cy="41911"/>
          </a:xfrm>
          <a:prstGeom prst="bentConnector4">
            <a:avLst>
              <a:gd name="adj1" fmla="val -16899"/>
              <a:gd name="adj2" fmla="val -100907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03294" y="4925199"/>
            <a:ext cx="14478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t>Final Product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200400" y="5254922"/>
            <a:ext cx="576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177918" y="5248364"/>
            <a:ext cx="8763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381000" y="5987534"/>
            <a:ext cx="8610600" cy="674132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63605" y="4781312"/>
            <a:ext cx="1588996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b="1" smtClean="0">
                <a:latin typeface="Arial" panose="020B0604020202020204" pitchFamily="34" charset="0"/>
                <a:cs typeface="Arial" panose="020B0604020202020204" pitchFamily="34" charset="0"/>
              </a:rPr>
              <a:t>Nanomaterials: carbon nanotube,  nanowires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290900" y="5294420"/>
            <a:ext cx="576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08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0" grpId="0" animBg="1"/>
      <p:bldP spid="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fabrication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1481379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latin typeface="Arial" charset="0"/>
              </a:rPr>
              <a:t>Nano-array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fabricated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with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bottom-up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methods</a:t>
            </a:r>
            <a:endParaRPr lang="tr-TR" sz="2400" dirty="0" smtClean="0">
              <a:latin typeface="Arial" charset="0"/>
            </a:endParaRPr>
          </a:p>
          <a:p>
            <a:r>
              <a:rPr lang="tr-TR" sz="2400" dirty="0" err="1" smtClean="0">
                <a:latin typeface="Arial" charset="0"/>
              </a:rPr>
              <a:t>In</a:t>
            </a:r>
            <a:r>
              <a:rPr lang="tr-TR" sz="2400" dirty="0" smtClean="0">
                <a:latin typeface="Arial" charset="0"/>
              </a:rPr>
              <a:t> post-</a:t>
            </a:r>
            <a:r>
              <a:rPr lang="tr-TR" sz="2400" dirty="0" err="1" smtClean="0">
                <a:latin typeface="Arial" charset="0"/>
              </a:rPr>
              <a:t>fabrication</a:t>
            </a:r>
            <a:r>
              <a:rPr lang="tr-TR" sz="2400" dirty="0" smtClean="0">
                <a:latin typeface="Arial" charset="0"/>
              </a:rPr>
              <a:t>, </a:t>
            </a:r>
            <a:r>
              <a:rPr lang="tr-TR" sz="2400" dirty="0" err="1" smtClean="0">
                <a:latin typeface="Arial" charset="0"/>
              </a:rPr>
              <a:t>the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ciruit</a:t>
            </a:r>
            <a:r>
              <a:rPr lang="tr-TR" sz="2400" dirty="0" smtClean="0">
                <a:latin typeface="Arial" charset="0"/>
              </a:rPr>
              <a:t> is </a:t>
            </a:r>
            <a:r>
              <a:rPr lang="tr-TR" sz="2400" dirty="0" err="1" smtClean="0">
                <a:latin typeface="Arial" charset="0"/>
              </a:rPr>
              <a:t>configured</a:t>
            </a:r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 lvl="1"/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23090" r="20449" b="16569"/>
          <a:stretch/>
        </p:blipFill>
        <p:spPr bwMode="auto">
          <a:xfrm>
            <a:off x="381000" y="3657600"/>
            <a:ext cx="3964762" cy="224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05" y="3103350"/>
            <a:ext cx="4557895" cy="31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70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27" y="2591277"/>
            <a:ext cx="6184841" cy="4223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Configuration of a circuit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1481379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" charset="0"/>
              </a:rPr>
              <a:t>A </a:t>
            </a:r>
            <a:r>
              <a:rPr lang="tr-TR" sz="2400" dirty="0" err="1" smtClean="0">
                <a:latin typeface="Arial" charset="0"/>
              </a:rPr>
              <a:t>logic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function</a:t>
            </a:r>
            <a:r>
              <a:rPr lang="tr-TR" sz="2400" dirty="0" smtClean="0">
                <a:latin typeface="Arial" charset="0"/>
              </a:rPr>
              <a:t> is </a:t>
            </a:r>
            <a:r>
              <a:rPr lang="tr-TR" sz="2400" dirty="0" err="1" smtClean="0">
                <a:latin typeface="Arial" charset="0"/>
              </a:rPr>
              <a:t>implemented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with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configuration</a:t>
            </a:r>
            <a:endParaRPr lang="tr-TR" sz="2400" dirty="0" smtClean="0">
              <a:latin typeface="Arial" charset="0"/>
            </a:endParaRPr>
          </a:p>
          <a:p>
            <a:r>
              <a:rPr lang="tr-TR" sz="2400" dirty="0" smtClean="0">
                <a:latin typeface="Arial" charset="0"/>
              </a:rPr>
              <a:t>A </a:t>
            </a:r>
            <a:r>
              <a:rPr lang="tr-TR" sz="2400" dirty="0" err="1" smtClean="0">
                <a:latin typeface="Arial" charset="0"/>
              </a:rPr>
              <a:t>full-adder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with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activating</a:t>
            </a:r>
            <a:r>
              <a:rPr lang="tr-TR" sz="2400" dirty="0" smtClean="0">
                <a:latin typeface="Arial" charset="0"/>
              </a:rPr>
              <a:t> and </a:t>
            </a:r>
            <a:r>
              <a:rPr lang="tr-TR" sz="2400" dirty="0" err="1" smtClean="0">
                <a:latin typeface="Arial" charset="0"/>
              </a:rPr>
              <a:t>deactivating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the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switches</a:t>
            </a:r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 lvl="1"/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69" y="3204001"/>
            <a:ext cx="2614492" cy="178543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60115"/>
            <a:ext cx="3606799" cy="359308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968999" y="4395076"/>
            <a:ext cx="1522602" cy="2072640"/>
          </a:xfrm>
          <a:prstGeom prst="line">
            <a:avLst/>
          </a:prstGeom>
          <a:ln w="19050">
            <a:solidFill>
              <a:srgbClr val="EB2D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68999" y="3030911"/>
            <a:ext cx="1357502" cy="402775"/>
          </a:xfrm>
          <a:prstGeom prst="line">
            <a:avLst/>
          </a:prstGeom>
          <a:ln w="19050">
            <a:solidFill>
              <a:srgbClr val="EB2D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05000" y="3810000"/>
            <a:ext cx="1143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81200" y="4588789"/>
            <a:ext cx="1143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0461" y="3631768"/>
            <a:ext cx="1200739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smtClean="0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599" y="4395076"/>
            <a:ext cx="1402315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smtClean="0">
                <a:latin typeface="Arial" panose="020B0604020202020204" pitchFamily="34" charset="0"/>
                <a:cs typeface="Arial" panose="020B0604020202020204" pitchFamily="34" charset="0"/>
              </a:rPr>
              <a:t>Deactivated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76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Configuration of a circuit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692305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latin typeface="Arial" charset="0"/>
              </a:rPr>
              <a:t>In</a:t>
            </a:r>
            <a:r>
              <a:rPr lang="tr-TR" sz="2400" dirty="0" smtClean="0">
                <a:latin typeface="Arial" charset="0"/>
              </a:rPr>
              <a:t> a </a:t>
            </a:r>
            <a:r>
              <a:rPr lang="tr-TR" sz="2400" dirty="0" err="1" smtClean="0">
                <a:latin typeface="Arial" charset="0"/>
              </a:rPr>
              <a:t>defect-free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array</a:t>
            </a:r>
            <a:r>
              <a:rPr lang="tr-TR" sz="2400" dirty="0" smtClean="0">
                <a:latin typeface="Arial" charset="0"/>
              </a:rPr>
              <a:t>, </a:t>
            </a:r>
            <a:r>
              <a:rPr lang="tr-TR" sz="2400" dirty="0" err="1" smtClean="0">
                <a:latin typeface="Arial" charset="0"/>
              </a:rPr>
              <a:t>straitghtforward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process</a:t>
            </a:r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 lvl="1"/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</p:txBody>
      </p:sp>
      <p:sp>
        <p:nvSpPr>
          <p:cNvPr id="17" name="Dikdörtgen 11"/>
          <p:cNvSpPr/>
          <p:nvPr/>
        </p:nvSpPr>
        <p:spPr>
          <a:xfrm rot="5400000">
            <a:off x="1575422" y="396195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" name="Dikdörtgen 11"/>
          <p:cNvSpPr/>
          <p:nvPr/>
        </p:nvSpPr>
        <p:spPr>
          <a:xfrm rot="5400000">
            <a:off x="1237180" y="396195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" name="Dikdörtgen 11"/>
          <p:cNvSpPr/>
          <p:nvPr/>
        </p:nvSpPr>
        <p:spPr>
          <a:xfrm rot="5400000">
            <a:off x="929522" y="397104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" name="Dikdörtgen 11"/>
          <p:cNvSpPr/>
          <p:nvPr/>
        </p:nvSpPr>
        <p:spPr>
          <a:xfrm rot="5400000">
            <a:off x="625950" y="3961017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" name="Dikdörtgen 11"/>
          <p:cNvSpPr/>
          <p:nvPr/>
        </p:nvSpPr>
        <p:spPr>
          <a:xfrm rot="5400000">
            <a:off x="321826" y="3961017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" name="Dikdörtgen 11"/>
          <p:cNvSpPr/>
          <p:nvPr/>
        </p:nvSpPr>
        <p:spPr>
          <a:xfrm rot="5400000">
            <a:off x="10269" y="396195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" name="Oval 22"/>
          <p:cNvSpPr/>
          <p:nvPr/>
        </p:nvSpPr>
        <p:spPr>
          <a:xfrm>
            <a:off x="1048004" y="3201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" name="Oval 23"/>
          <p:cNvSpPr/>
          <p:nvPr/>
        </p:nvSpPr>
        <p:spPr>
          <a:xfrm>
            <a:off x="1355662" y="3201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" name="Oval 24"/>
          <p:cNvSpPr/>
          <p:nvPr/>
        </p:nvSpPr>
        <p:spPr>
          <a:xfrm>
            <a:off x="1663320" y="3201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" name="Oval 25"/>
          <p:cNvSpPr/>
          <p:nvPr/>
        </p:nvSpPr>
        <p:spPr>
          <a:xfrm>
            <a:off x="1975289" y="3201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" name="Oval 26"/>
          <p:cNvSpPr/>
          <p:nvPr/>
        </p:nvSpPr>
        <p:spPr>
          <a:xfrm>
            <a:off x="2278636" y="3201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" name="Oval 27"/>
          <p:cNvSpPr/>
          <p:nvPr/>
        </p:nvSpPr>
        <p:spPr>
          <a:xfrm>
            <a:off x="2605443" y="3201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" name="Oval 28"/>
          <p:cNvSpPr/>
          <p:nvPr/>
        </p:nvSpPr>
        <p:spPr>
          <a:xfrm>
            <a:off x="1048004" y="344518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" name="Oval 29"/>
          <p:cNvSpPr/>
          <p:nvPr/>
        </p:nvSpPr>
        <p:spPr>
          <a:xfrm>
            <a:off x="1355662" y="343588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" name="Oval 30"/>
          <p:cNvSpPr/>
          <p:nvPr/>
        </p:nvSpPr>
        <p:spPr>
          <a:xfrm>
            <a:off x="1663320" y="343588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" name="Oval 31"/>
          <p:cNvSpPr/>
          <p:nvPr/>
        </p:nvSpPr>
        <p:spPr>
          <a:xfrm>
            <a:off x="1975289" y="34427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" name="Oval 32"/>
          <p:cNvSpPr/>
          <p:nvPr/>
        </p:nvSpPr>
        <p:spPr>
          <a:xfrm>
            <a:off x="2278636" y="34427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4" name="Oval 33"/>
          <p:cNvSpPr/>
          <p:nvPr/>
        </p:nvSpPr>
        <p:spPr>
          <a:xfrm>
            <a:off x="2605443" y="34427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5" name="Oval 34"/>
          <p:cNvSpPr/>
          <p:nvPr/>
        </p:nvSpPr>
        <p:spPr>
          <a:xfrm>
            <a:off x="1048004" y="36731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6" name="Oval 35"/>
          <p:cNvSpPr/>
          <p:nvPr/>
        </p:nvSpPr>
        <p:spPr>
          <a:xfrm>
            <a:off x="1355662" y="366236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7" name="Oval 36"/>
          <p:cNvSpPr/>
          <p:nvPr/>
        </p:nvSpPr>
        <p:spPr>
          <a:xfrm>
            <a:off x="1663320" y="36731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8" name="Oval 37"/>
          <p:cNvSpPr/>
          <p:nvPr/>
        </p:nvSpPr>
        <p:spPr>
          <a:xfrm>
            <a:off x="1975289" y="367279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9" name="Oval 38"/>
          <p:cNvSpPr/>
          <p:nvPr/>
        </p:nvSpPr>
        <p:spPr>
          <a:xfrm>
            <a:off x="2278636" y="368134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0" name="Oval 39"/>
          <p:cNvSpPr/>
          <p:nvPr/>
        </p:nvSpPr>
        <p:spPr>
          <a:xfrm>
            <a:off x="2605443" y="36721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1" name="Oval 40"/>
          <p:cNvSpPr/>
          <p:nvPr/>
        </p:nvSpPr>
        <p:spPr>
          <a:xfrm>
            <a:off x="1048004" y="409745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2" name="Oval 41"/>
          <p:cNvSpPr/>
          <p:nvPr/>
        </p:nvSpPr>
        <p:spPr>
          <a:xfrm>
            <a:off x="1355662" y="409745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3" name="Oval 42"/>
          <p:cNvSpPr/>
          <p:nvPr/>
        </p:nvSpPr>
        <p:spPr>
          <a:xfrm>
            <a:off x="1663320" y="409745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" name="Oval 43"/>
          <p:cNvSpPr/>
          <p:nvPr/>
        </p:nvSpPr>
        <p:spPr>
          <a:xfrm>
            <a:off x="1975289" y="410987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5" name="Oval 44"/>
          <p:cNvSpPr/>
          <p:nvPr/>
        </p:nvSpPr>
        <p:spPr>
          <a:xfrm>
            <a:off x="2278636" y="410600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6" name="Oval 45"/>
          <p:cNvSpPr/>
          <p:nvPr/>
        </p:nvSpPr>
        <p:spPr>
          <a:xfrm>
            <a:off x="2605443" y="41086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7" name="Oval 46"/>
          <p:cNvSpPr/>
          <p:nvPr/>
        </p:nvSpPr>
        <p:spPr>
          <a:xfrm>
            <a:off x="1048004" y="43226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8" name="Oval 47"/>
          <p:cNvSpPr/>
          <p:nvPr/>
        </p:nvSpPr>
        <p:spPr>
          <a:xfrm>
            <a:off x="1355662" y="432538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9" name="Oval 48"/>
          <p:cNvSpPr/>
          <p:nvPr/>
        </p:nvSpPr>
        <p:spPr>
          <a:xfrm>
            <a:off x="1663320" y="432538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0" name="Oval 49"/>
          <p:cNvSpPr/>
          <p:nvPr/>
        </p:nvSpPr>
        <p:spPr>
          <a:xfrm>
            <a:off x="1975289" y="434112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1" name="Oval 50"/>
          <p:cNvSpPr/>
          <p:nvPr/>
        </p:nvSpPr>
        <p:spPr>
          <a:xfrm>
            <a:off x="2278636" y="434112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2" name="Oval 51"/>
          <p:cNvSpPr/>
          <p:nvPr/>
        </p:nvSpPr>
        <p:spPr>
          <a:xfrm>
            <a:off x="2605443" y="433925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3" name="Oval 52"/>
          <p:cNvSpPr/>
          <p:nvPr/>
        </p:nvSpPr>
        <p:spPr>
          <a:xfrm>
            <a:off x="1048004" y="456904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4" name="Oval 53"/>
          <p:cNvSpPr/>
          <p:nvPr/>
        </p:nvSpPr>
        <p:spPr>
          <a:xfrm>
            <a:off x="1355662" y="456904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5" name="Oval 54"/>
          <p:cNvSpPr/>
          <p:nvPr/>
        </p:nvSpPr>
        <p:spPr>
          <a:xfrm>
            <a:off x="1663320" y="45734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6" name="Oval 55"/>
          <p:cNvSpPr/>
          <p:nvPr/>
        </p:nvSpPr>
        <p:spPr>
          <a:xfrm>
            <a:off x="1975289" y="45644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7" name="Oval 56"/>
          <p:cNvSpPr/>
          <p:nvPr/>
        </p:nvSpPr>
        <p:spPr>
          <a:xfrm>
            <a:off x="2278636" y="457437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8" name="Oval 57"/>
          <p:cNvSpPr/>
          <p:nvPr/>
        </p:nvSpPr>
        <p:spPr>
          <a:xfrm>
            <a:off x="2605443" y="457853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9" name="Oval 58"/>
          <p:cNvSpPr/>
          <p:nvPr/>
        </p:nvSpPr>
        <p:spPr>
          <a:xfrm>
            <a:off x="1048004" y="38852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0" name="Oval 59"/>
          <p:cNvSpPr/>
          <p:nvPr/>
        </p:nvSpPr>
        <p:spPr>
          <a:xfrm>
            <a:off x="1355662" y="38852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" name="Oval 60"/>
          <p:cNvSpPr/>
          <p:nvPr/>
        </p:nvSpPr>
        <p:spPr>
          <a:xfrm>
            <a:off x="1663320" y="389813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" name="Oval 61"/>
          <p:cNvSpPr/>
          <p:nvPr/>
        </p:nvSpPr>
        <p:spPr>
          <a:xfrm>
            <a:off x="1975289" y="38852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" name="Oval 62"/>
          <p:cNvSpPr/>
          <p:nvPr/>
        </p:nvSpPr>
        <p:spPr>
          <a:xfrm>
            <a:off x="2278636" y="38852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" name="Oval 63"/>
          <p:cNvSpPr/>
          <p:nvPr/>
        </p:nvSpPr>
        <p:spPr>
          <a:xfrm>
            <a:off x="2605443" y="38953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" name="Dikdörtgen 11"/>
          <p:cNvSpPr/>
          <p:nvPr/>
        </p:nvSpPr>
        <p:spPr>
          <a:xfrm>
            <a:off x="642246" y="4611509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" name="Dikdörtgen 11"/>
          <p:cNvSpPr/>
          <p:nvPr/>
        </p:nvSpPr>
        <p:spPr>
          <a:xfrm>
            <a:off x="642246" y="438984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7" name="Dikdörtgen 11"/>
          <p:cNvSpPr/>
          <p:nvPr/>
        </p:nvSpPr>
        <p:spPr>
          <a:xfrm>
            <a:off x="642246" y="414892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8" name="Dikdörtgen 11"/>
          <p:cNvSpPr/>
          <p:nvPr/>
        </p:nvSpPr>
        <p:spPr>
          <a:xfrm>
            <a:off x="642246" y="394919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9" name="Dikdörtgen 11"/>
          <p:cNvSpPr/>
          <p:nvPr/>
        </p:nvSpPr>
        <p:spPr>
          <a:xfrm>
            <a:off x="642246" y="370607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0" name="Dikdörtgen 11"/>
          <p:cNvSpPr/>
          <p:nvPr/>
        </p:nvSpPr>
        <p:spPr>
          <a:xfrm>
            <a:off x="642246" y="346885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1" name="Dikdörtgen 11"/>
          <p:cNvSpPr/>
          <p:nvPr/>
        </p:nvSpPr>
        <p:spPr>
          <a:xfrm>
            <a:off x="642246" y="3247820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3" name="Dikdörtgen 11"/>
          <p:cNvSpPr/>
          <p:nvPr/>
        </p:nvSpPr>
        <p:spPr>
          <a:xfrm rot="5400000">
            <a:off x="7021058" y="39345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4" name="Dikdörtgen 11"/>
          <p:cNvSpPr/>
          <p:nvPr/>
        </p:nvSpPr>
        <p:spPr>
          <a:xfrm rot="5400000">
            <a:off x="6682815" y="39345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5" name="Dikdörtgen 11"/>
          <p:cNvSpPr/>
          <p:nvPr/>
        </p:nvSpPr>
        <p:spPr>
          <a:xfrm rot="5400000">
            <a:off x="6375157" y="394361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6" name="Dikdörtgen 11"/>
          <p:cNvSpPr/>
          <p:nvPr/>
        </p:nvSpPr>
        <p:spPr>
          <a:xfrm rot="5400000">
            <a:off x="6071585" y="393358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7" name="Dikdörtgen 11"/>
          <p:cNvSpPr/>
          <p:nvPr/>
        </p:nvSpPr>
        <p:spPr>
          <a:xfrm rot="5400000">
            <a:off x="5767462" y="393358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8" name="Dikdörtgen 11"/>
          <p:cNvSpPr/>
          <p:nvPr/>
        </p:nvSpPr>
        <p:spPr>
          <a:xfrm rot="5400000">
            <a:off x="5455904" y="39345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9" name="Oval 78"/>
          <p:cNvSpPr/>
          <p:nvPr/>
        </p:nvSpPr>
        <p:spPr>
          <a:xfrm>
            <a:off x="6493640" y="31740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0" name="Oval 79"/>
          <p:cNvSpPr/>
          <p:nvPr/>
        </p:nvSpPr>
        <p:spPr>
          <a:xfrm>
            <a:off x="6801298" y="31740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1" name="Oval 80"/>
          <p:cNvSpPr/>
          <p:nvPr/>
        </p:nvSpPr>
        <p:spPr>
          <a:xfrm>
            <a:off x="6801298" y="340844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2" name="Oval 81"/>
          <p:cNvSpPr/>
          <p:nvPr/>
        </p:nvSpPr>
        <p:spPr>
          <a:xfrm>
            <a:off x="7108956" y="340844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3" name="Oval 82"/>
          <p:cNvSpPr/>
          <p:nvPr/>
        </p:nvSpPr>
        <p:spPr>
          <a:xfrm>
            <a:off x="6493640" y="36456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4" name="Oval 83"/>
          <p:cNvSpPr/>
          <p:nvPr/>
        </p:nvSpPr>
        <p:spPr>
          <a:xfrm>
            <a:off x="7108956" y="36456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5" name="Oval 84"/>
          <p:cNvSpPr/>
          <p:nvPr/>
        </p:nvSpPr>
        <p:spPr>
          <a:xfrm>
            <a:off x="7420924" y="385784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6" name="Oval 85"/>
          <p:cNvSpPr/>
          <p:nvPr/>
        </p:nvSpPr>
        <p:spPr>
          <a:xfrm>
            <a:off x="7724271" y="385784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7" name="Oval 86"/>
          <p:cNvSpPr/>
          <p:nvPr/>
        </p:nvSpPr>
        <p:spPr>
          <a:xfrm>
            <a:off x="8051079" y="38678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8" name="Dikdörtgen 11"/>
          <p:cNvSpPr/>
          <p:nvPr/>
        </p:nvSpPr>
        <p:spPr>
          <a:xfrm>
            <a:off x="6087881" y="4584072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9" name="Dikdörtgen 11"/>
          <p:cNvSpPr/>
          <p:nvPr/>
        </p:nvSpPr>
        <p:spPr>
          <a:xfrm>
            <a:off x="6087881" y="4362410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0" name="Dikdörtgen 11"/>
          <p:cNvSpPr/>
          <p:nvPr/>
        </p:nvSpPr>
        <p:spPr>
          <a:xfrm>
            <a:off x="6087881" y="4121490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1" name="Dikdörtgen 11"/>
          <p:cNvSpPr/>
          <p:nvPr/>
        </p:nvSpPr>
        <p:spPr>
          <a:xfrm>
            <a:off x="6087881" y="3921760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2" name="Dikdörtgen 11"/>
          <p:cNvSpPr/>
          <p:nvPr/>
        </p:nvSpPr>
        <p:spPr>
          <a:xfrm>
            <a:off x="6087881" y="3678642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3" name="Dikdörtgen 11"/>
          <p:cNvSpPr/>
          <p:nvPr/>
        </p:nvSpPr>
        <p:spPr>
          <a:xfrm>
            <a:off x="6087881" y="3441420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4" name="Dikdörtgen 11"/>
          <p:cNvSpPr/>
          <p:nvPr/>
        </p:nvSpPr>
        <p:spPr>
          <a:xfrm>
            <a:off x="6087881" y="3220383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5" name="Metin kutusu 110"/>
          <p:cNvSpPr txBox="1"/>
          <p:nvPr/>
        </p:nvSpPr>
        <p:spPr>
          <a:xfrm>
            <a:off x="6311741" y="2533082"/>
            <a:ext cx="217595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 A    B    C     A     B   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Metin kutusu 110"/>
          <p:cNvSpPr txBox="1"/>
          <p:nvPr/>
        </p:nvSpPr>
        <p:spPr>
          <a:xfrm>
            <a:off x="8507736" y="3081359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Metin kutusu 110"/>
          <p:cNvSpPr txBox="1"/>
          <p:nvPr/>
        </p:nvSpPr>
        <p:spPr>
          <a:xfrm>
            <a:off x="8525750" y="3335482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Metin kutusu 110"/>
          <p:cNvSpPr txBox="1"/>
          <p:nvPr/>
        </p:nvSpPr>
        <p:spPr>
          <a:xfrm>
            <a:off x="8543764" y="3568534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Metin kutusu 110"/>
          <p:cNvSpPr txBox="1"/>
          <p:nvPr/>
        </p:nvSpPr>
        <p:spPr>
          <a:xfrm>
            <a:off x="8562208" y="3789431"/>
            <a:ext cx="69633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8652327" y="384641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8805386" y="384641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962772" y="384641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Metin kutusu 160"/>
          <p:cNvSpPr txBox="1"/>
          <p:nvPr/>
        </p:nvSpPr>
        <p:spPr>
          <a:xfrm>
            <a:off x="1355663" y="2266653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Input Lines</a:t>
            </a:r>
          </a:p>
        </p:txBody>
      </p:sp>
      <p:sp>
        <p:nvSpPr>
          <p:cNvPr id="104" name="Metin kutusu 73"/>
          <p:cNvSpPr txBox="1"/>
          <p:nvPr/>
        </p:nvSpPr>
        <p:spPr>
          <a:xfrm rot="16200000">
            <a:off x="-549107" y="3693961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122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  <p:cxnSp>
        <p:nvCxnSpPr>
          <p:cNvPr id="105" name="Düz Ok Bağlayıcısı 143"/>
          <p:cNvCxnSpPr>
            <a:endCxn id="107" idx="3"/>
          </p:cNvCxnSpPr>
          <p:nvPr/>
        </p:nvCxnSpPr>
        <p:spPr>
          <a:xfrm flipH="1">
            <a:off x="5346344" y="3831943"/>
            <a:ext cx="1141974" cy="468165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Düz Ok Bağlayıcısı 143"/>
          <p:cNvCxnSpPr/>
          <p:nvPr/>
        </p:nvCxnSpPr>
        <p:spPr>
          <a:xfrm flipH="1">
            <a:off x="5329874" y="4147619"/>
            <a:ext cx="1858513" cy="542805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Metin kutusu 160"/>
          <p:cNvSpPr txBox="1"/>
          <p:nvPr/>
        </p:nvSpPr>
        <p:spPr>
          <a:xfrm>
            <a:off x="3825824" y="4159685"/>
            <a:ext cx="15205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Activated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Metin kutusu 160"/>
          <p:cNvSpPr txBox="1"/>
          <p:nvPr/>
        </p:nvSpPr>
        <p:spPr>
          <a:xfrm>
            <a:off x="3770275" y="4646119"/>
            <a:ext cx="180840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Deactivated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Dikdörtgen 11"/>
          <p:cNvSpPr/>
          <p:nvPr/>
        </p:nvSpPr>
        <p:spPr>
          <a:xfrm rot="5400000">
            <a:off x="1984974" y="39460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0" name="Dikdörtgen 11"/>
          <p:cNvSpPr/>
          <p:nvPr/>
        </p:nvSpPr>
        <p:spPr>
          <a:xfrm rot="5400000">
            <a:off x="-465354" y="3981079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1" name="Dikdörtgen 11"/>
          <p:cNvSpPr/>
          <p:nvPr/>
        </p:nvSpPr>
        <p:spPr>
          <a:xfrm rot="5400000">
            <a:off x="7409326" y="392006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2" name="Dikdörtgen 11"/>
          <p:cNvSpPr/>
          <p:nvPr/>
        </p:nvSpPr>
        <p:spPr>
          <a:xfrm rot="5400000">
            <a:off x="4958999" y="3955089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4" name="Metin kutusu 6"/>
          <p:cNvSpPr txBox="1"/>
          <p:nvPr/>
        </p:nvSpPr>
        <p:spPr>
          <a:xfrm>
            <a:off x="-15240" y="3115069"/>
            <a:ext cx="656076" cy="180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tr-TR" sz="1389" b="1" baseline="-25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5" name="Metin kutusu 40"/>
          <p:cNvSpPr txBox="1"/>
          <p:nvPr/>
        </p:nvSpPr>
        <p:spPr>
          <a:xfrm>
            <a:off x="941058" y="2537873"/>
            <a:ext cx="2571066" cy="306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     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           </a:t>
            </a:r>
            <a:endParaRPr lang="tr-TR" sz="13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7373054" y="255668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695236" y="253763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964332" y="253750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Metin kutusu 144"/>
          <p:cNvSpPr txBox="1"/>
          <p:nvPr/>
        </p:nvSpPr>
        <p:spPr>
          <a:xfrm>
            <a:off x="766896" y="5239650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420961" y="5270311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574019" y="5270311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731406" y="5270311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Metin kutusu 160"/>
          <p:cNvSpPr txBox="1"/>
          <p:nvPr/>
        </p:nvSpPr>
        <p:spPr>
          <a:xfrm>
            <a:off x="870443" y="5528500"/>
            <a:ext cx="173584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(1) Given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Metin kutusu 160"/>
          <p:cNvSpPr txBox="1"/>
          <p:nvPr/>
        </p:nvSpPr>
        <p:spPr>
          <a:xfrm>
            <a:off x="6555818" y="5483331"/>
            <a:ext cx="29170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 smtClean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Realized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Metin kutusu 144"/>
          <p:cNvSpPr txBox="1"/>
          <p:nvPr/>
        </p:nvSpPr>
        <p:spPr>
          <a:xfrm>
            <a:off x="6170883" y="5212308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>
            <a:off x="7838689" y="523521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991748" y="523521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8149134" y="523521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3599461" y="3441420"/>
            <a:ext cx="1834220" cy="46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etin kutusu 160"/>
          <p:cNvSpPr txBox="1"/>
          <p:nvPr/>
        </p:nvSpPr>
        <p:spPr>
          <a:xfrm>
            <a:off x="3857273" y="2987038"/>
            <a:ext cx="134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09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  <p:bldP spid="103" grpId="0"/>
      <p:bldP spid="104" grpId="0"/>
      <p:bldP spid="107" grpId="0"/>
      <p:bldP spid="108" grpId="0"/>
      <p:bldP spid="109" grpId="0" animBg="1"/>
      <p:bldP spid="110" grpId="0" animBg="1"/>
      <p:bldP spid="111" grpId="0" animBg="1"/>
      <p:bldP spid="112" grpId="0" animBg="1"/>
      <p:bldP spid="114" grpId="0"/>
      <p:bldP spid="115" grpId="0"/>
      <p:bldP spid="127" grpId="0"/>
      <p:bldP spid="131" grpId="0"/>
      <p:bldP spid="133" grpId="0"/>
      <p:bldP spid="134" grpId="0"/>
      <p:bldP spid="4" grpId="0" animBg="1"/>
      <p:bldP spid="13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9622</TotalTime>
  <Words>1692</Words>
  <Application>Microsoft Office PowerPoint</Application>
  <PresentationFormat>Ekran Gösterisi (4:3)</PresentationFormat>
  <Paragraphs>372</Paragraphs>
  <Slides>38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38</vt:i4>
      </vt:variant>
    </vt:vector>
  </HeadingPairs>
  <TitlesOfParts>
    <vt:vector size="50" baseType="lpstr">
      <vt:lpstr>Arial</vt:lpstr>
      <vt:lpstr>Calibri</vt:lpstr>
      <vt:lpstr>Cambria Math</vt:lpstr>
      <vt:lpstr>Gulim</vt:lpstr>
      <vt:lpstr>Tahoma</vt:lpstr>
      <vt:lpstr>Times New Roman</vt:lpstr>
      <vt:lpstr>Tw Cen MT</vt:lpstr>
      <vt:lpstr>Wingdings</vt:lpstr>
      <vt:lpstr>Wingdings 2</vt:lpstr>
      <vt:lpstr>Median</vt:lpstr>
      <vt:lpstr>Visio</vt:lpstr>
      <vt:lpstr>Equation</vt:lpstr>
      <vt:lpstr>    ELE 523E   COMPUTATIONAL NANOELECTRONICS </vt:lpstr>
      <vt:lpstr>Outline</vt:lpstr>
      <vt:lpstr>Faults in Nano-Crossbar Arrays</vt:lpstr>
      <vt:lpstr>Faults in Nano-Crossbar Arrays</vt:lpstr>
      <vt:lpstr>Faults in Nano-Crossbar Arrays</vt:lpstr>
      <vt:lpstr>Fault Tolerance Stages</vt:lpstr>
      <vt:lpstr>Post-fabrication and Defects</vt:lpstr>
      <vt:lpstr>Configuration of a circuit</vt:lpstr>
      <vt:lpstr>Configuration of a circuit</vt:lpstr>
      <vt:lpstr>Defects</vt:lpstr>
      <vt:lpstr>Mapping with Defects</vt:lpstr>
      <vt:lpstr>Defect-aware mapping</vt:lpstr>
      <vt:lpstr>Defect-unaware mapping</vt:lpstr>
      <vt:lpstr>Defect-unaware mapping</vt:lpstr>
      <vt:lpstr>In-field Transient Faults</vt:lpstr>
      <vt:lpstr>Diode-based Nanoarray </vt:lpstr>
      <vt:lpstr>FET-based Nanoarray</vt:lpstr>
      <vt:lpstr>In-field Transient Faults</vt:lpstr>
      <vt:lpstr>In-field Transient Faults</vt:lpstr>
      <vt:lpstr>Percolation Theory</vt:lpstr>
      <vt:lpstr>Percolation Theory</vt:lpstr>
      <vt:lpstr>Percolation Theory</vt:lpstr>
      <vt:lpstr>Margins</vt:lpstr>
      <vt:lpstr>Implementing Boolean Functions</vt:lpstr>
      <vt:lpstr>An Example with 16 Boolean Inputs</vt:lpstr>
      <vt:lpstr>Margin Performance with a 2×2 Lattice</vt:lpstr>
      <vt:lpstr>One-margins (always good)</vt:lpstr>
      <vt:lpstr>Good Zero-margins</vt:lpstr>
      <vt:lpstr>Poor Zero-margins</vt:lpstr>
      <vt:lpstr>Lattice Duality </vt:lpstr>
      <vt:lpstr>Lattice Duality</vt:lpstr>
      <vt:lpstr>Transient Fault Tolerance</vt:lpstr>
      <vt:lpstr>Multiplexing for Transition Faults</vt:lpstr>
      <vt:lpstr>Multiplexing for Stuck-at 1 Faults</vt:lpstr>
      <vt:lpstr>Multiplexing for Stuck-at 0 Faults</vt:lpstr>
      <vt:lpstr>Transient Fault Tolerance</vt:lpstr>
      <vt:lpstr>Transient Fault Tolerance</vt:lpstr>
      <vt:lpstr>Suggested Readings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altunmu@itu.edu.tr</cp:lastModifiedBy>
  <cp:revision>1110</cp:revision>
  <dcterms:created xsi:type="dcterms:W3CDTF">2012-09-30T18:40:50Z</dcterms:created>
  <dcterms:modified xsi:type="dcterms:W3CDTF">2016-11-27T19:04:49Z</dcterms:modified>
</cp:coreProperties>
</file>