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22"/>
  </p:notesMasterIdLst>
  <p:sldIdLst>
    <p:sldId id="256" r:id="rId2"/>
    <p:sldId id="281" r:id="rId3"/>
    <p:sldId id="279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70" r:id="rId13"/>
    <p:sldId id="268" r:id="rId14"/>
    <p:sldId id="271" r:id="rId15"/>
    <p:sldId id="274" r:id="rId16"/>
    <p:sldId id="275" r:id="rId17"/>
    <p:sldId id="276" r:id="rId18"/>
    <p:sldId id="277" r:id="rId19"/>
    <p:sldId id="278" r:id="rId20"/>
    <p:sldId id="282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ak sal" initials="bs" lastIdx="1" clrIdx="0">
    <p:extLst>
      <p:ext uri="{19B8F6BF-5375-455C-9EA6-DF929625EA0E}">
        <p15:presenceInfo xmlns:p15="http://schemas.microsoft.com/office/powerpoint/2012/main" userId="5d100e0bd2e0a53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8" autoAdjust="0"/>
    <p:restoredTop sz="96433" autoAdjust="0"/>
  </p:normalViewPr>
  <p:slideViewPr>
    <p:cSldViewPr snapToGrid="0">
      <p:cViewPr varScale="1">
        <p:scale>
          <a:sx n="70" d="100"/>
          <a:sy n="70" d="100"/>
        </p:scale>
        <p:origin x="132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0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29T17:21:00.616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FCB9A5-14D8-4B3C-AD09-38B90E64838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6B59DC8-A435-43DF-BCEA-99121A69FD47}">
      <dgm:prSet phldrT="[Metin]" custT="1"/>
      <dgm:spPr/>
      <dgm:t>
        <a:bodyPr/>
        <a:lstStyle/>
        <a:p>
          <a:r>
            <a:rPr lang="tr-TR" sz="2000" dirty="0"/>
            <a:t>HALT</a:t>
          </a:r>
        </a:p>
      </dgm:t>
    </dgm:pt>
    <dgm:pt modelId="{42E84170-AB59-49AB-9732-2BC7E7239D36}" type="parTrans" cxnId="{1846941F-CDA4-4875-A077-A63DB151C617}">
      <dgm:prSet/>
      <dgm:spPr/>
      <dgm:t>
        <a:bodyPr/>
        <a:lstStyle/>
        <a:p>
          <a:endParaRPr lang="tr-TR"/>
        </a:p>
      </dgm:t>
    </dgm:pt>
    <dgm:pt modelId="{33869155-5430-452F-BAE4-A7349183642D}" type="sibTrans" cxnId="{1846941F-CDA4-4875-A077-A63DB151C617}">
      <dgm:prSet/>
      <dgm:spPr/>
      <dgm:t>
        <a:bodyPr/>
        <a:lstStyle/>
        <a:p>
          <a:endParaRPr lang="tr-TR"/>
        </a:p>
      </dgm:t>
    </dgm:pt>
    <dgm:pt modelId="{D4CFF728-097D-427C-8524-A81766C7CF48}">
      <dgm:prSet phldrT="[Metin]" custT="1"/>
      <dgm:spPr/>
      <dgm:t>
        <a:bodyPr/>
        <a:lstStyle/>
        <a:p>
          <a:r>
            <a:rPr lang="tr-TR" sz="2000" dirty="0"/>
            <a:t>CALT</a:t>
          </a:r>
        </a:p>
      </dgm:t>
    </dgm:pt>
    <dgm:pt modelId="{351E1A46-BE8F-482B-9632-50712651E481}" type="parTrans" cxnId="{C1CBAD6D-97B8-4E34-958A-EB89943A4083}">
      <dgm:prSet/>
      <dgm:spPr/>
      <dgm:t>
        <a:bodyPr/>
        <a:lstStyle/>
        <a:p>
          <a:endParaRPr lang="tr-TR"/>
        </a:p>
      </dgm:t>
    </dgm:pt>
    <dgm:pt modelId="{DEE18E13-C4E0-4C69-BC08-38094C4071CB}" type="sibTrans" cxnId="{C1CBAD6D-97B8-4E34-958A-EB89943A4083}">
      <dgm:prSet/>
      <dgm:spPr/>
      <dgm:t>
        <a:bodyPr/>
        <a:lstStyle/>
        <a:p>
          <a:endParaRPr lang="tr-TR"/>
        </a:p>
      </dgm:t>
    </dgm:pt>
    <dgm:pt modelId="{6323E3EC-8E31-4B9E-B978-E7531292E3EA}">
      <dgm:prSet phldrT="[Metin]"/>
      <dgm:spPr/>
      <dgm:t>
        <a:bodyPr/>
        <a:lstStyle/>
        <a:p>
          <a:r>
            <a:rPr lang="tr-TR" b="1" dirty="0"/>
            <a:t>2. </a:t>
          </a:r>
          <a:r>
            <a:rPr lang="tr-TR" b="1" dirty="0" smtClean="0"/>
            <a:t>Profile </a:t>
          </a:r>
          <a:br>
            <a:rPr lang="tr-TR" b="1" dirty="0" smtClean="0"/>
          </a:br>
          <a:r>
            <a:rPr lang="tr-TR" b="1" dirty="0" smtClean="0"/>
            <a:t>(%10 Reduced of 1. Profile)</a:t>
          </a:r>
          <a:endParaRPr lang="tr-TR" b="1" dirty="0"/>
        </a:p>
      </dgm:t>
    </dgm:pt>
    <dgm:pt modelId="{A9CCC74E-B826-4526-A268-AE267F73DBC3}" type="parTrans" cxnId="{0FA3A3CF-4596-4721-BB12-191ACA3B81DF}">
      <dgm:prSet/>
      <dgm:spPr/>
      <dgm:t>
        <a:bodyPr/>
        <a:lstStyle/>
        <a:p>
          <a:endParaRPr lang="tr-TR"/>
        </a:p>
      </dgm:t>
    </dgm:pt>
    <dgm:pt modelId="{56E094CD-AC8C-4E03-858F-ECE89529F0EF}" type="sibTrans" cxnId="{0FA3A3CF-4596-4721-BB12-191ACA3B81DF}">
      <dgm:prSet/>
      <dgm:spPr/>
      <dgm:t>
        <a:bodyPr/>
        <a:lstStyle/>
        <a:p>
          <a:endParaRPr lang="tr-TR"/>
        </a:p>
      </dgm:t>
    </dgm:pt>
    <dgm:pt modelId="{80F52272-081B-4457-97B1-A2C6224CC6F9}">
      <dgm:prSet phldrT="[Metin]"/>
      <dgm:spPr/>
      <dgm:t>
        <a:bodyPr/>
        <a:lstStyle/>
        <a:p>
          <a:r>
            <a:rPr lang="tr-TR" b="1" dirty="0"/>
            <a:t>3. </a:t>
          </a:r>
          <a:r>
            <a:rPr lang="tr-TR" b="1" dirty="0" smtClean="0"/>
            <a:t>Profile </a:t>
          </a:r>
          <a:br>
            <a:rPr lang="tr-TR" b="1" dirty="0" smtClean="0"/>
          </a:br>
          <a:r>
            <a:rPr lang="tr-TR" b="1" dirty="0" smtClean="0"/>
            <a:t>(%10 Reduced of 2. Profile)</a:t>
          </a:r>
          <a:endParaRPr lang="tr-TR" b="1" dirty="0"/>
        </a:p>
      </dgm:t>
    </dgm:pt>
    <dgm:pt modelId="{48003E62-7E28-4A2A-B616-869D4AA859CA}" type="parTrans" cxnId="{B10DF8ED-DD71-4DE1-A307-24C8A5CED5A2}">
      <dgm:prSet/>
      <dgm:spPr/>
      <dgm:t>
        <a:bodyPr/>
        <a:lstStyle/>
        <a:p>
          <a:endParaRPr lang="tr-TR"/>
        </a:p>
      </dgm:t>
    </dgm:pt>
    <dgm:pt modelId="{3B97CA68-99D7-4B99-9572-BCF935C643D9}" type="sibTrans" cxnId="{B10DF8ED-DD71-4DE1-A307-24C8A5CED5A2}">
      <dgm:prSet/>
      <dgm:spPr/>
      <dgm:t>
        <a:bodyPr/>
        <a:lstStyle/>
        <a:p>
          <a:endParaRPr lang="tr-TR"/>
        </a:p>
      </dgm:t>
    </dgm:pt>
    <dgm:pt modelId="{860DD68F-9EA6-480E-B1ED-CE207320458B}">
      <dgm:prSet phldrT="[Metin]" custT="1"/>
      <dgm:spPr/>
      <dgm:t>
        <a:bodyPr/>
        <a:lstStyle/>
        <a:p>
          <a:r>
            <a:rPr lang="tr-TR" sz="2000" dirty="0"/>
            <a:t>ALT</a:t>
          </a:r>
        </a:p>
      </dgm:t>
    </dgm:pt>
    <dgm:pt modelId="{750E4E5A-3719-40C5-BADF-BD3AD0225C05}" type="parTrans" cxnId="{9FC62F88-0C8A-441B-980E-FBD4A6DA157C}">
      <dgm:prSet/>
      <dgm:spPr/>
      <dgm:t>
        <a:bodyPr/>
        <a:lstStyle/>
        <a:p>
          <a:endParaRPr lang="tr-TR"/>
        </a:p>
      </dgm:t>
    </dgm:pt>
    <dgm:pt modelId="{4FD6D26C-3DD9-44B1-8929-6A26F7F368EB}" type="sibTrans" cxnId="{9FC62F88-0C8A-441B-980E-FBD4A6DA157C}">
      <dgm:prSet/>
      <dgm:spPr/>
      <dgm:t>
        <a:bodyPr/>
        <a:lstStyle/>
        <a:p>
          <a:endParaRPr lang="tr-TR"/>
        </a:p>
      </dgm:t>
    </dgm:pt>
    <dgm:pt modelId="{915FECBF-AAEA-4654-B841-106D0F1012B0}">
      <dgm:prSet phldrT="[Metin]" custT="1"/>
      <dgm:spPr/>
      <dgm:t>
        <a:bodyPr/>
        <a:lstStyle/>
        <a:p>
          <a:r>
            <a:rPr lang="tr-TR" sz="2000" dirty="0" smtClean="0"/>
            <a:t>Analytical Calculations</a:t>
          </a:r>
          <a:endParaRPr lang="tr-TR" sz="2000" dirty="0"/>
        </a:p>
      </dgm:t>
    </dgm:pt>
    <dgm:pt modelId="{4385CC21-4261-418A-B9ED-A7196C114284}" type="parTrans" cxnId="{854C1171-EBC6-4A22-8BF2-E3B6354D331A}">
      <dgm:prSet/>
      <dgm:spPr/>
      <dgm:t>
        <a:bodyPr/>
        <a:lstStyle/>
        <a:p>
          <a:endParaRPr lang="tr-TR"/>
        </a:p>
      </dgm:t>
    </dgm:pt>
    <dgm:pt modelId="{E4573945-634D-408D-A1BB-95FA6BB7D604}" type="sibTrans" cxnId="{854C1171-EBC6-4A22-8BF2-E3B6354D331A}">
      <dgm:prSet/>
      <dgm:spPr/>
      <dgm:t>
        <a:bodyPr/>
        <a:lstStyle/>
        <a:p>
          <a:endParaRPr lang="tr-TR"/>
        </a:p>
      </dgm:t>
    </dgm:pt>
    <dgm:pt modelId="{602183AA-B234-47A6-A4F1-3C3D008EDA60}">
      <dgm:prSet phldrT="[Metin]"/>
      <dgm:spPr/>
      <dgm:t>
        <a:bodyPr/>
        <a:lstStyle/>
        <a:p>
          <a:r>
            <a:rPr lang="tr-TR" b="1" dirty="0"/>
            <a:t>1. </a:t>
          </a:r>
          <a:r>
            <a:rPr lang="tr-TR" b="1" dirty="0" smtClean="0"/>
            <a:t>Profile </a:t>
          </a:r>
          <a:br>
            <a:rPr lang="tr-TR" b="1" dirty="0" smtClean="0"/>
          </a:br>
          <a:r>
            <a:rPr lang="tr-TR" b="1" dirty="0" smtClean="0"/>
            <a:t>(%10 Reduced of HALT)</a:t>
          </a:r>
          <a:endParaRPr lang="tr-TR" b="1" dirty="0"/>
        </a:p>
      </dgm:t>
    </dgm:pt>
    <dgm:pt modelId="{5B89DA7B-355E-4BFE-8F2D-E7B6A7B20729}" type="parTrans" cxnId="{9C6E5E08-B4D0-4BE2-88FC-09A3C75C7279}">
      <dgm:prSet/>
      <dgm:spPr/>
      <dgm:t>
        <a:bodyPr/>
        <a:lstStyle/>
        <a:p>
          <a:endParaRPr lang="tr-TR"/>
        </a:p>
      </dgm:t>
    </dgm:pt>
    <dgm:pt modelId="{2171BFB0-EB6F-4A50-B47E-1092B7EB8113}" type="sibTrans" cxnId="{9C6E5E08-B4D0-4BE2-88FC-09A3C75C7279}">
      <dgm:prSet/>
      <dgm:spPr/>
      <dgm:t>
        <a:bodyPr/>
        <a:lstStyle/>
        <a:p>
          <a:endParaRPr lang="tr-TR"/>
        </a:p>
      </dgm:t>
    </dgm:pt>
    <dgm:pt modelId="{545B3739-5A7C-465D-90CF-224AAAE973D3}" type="pres">
      <dgm:prSet presAssocID="{75FCB9A5-14D8-4B3C-AD09-38B90E64838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8239C2EA-99D7-4B55-83F0-D3A0E2AD1231}" type="pres">
      <dgm:prSet presAssocID="{C6B59DC8-A435-43DF-BCEA-99121A69FD47}" presName="hierRoot1" presStyleCnt="0"/>
      <dgm:spPr/>
    </dgm:pt>
    <dgm:pt modelId="{9D063A7C-2B8D-43E3-AC59-288AF33FA17A}" type="pres">
      <dgm:prSet presAssocID="{C6B59DC8-A435-43DF-BCEA-99121A69FD47}" presName="composite" presStyleCnt="0"/>
      <dgm:spPr/>
    </dgm:pt>
    <dgm:pt modelId="{7DFBE37C-4339-482D-A58A-DAC611520D07}" type="pres">
      <dgm:prSet presAssocID="{C6B59DC8-A435-43DF-BCEA-99121A69FD47}" presName="background" presStyleLbl="node0" presStyleIdx="0" presStyleCnt="2"/>
      <dgm:spPr/>
    </dgm:pt>
    <dgm:pt modelId="{C37DD2A5-9954-4C66-93E5-0E84AB65762D}" type="pres">
      <dgm:prSet presAssocID="{C6B59DC8-A435-43DF-BCEA-99121A69FD47}" presName="text" presStyleLbl="fgAcc0" presStyleIdx="0" presStyleCnt="2" custLinFactNeighborX="40031" custLinFactNeighborY="134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5FF5703-E9CA-472B-B1DA-FCDE1B1A3612}" type="pres">
      <dgm:prSet presAssocID="{C6B59DC8-A435-43DF-BCEA-99121A69FD47}" presName="hierChild2" presStyleCnt="0"/>
      <dgm:spPr/>
    </dgm:pt>
    <dgm:pt modelId="{F35F5CB6-8C33-4EDC-AC0B-F066A54C9E07}" type="pres">
      <dgm:prSet presAssocID="{351E1A46-BE8F-482B-9632-50712651E481}" presName="Name10" presStyleLbl="parChTrans1D2" presStyleIdx="0" presStyleCnt="2"/>
      <dgm:spPr/>
      <dgm:t>
        <a:bodyPr/>
        <a:lstStyle/>
        <a:p>
          <a:endParaRPr lang="tr-TR"/>
        </a:p>
      </dgm:t>
    </dgm:pt>
    <dgm:pt modelId="{99994387-FB8D-40A2-A792-A4847EA60C78}" type="pres">
      <dgm:prSet presAssocID="{D4CFF728-097D-427C-8524-A81766C7CF48}" presName="hierRoot2" presStyleCnt="0"/>
      <dgm:spPr/>
    </dgm:pt>
    <dgm:pt modelId="{19DEA2A0-86BE-4686-9E99-82BE3C52366D}" type="pres">
      <dgm:prSet presAssocID="{D4CFF728-097D-427C-8524-A81766C7CF48}" presName="composite2" presStyleCnt="0"/>
      <dgm:spPr/>
    </dgm:pt>
    <dgm:pt modelId="{696F6F1E-E364-4A50-9CED-ABF887DF04FB}" type="pres">
      <dgm:prSet presAssocID="{D4CFF728-097D-427C-8524-A81766C7CF48}" presName="background2" presStyleLbl="node2" presStyleIdx="0" presStyleCnt="2"/>
      <dgm:spPr/>
    </dgm:pt>
    <dgm:pt modelId="{A58BC291-05CB-457D-8EAD-B0ACE8747F49}" type="pres">
      <dgm:prSet presAssocID="{D4CFF728-097D-427C-8524-A81766C7CF48}" presName="text2" presStyleLbl="fgAcc2" presStyleIdx="0" presStyleCnt="2" custLinFactNeighborX="-42586" custLinFactNeighborY="134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7D27112-AFDC-4DC1-9E57-E4D6933AD0EE}" type="pres">
      <dgm:prSet presAssocID="{D4CFF728-097D-427C-8524-A81766C7CF48}" presName="hierChild3" presStyleCnt="0"/>
      <dgm:spPr/>
    </dgm:pt>
    <dgm:pt modelId="{C8C17207-71A7-4770-9B9A-78DD80DA37FF}" type="pres">
      <dgm:prSet presAssocID="{A9CCC74E-B826-4526-A268-AE267F73DBC3}" presName="Name17" presStyleLbl="parChTrans1D3" presStyleIdx="0" presStyleCnt="3"/>
      <dgm:spPr/>
      <dgm:t>
        <a:bodyPr/>
        <a:lstStyle/>
        <a:p>
          <a:endParaRPr lang="tr-TR"/>
        </a:p>
      </dgm:t>
    </dgm:pt>
    <dgm:pt modelId="{548D132E-48B4-45FE-A4ED-B1F0A80CD09C}" type="pres">
      <dgm:prSet presAssocID="{6323E3EC-8E31-4B9E-B978-E7531292E3EA}" presName="hierRoot3" presStyleCnt="0"/>
      <dgm:spPr/>
    </dgm:pt>
    <dgm:pt modelId="{FCC786EE-12DA-4C22-8EE7-6FDF84F76CD9}" type="pres">
      <dgm:prSet presAssocID="{6323E3EC-8E31-4B9E-B978-E7531292E3EA}" presName="composite3" presStyleCnt="0"/>
      <dgm:spPr/>
    </dgm:pt>
    <dgm:pt modelId="{2B6002EB-6952-441E-A9C7-CB70CBAD5501}" type="pres">
      <dgm:prSet presAssocID="{6323E3EC-8E31-4B9E-B978-E7531292E3EA}" presName="background3" presStyleLbl="node3" presStyleIdx="0" presStyleCnt="3"/>
      <dgm:spPr/>
    </dgm:pt>
    <dgm:pt modelId="{F483F582-4370-4D58-9CD8-1FC955D9DC2A}" type="pres">
      <dgm:prSet presAssocID="{6323E3EC-8E31-4B9E-B978-E7531292E3EA}" presName="text3" presStyleLbl="fgAcc3" presStyleIdx="0" presStyleCnt="3" custScaleX="75771" custScaleY="62826" custLinFactNeighborX="55475" custLinFactNeighborY="482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5B928BA-F724-49F9-B0B6-F844DCE96EAF}" type="pres">
      <dgm:prSet presAssocID="{6323E3EC-8E31-4B9E-B978-E7531292E3EA}" presName="hierChild4" presStyleCnt="0"/>
      <dgm:spPr/>
    </dgm:pt>
    <dgm:pt modelId="{20FF03BC-FA16-4CE2-BDDD-05ED62F1FA9E}" type="pres">
      <dgm:prSet presAssocID="{48003E62-7E28-4A2A-B616-869D4AA859CA}" presName="Name17" presStyleLbl="parChTrans1D3" presStyleIdx="1" presStyleCnt="3"/>
      <dgm:spPr/>
      <dgm:t>
        <a:bodyPr/>
        <a:lstStyle/>
        <a:p>
          <a:endParaRPr lang="tr-TR"/>
        </a:p>
      </dgm:t>
    </dgm:pt>
    <dgm:pt modelId="{E02BC0B8-385A-4750-8CB6-309EEDFF91B0}" type="pres">
      <dgm:prSet presAssocID="{80F52272-081B-4457-97B1-A2C6224CC6F9}" presName="hierRoot3" presStyleCnt="0"/>
      <dgm:spPr/>
    </dgm:pt>
    <dgm:pt modelId="{62CDEAE4-C4D5-4727-AAE0-1A830D6DD203}" type="pres">
      <dgm:prSet presAssocID="{80F52272-081B-4457-97B1-A2C6224CC6F9}" presName="composite3" presStyleCnt="0"/>
      <dgm:spPr/>
    </dgm:pt>
    <dgm:pt modelId="{E5C2362A-5C4E-4B2E-AB24-68C2FD9B4C3D}" type="pres">
      <dgm:prSet presAssocID="{80F52272-081B-4457-97B1-A2C6224CC6F9}" presName="background3" presStyleLbl="node3" presStyleIdx="1" presStyleCnt="3"/>
      <dgm:spPr/>
    </dgm:pt>
    <dgm:pt modelId="{933C0D87-39BF-4D26-B382-E9D99FA5FD3A}" type="pres">
      <dgm:prSet presAssocID="{80F52272-081B-4457-97B1-A2C6224CC6F9}" presName="text3" presStyleLbl="fgAcc3" presStyleIdx="1" presStyleCnt="3" custScaleX="79629" custScaleY="57092" custLinFactNeighborX="59704" custLinFactNeighborY="949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4A8FA3D-9F02-4F06-A51A-A5EAA191FFB5}" type="pres">
      <dgm:prSet presAssocID="{80F52272-081B-4457-97B1-A2C6224CC6F9}" presName="hierChild4" presStyleCnt="0"/>
      <dgm:spPr/>
    </dgm:pt>
    <dgm:pt modelId="{C6370D67-C47A-417E-971D-8C81185C70DE}" type="pres">
      <dgm:prSet presAssocID="{750E4E5A-3719-40C5-BADF-BD3AD0225C05}" presName="Name10" presStyleLbl="parChTrans1D2" presStyleIdx="1" presStyleCnt="2"/>
      <dgm:spPr/>
      <dgm:t>
        <a:bodyPr/>
        <a:lstStyle/>
        <a:p>
          <a:endParaRPr lang="tr-TR"/>
        </a:p>
      </dgm:t>
    </dgm:pt>
    <dgm:pt modelId="{17346632-619A-449E-9AF3-3EB771EF3A05}" type="pres">
      <dgm:prSet presAssocID="{860DD68F-9EA6-480E-B1ED-CE207320458B}" presName="hierRoot2" presStyleCnt="0"/>
      <dgm:spPr/>
    </dgm:pt>
    <dgm:pt modelId="{301EC6BD-6F9F-48F2-93B7-185028D693EE}" type="pres">
      <dgm:prSet presAssocID="{860DD68F-9EA6-480E-B1ED-CE207320458B}" presName="composite2" presStyleCnt="0"/>
      <dgm:spPr/>
    </dgm:pt>
    <dgm:pt modelId="{02DF06B3-962F-42F3-BD28-F09E20108CFF}" type="pres">
      <dgm:prSet presAssocID="{860DD68F-9EA6-480E-B1ED-CE207320458B}" presName="background2" presStyleLbl="node2" presStyleIdx="1" presStyleCnt="2"/>
      <dgm:spPr/>
    </dgm:pt>
    <dgm:pt modelId="{8FFFB4EC-CE4F-4160-B9DD-67133C4685BE}" type="pres">
      <dgm:prSet presAssocID="{860DD68F-9EA6-480E-B1ED-CE207320458B}" presName="text2" presStyleLbl="fgAcc2" presStyleIdx="1" presStyleCnt="2" custLinFactNeighborX="96245" custLinFactNeighborY="134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9670654-193D-47B4-9F22-81AD169B20FD}" type="pres">
      <dgm:prSet presAssocID="{860DD68F-9EA6-480E-B1ED-CE207320458B}" presName="hierChild3" presStyleCnt="0"/>
      <dgm:spPr/>
    </dgm:pt>
    <dgm:pt modelId="{ACE6EE4A-FDAC-43A5-9C47-3B5BF6E17A3C}" type="pres">
      <dgm:prSet presAssocID="{4385CC21-4261-418A-B9ED-A7196C114284}" presName="Name17" presStyleLbl="parChTrans1D3" presStyleIdx="2" presStyleCnt="3"/>
      <dgm:spPr/>
      <dgm:t>
        <a:bodyPr/>
        <a:lstStyle/>
        <a:p>
          <a:endParaRPr lang="tr-TR"/>
        </a:p>
      </dgm:t>
    </dgm:pt>
    <dgm:pt modelId="{6BB0883F-9A15-403E-8678-3A5E97903207}" type="pres">
      <dgm:prSet presAssocID="{915FECBF-AAEA-4654-B841-106D0F1012B0}" presName="hierRoot3" presStyleCnt="0"/>
      <dgm:spPr/>
    </dgm:pt>
    <dgm:pt modelId="{28CE5E5C-7375-47E9-A8B3-267E29CAF50F}" type="pres">
      <dgm:prSet presAssocID="{915FECBF-AAEA-4654-B841-106D0F1012B0}" presName="composite3" presStyleCnt="0"/>
      <dgm:spPr/>
    </dgm:pt>
    <dgm:pt modelId="{8CF1F589-73AF-4C04-BD32-91EB15A8E791}" type="pres">
      <dgm:prSet presAssocID="{915FECBF-AAEA-4654-B841-106D0F1012B0}" presName="background3" presStyleLbl="node3" presStyleIdx="2" presStyleCnt="3"/>
      <dgm:spPr/>
    </dgm:pt>
    <dgm:pt modelId="{608CDB72-E9C8-4308-BDDF-B51E87534CB6}" type="pres">
      <dgm:prSet presAssocID="{915FECBF-AAEA-4654-B841-106D0F1012B0}" presName="text3" presStyleLbl="fgAcc3" presStyleIdx="2" presStyleCnt="3" custLinFactNeighborX="95545" custLinFactNeighborY="-1396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4D85C32-EF79-40C0-9F26-D00461C07EC7}" type="pres">
      <dgm:prSet presAssocID="{915FECBF-AAEA-4654-B841-106D0F1012B0}" presName="hierChild4" presStyleCnt="0"/>
      <dgm:spPr/>
    </dgm:pt>
    <dgm:pt modelId="{72C2A770-DE55-438E-9325-2A315DD6343D}" type="pres">
      <dgm:prSet presAssocID="{602183AA-B234-47A6-A4F1-3C3D008EDA60}" presName="hierRoot1" presStyleCnt="0"/>
      <dgm:spPr/>
    </dgm:pt>
    <dgm:pt modelId="{E96E3BC1-4050-45E8-9338-9BF0EC1E00ED}" type="pres">
      <dgm:prSet presAssocID="{602183AA-B234-47A6-A4F1-3C3D008EDA60}" presName="composite" presStyleCnt="0"/>
      <dgm:spPr/>
    </dgm:pt>
    <dgm:pt modelId="{EDD64369-D22D-4DEB-AE9D-45C324FF9DFE}" type="pres">
      <dgm:prSet presAssocID="{602183AA-B234-47A6-A4F1-3C3D008EDA60}" presName="background" presStyleLbl="node0" presStyleIdx="1" presStyleCnt="2"/>
      <dgm:spPr/>
    </dgm:pt>
    <dgm:pt modelId="{083E6D27-5DA2-4C50-8928-036580437EB8}" type="pres">
      <dgm:prSet presAssocID="{602183AA-B234-47A6-A4F1-3C3D008EDA60}" presName="text" presStyleLbl="fgAcc0" presStyleIdx="1" presStyleCnt="2" custScaleX="83380" custScaleY="68295" custLinFactX="-100000" custLinFactY="100000" custLinFactNeighborX="-191577" custLinFactNeighborY="19508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1920D67-1C6B-41E6-B144-F2A58C6BB8D1}" type="pres">
      <dgm:prSet presAssocID="{602183AA-B234-47A6-A4F1-3C3D008EDA60}" presName="hierChild2" presStyleCnt="0"/>
      <dgm:spPr/>
    </dgm:pt>
  </dgm:ptLst>
  <dgm:cxnLst>
    <dgm:cxn modelId="{92B7AC38-AB68-4B7B-8C1F-358C238EFD3C}" type="presOf" srcId="{D4CFF728-097D-427C-8524-A81766C7CF48}" destId="{A58BC291-05CB-457D-8EAD-B0ACE8747F49}" srcOrd="0" destOrd="0" presId="urn:microsoft.com/office/officeart/2005/8/layout/hierarchy1"/>
    <dgm:cxn modelId="{9DC3F5B4-8B0F-4531-AB46-F374FB4F0A2F}" type="presOf" srcId="{351E1A46-BE8F-482B-9632-50712651E481}" destId="{F35F5CB6-8C33-4EDC-AC0B-F066A54C9E07}" srcOrd="0" destOrd="0" presId="urn:microsoft.com/office/officeart/2005/8/layout/hierarchy1"/>
    <dgm:cxn modelId="{DED934D9-FF4E-40A1-9F1A-21A33B2A537F}" type="presOf" srcId="{860DD68F-9EA6-480E-B1ED-CE207320458B}" destId="{8FFFB4EC-CE4F-4160-B9DD-67133C4685BE}" srcOrd="0" destOrd="0" presId="urn:microsoft.com/office/officeart/2005/8/layout/hierarchy1"/>
    <dgm:cxn modelId="{83E3E5E3-74A7-4E5B-A560-47AE3D9BBF82}" type="presOf" srcId="{80F52272-081B-4457-97B1-A2C6224CC6F9}" destId="{933C0D87-39BF-4D26-B382-E9D99FA5FD3A}" srcOrd="0" destOrd="0" presId="urn:microsoft.com/office/officeart/2005/8/layout/hierarchy1"/>
    <dgm:cxn modelId="{1846941F-CDA4-4875-A077-A63DB151C617}" srcId="{75FCB9A5-14D8-4B3C-AD09-38B90E648388}" destId="{C6B59DC8-A435-43DF-BCEA-99121A69FD47}" srcOrd="0" destOrd="0" parTransId="{42E84170-AB59-49AB-9732-2BC7E7239D36}" sibTransId="{33869155-5430-452F-BAE4-A7349183642D}"/>
    <dgm:cxn modelId="{0FA3A3CF-4596-4721-BB12-191ACA3B81DF}" srcId="{D4CFF728-097D-427C-8524-A81766C7CF48}" destId="{6323E3EC-8E31-4B9E-B978-E7531292E3EA}" srcOrd="0" destOrd="0" parTransId="{A9CCC74E-B826-4526-A268-AE267F73DBC3}" sibTransId="{56E094CD-AC8C-4E03-858F-ECE89529F0EF}"/>
    <dgm:cxn modelId="{9FC62F88-0C8A-441B-980E-FBD4A6DA157C}" srcId="{C6B59DC8-A435-43DF-BCEA-99121A69FD47}" destId="{860DD68F-9EA6-480E-B1ED-CE207320458B}" srcOrd="1" destOrd="0" parTransId="{750E4E5A-3719-40C5-BADF-BD3AD0225C05}" sibTransId="{4FD6D26C-3DD9-44B1-8929-6A26F7F368EB}"/>
    <dgm:cxn modelId="{854C1171-EBC6-4A22-8BF2-E3B6354D331A}" srcId="{860DD68F-9EA6-480E-B1ED-CE207320458B}" destId="{915FECBF-AAEA-4654-B841-106D0F1012B0}" srcOrd="0" destOrd="0" parTransId="{4385CC21-4261-418A-B9ED-A7196C114284}" sibTransId="{E4573945-634D-408D-A1BB-95FA6BB7D604}"/>
    <dgm:cxn modelId="{84A69283-2E56-4210-B572-735392FB4A69}" type="presOf" srcId="{A9CCC74E-B826-4526-A268-AE267F73DBC3}" destId="{C8C17207-71A7-4770-9B9A-78DD80DA37FF}" srcOrd="0" destOrd="0" presId="urn:microsoft.com/office/officeart/2005/8/layout/hierarchy1"/>
    <dgm:cxn modelId="{30BD8622-36D3-43C6-8144-7A8734AA588D}" type="presOf" srcId="{C6B59DC8-A435-43DF-BCEA-99121A69FD47}" destId="{C37DD2A5-9954-4C66-93E5-0E84AB65762D}" srcOrd="0" destOrd="0" presId="urn:microsoft.com/office/officeart/2005/8/layout/hierarchy1"/>
    <dgm:cxn modelId="{9C6E5E08-B4D0-4BE2-88FC-09A3C75C7279}" srcId="{75FCB9A5-14D8-4B3C-AD09-38B90E648388}" destId="{602183AA-B234-47A6-A4F1-3C3D008EDA60}" srcOrd="1" destOrd="0" parTransId="{5B89DA7B-355E-4BFE-8F2D-E7B6A7B20729}" sibTransId="{2171BFB0-EB6F-4A50-B47E-1092B7EB8113}"/>
    <dgm:cxn modelId="{B10DF8ED-DD71-4DE1-A307-24C8A5CED5A2}" srcId="{D4CFF728-097D-427C-8524-A81766C7CF48}" destId="{80F52272-081B-4457-97B1-A2C6224CC6F9}" srcOrd="1" destOrd="0" parTransId="{48003E62-7E28-4A2A-B616-869D4AA859CA}" sibTransId="{3B97CA68-99D7-4B99-9572-BCF935C643D9}"/>
    <dgm:cxn modelId="{0D90E385-690D-4870-A103-9A231F5444D1}" type="presOf" srcId="{602183AA-B234-47A6-A4F1-3C3D008EDA60}" destId="{083E6D27-5DA2-4C50-8928-036580437EB8}" srcOrd="0" destOrd="0" presId="urn:microsoft.com/office/officeart/2005/8/layout/hierarchy1"/>
    <dgm:cxn modelId="{6AC29CAB-E740-42B1-9E7F-BA1B94979CF1}" type="presOf" srcId="{4385CC21-4261-418A-B9ED-A7196C114284}" destId="{ACE6EE4A-FDAC-43A5-9C47-3B5BF6E17A3C}" srcOrd="0" destOrd="0" presId="urn:microsoft.com/office/officeart/2005/8/layout/hierarchy1"/>
    <dgm:cxn modelId="{5AE231BE-D496-47D8-8110-269267B8F213}" type="presOf" srcId="{915FECBF-AAEA-4654-B841-106D0F1012B0}" destId="{608CDB72-E9C8-4308-BDDF-B51E87534CB6}" srcOrd="0" destOrd="0" presId="urn:microsoft.com/office/officeart/2005/8/layout/hierarchy1"/>
    <dgm:cxn modelId="{5F02B267-3D8C-43FC-832A-9CF4F6A920DE}" type="presOf" srcId="{75FCB9A5-14D8-4B3C-AD09-38B90E648388}" destId="{545B3739-5A7C-465D-90CF-224AAAE973D3}" srcOrd="0" destOrd="0" presId="urn:microsoft.com/office/officeart/2005/8/layout/hierarchy1"/>
    <dgm:cxn modelId="{C9A691B0-6EC8-4D9B-A5A2-7AD04F14A642}" type="presOf" srcId="{750E4E5A-3719-40C5-BADF-BD3AD0225C05}" destId="{C6370D67-C47A-417E-971D-8C81185C70DE}" srcOrd="0" destOrd="0" presId="urn:microsoft.com/office/officeart/2005/8/layout/hierarchy1"/>
    <dgm:cxn modelId="{61AA14A8-BC21-4E32-A883-F0D100B6ED53}" type="presOf" srcId="{6323E3EC-8E31-4B9E-B978-E7531292E3EA}" destId="{F483F582-4370-4D58-9CD8-1FC955D9DC2A}" srcOrd="0" destOrd="0" presId="urn:microsoft.com/office/officeart/2005/8/layout/hierarchy1"/>
    <dgm:cxn modelId="{C1CBAD6D-97B8-4E34-958A-EB89943A4083}" srcId="{C6B59DC8-A435-43DF-BCEA-99121A69FD47}" destId="{D4CFF728-097D-427C-8524-A81766C7CF48}" srcOrd="0" destOrd="0" parTransId="{351E1A46-BE8F-482B-9632-50712651E481}" sibTransId="{DEE18E13-C4E0-4C69-BC08-38094C4071CB}"/>
    <dgm:cxn modelId="{B4406A19-722F-4624-9EBE-29112D8596FC}" type="presOf" srcId="{48003E62-7E28-4A2A-B616-869D4AA859CA}" destId="{20FF03BC-FA16-4CE2-BDDD-05ED62F1FA9E}" srcOrd="0" destOrd="0" presId="urn:microsoft.com/office/officeart/2005/8/layout/hierarchy1"/>
    <dgm:cxn modelId="{B5B1D7C8-4B41-4864-8D26-54E37B1BCBA1}" type="presParOf" srcId="{545B3739-5A7C-465D-90CF-224AAAE973D3}" destId="{8239C2EA-99D7-4B55-83F0-D3A0E2AD1231}" srcOrd="0" destOrd="0" presId="urn:microsoft.com/office/officeart/2005/8/layout/hierarchy1"/>
    <dgm:cxn modelId="{63B08BE4-4B67-48C9-9C60-F7280791F133}" type="presParOf" srcId="{8239C2EA-99D7-4B55-83F0-D3A0E2AD1231}" destId="{9D063A7C-2B8D-43E3-AC59-288AF33FA17A}" srcOrd="0" destOrd="0" presId="urn:microsoft.com/office/officeart/2005/8/layout/hierarchy1"/>
    <dgm:cxn modelId="{8CA7FB4C-F7D5-4232-808D-EE360DC06E9A}" type="presParOf" srcId="{9D063A7C-2B8D-43E3-AC59-288AF33FA17A}" destId="{7DFBE37C-4339-482D-A58A-DAC611520D07}" srcOrd="0" destOrd="0" presId="urn:microsoft.com/office/officeart/2005/8/layout/hierarchy1"/>
    <dgm:cxn modelId="{01DEDEEA-DF6F-449F-BAD6-FB234020F225}" type="presParOf" srcId="{9D063A7C-2B8D-43E3-AC59-288AF33FA17A}" destId="{C37DD2A5-9954-4C66-93E5-0E84AB65762D}" srcOrd="1" destOrd="0" presId="urn:microsoft.com/office/officeart/2005/8/layout/hierarchy1"/>
    <dgm:cxn modelId="{695E5DF7-69A2-40C4-9684-B62DCD1F0F89}" type="presParOf" srcId="{8239C2EA-99D7-4B55-83F0-D3A0E2AD1231}" destId="{25FF5703-E9CA-472B-B1DA-FCDE1B1A3612}" srcOrd="1" destOrd="0" presId="urn:microsoft.com/office/officeart/2005/8/layout/hierarchy1"/>
    <dgm:cxn modelId="{8AE7F0D1-93EE-4375-8C69-3AC5CB6B33F9}" type="presParOf" srcId="{25FF5703-E9CA-472B-B1DA-FCDE1B1A3612}" destId="{F35F5CB6-8C33-4EDC-AC0B-F066A54C9E07}" srcOrd="0" destOrd="0" presId="urn:microsoft.com/office/officeart/2005/8/layout/hierarchy1"/>
    <dgm:cxn modelId="{DF23F9A2-D517-4A3D-BACB-70A74612420E}" type="presParOf" srcId="{25FF5703-E9CA-472B-B1DA-FCDE1B1A3612}" destId="{99994387-FB8D-40A2-A792-A4847EA60C78}" srcOrd="1" destOrd="0" presId="urn:microsoft.com/office/officeart/2005/8/layout/hierarchy1"/>
    <dgm:cxn modelId="{83BD07AA-8AD5-477A-A13E-357C7524D0CE}" type="presParOf" srcId="{99994387-FB8D-40A2-A792-A4847EA60C78}" destId="{19DEA2A0-86BE-4686-9E99-82BE3C52366D}" srcOrd="0" destOrd="0" presId="urn:microsoft.com/office/officeart/2005/8/layout/hierarchy1"/>
    <dgm:cxn modelId="{4919203F-1C5D-44C9-8936-C3899EE068EF}" type="presParOf" srcId="{19DEA2A0-86BE-4686-9E99-82BE3C52366D}" destId="{696F6F1E-E364-4A50-9CED-ABF887DF04FB}" srcOrd="0" destOrd="0" presId="urn:microsoft.com/office/officeart/2005/8/layout/hierarchy1"/>
    <dgm:cxn modelId="{6225EDC3-4262-4215-B30F-7867B8CD572C}" type="presParOf" srcId="{19DEA2A0-86BE-4686-9E99-82BE3C52366D}" destId="{A58BC291-05CB-457D-8EAD-B0ACE8747F49}" srcOrd="1" destOrd="0" presId="urn:microsoft.com/office/officeart/2005/8/layout/hierarchy1"/>
    <dgm:cxn modelId="{8E7406AD-4BC0-4A92-AE0E-C46204260A0C}" type="presParOf" srcId="{99994387-FB8D-40A2-A792-A4847EA60C78}" destId="{F7D27112-AFDC-4DC1-9E57-E4D6933AD0EE}" srcOrd="1" destOrd="0" presId="urn:microsoft.com/office/officeart/2005/8/layout/hierarchy1"/>
    <dgm:cxn modelId="{0E91DBA1-BFCD-46F2-A8D6-BA7915F6372A}" type="presParOf" srcId="{F7D27112-AFDC-4DC1-9E57-E4D6933AD0EE}" destId="{C8C17207-71A7-4770-9B9A-78DD80DA37FF}" srcOrd="0" destOrd="0" presId="urn:microsoft.com/office/officeart/2005/8/layout/hierarchy1"/>
    <dgm:cxn modelId="{6E7A5FBA-A0A0-444C-9BA1-09E5491E3E61}" type="presParOf" srcId="{F7D27112-AFDC-4DC1-9E57-E4D6933AD0EE}" destId="{548D132E-48B4-45FE-A4ED-B1F0A80CD09C}" srcOrd="1" destOrd="0" presId="urn:microsoft.com/office/officeart/2005/8/layout/hierarchy1"/>
    <dgm:cxn modelId="{1236226B-AFEB-41E4-8C26-9E6EB04E7346}" type="presParOf" srcId="{548D132E-48B4-45FE-A4ED-B1F0A80CD09C}" destId="{FCC786EE-12DA-4C22-8EE7-6FDF84F76CD9}" srcOrd="0" destOrd="0" presId="urn:microsoft.com/office/officeart/2005/8/layout/hierarchy1"/>
    <dgm:cxn modelId="{07C6439B-2FAA-4E1F-A0FC-8F3CB0E202B8}" type="presParOf" srcId="{FCC786EE-12DA-4C22-8EE7-6FDF84F76CD9}" destId="{2B6002EB-6952-441E-A9C7-CB70CBAD5501}" srcOrd="0" destOrd="0" presId="urn:microsoft.com/office/officeart/2005/8/layout/hierarchy1"/>
    <dgm:cxn modelId="{2912D7A8-18A6-4BE3-B2E5-995AF4E9E711}" type="presParOf" srcId="{FCC786EE-12DA-4C22-8EE7-6FDF84F76CD9}" destId="{F483F582-4370-4D58-9CD8-1FC955D9DC2A}" srcOrd="1" destOrd="0" presId="urn:microsoft.com/office/officeart/2005/8/layout/hierarchy1"/>
    <dgm:cxn modelId="{44FEC802-2586-450C-A7C2-F867E71E4341}" type="presParOf" srcId="{548D132E-48B4-45FE-A4ED-B1F0A80CD09C}" destId="{D5B928BA-F724-49F9-B0B6-F844DCE96EAF}" srcOrd="1" destOrd="0" presId="urn:microsoft.com/office/officeart/2005/8/layout/hierarchy1"/>
    <dgm:cxn modelId="{F9B9C570-8490-4030-89E9-FBF81D1B3F96}" type="presParOf" srcId="{F7D27112-AFDC-4DC1-9E57-E4D6933AD0EE}" destId="{20FF03BC-FA16-4CE2-BDDD-05ED62F1FA9E}" srcOrd="2" destOrd="0" presId="urn:microsoft.com/office/officeart/2005/8/layout/hierarchy1"/>
    <dgm:cxn modelId="{BDF4821C-A6B7-42EB-A2A4-27BB984FCF60}" type="presParOf" srcId="{F7D27112-AFDC-4DC1-9E57-E4D6933AD0EE}" destId="{E02BC0B8-385A-4750-8CB6-309EEDFF91B0}" srcOrd="3" destOrd="0" presId="urn:microsoft.com/office/officeart/2005/8/layout/hierarchy1"/>
    <dgm:cxn modelId="{5C00B4F0-FDA4-4A88-B97F-8D10329AF70F}" type="presParOf" srcId="{E02BC0B8-385A-4750-8CB6-309EEDFF91B0}" destId="{62CDEAE4-C4D5-4727-AAE0-1A830D6DD203}" srcOrd="0" destOrd="0" presId="urn:microsoft.com/office/officeart/2005/8/layout/hierarchy1"/>
    <dgm:cxn modelId="{34E8D968-F6D2-475E-815E-674F7762A3A4}" type="presParOf" srcId="{62CDEAE4-C4D5-4727-AAE0-1A830D6DD203}" destId="{E5C2362A-5C4E-4B2E-AB24-68C2FD9B4C3D}" srcOrd="0" destOrd="0" presId="urn:microsoft.com/office/officeart/2005/8/layout/hierarchy1"/>
    <dgm:cxn modelId="{8B03CAEB-80DE-426C-A992-3F3326661CF9}" type="presParOf" srcId="{62CDEAE4-C4D5-4727-AAE0-1A830D6DD203}" destId="{933C0D87-39BF-4D26-B382-E9D99FA5FD3A}" srcOrd="1" destOrd="0" presId="urn:microsoft.com/office/officeart/2005/8/layout/hierarchy1"/>
    <dgm:cxn modelId="{6958C3C6-66E8-4E77-B313-2C9522348798}" type="presParOf" srcId="{E02BC0B8-385A-4750-8CB6-309EEDFF91B0}" destId="{04A8FA3D-9F02-4F06-A51A-A5EAA191FFB5}" srcOrd="1" destOrd="0" presId="urn:microsoft.com/office/officeart/2005/8/layout/hierarchy1"/>
    <dgm:cxn modelId="{351C0A5E-58D9-4E57-BFE4-9433FDD1E205}" type="presParOf" srcId="{25FF5703-E9CA-472B-B1DA-FCDE1B1A3612}" destId="{C6370D67-C47A-417E-971D-8C81185C70DE}" srcOrd="2" destOrd="0" presId="urn:microsoft.com/office/officeart/2005/8/layout/hierarchy1"/>
    <dgm:cxn modelId="{16FED1DC-6AB9-4F53-86D1-ACEBDEC7CD1F}" type="presParOf" srcId="{25FF5703-E9CA-472B-B1DA-FCDE1B1A3612}" destId="{17346632-619A-449E-9AF3-3EB771EF3A05}" srcOrd="3" destOrd="0" presId="urn:microsoft.com/office/officeart/2005/8/layout/hierarchy1"/>
    <dgm:cxn modelId="{031BAA99-7063-4635-AECF-1D506192AE6E}" type="presParOf" srcId="{17346632-619A-449E-9AF3-3EB771EF3A05}" destId="{301EC6BD-6F9F-48F2-93B7-185028D693EE}" srcOrd="0" destOrd="0" presId="urn:microsoft.com/office/officeart/2005/8/layout/hierarchy1"/>
    <dgm:cxn modelId="{31FC3AE4-8719-4EDC-8C9F-80A77F90BB0D}" type="presParOf" srcId="{301EC6BD-6F9F-48F2-93B7-185028D693EE}" destId="{02DF06B3-962F-42F3-BD28-F09E20108CFF}" srcOrd="0" destOrd="0" presId="urn:microsoft.com/office/officeart/2005/8/layout/hierarchy1"/>
    <dgm:cxn modelId="{49836905-BC08-4935-A908-1A48CDD5F6A7}" type="presParOf" srcId="{301EC6BD-6F9F-48F2-93B7-185028D693EE}" destId="{8FFFB4EC-CE4F-4160-B9DD-67133C4685BE}" srcOrd="1" destOrd="0" presId="urn:microsoft.com/office/officeart/2005/8/layout/hierarchy1"/>
    <dgm:cxn modelId="{935EA68F-5FB6-4A5A-BADC-F261A4CD975C}" type="presParOf" srcId="{17346632-619A-449E-9AF3-3EB771EF3A05}" destId="{99670654-193D-47B4-9F22-81AD169B20FD}" srcOrd="1" destOrd="0" presId="urn:microsoft.com/office/officeart/2005/8/layout/hierarchy1"/>
    <dgm:cxn modelId="{EBABC711-211F-40B7-83AB-80DBD4A222B7}" type="presParOf" srcId="{99670654-193D-47B4-9F22-81AD169B20FD}" destId="{ACE6EE4A-FDAC-43A5-9C47-3B5BF6E17A3C}" srcOrd="0" destOrd="0" presId="urn:microsoft.com/office/officeart/2005/8/layout/hierarchy1"/>
    <dgm:cxn modelId="{105A7A1D-C674-4B2E-90B3-5291480E06AB}" type="presParOf" srcId="{99670654-193D-47B4-9F22-81AD169B20FD}" destId="{6BB0883F-9A15-403E-8678-3A5E97903207}" srcOrd="1" destOrd="0" presId="urn:microsoft.com/office/officeart/2005/8/layout/hierarchy1"/>
    <dgm:cxn modelId="{3777FAF3-5173-4A5A-B7E0-14F63C53B5AE}" type="presParOf" srcId="{6BB0883F-9A15-403E-8678-3A5E97903207}" destId="{28CE5E5C-7375-47E9-A8B3-267E29CAF50F}" srcOrd="0" destOrd="0" presId="urn:microsoft.com/office/officeart/2005/8/layout/hierarchy1"/>
    <dgm:cxn modelId="{15F6936E-83B5-41B0-81D3-A2AAE704C689}" type="presParOf" srcId="{28CE5E5C-7375-47E9-A8B3-267E29CAF50F}" destId="{8CF1F589-73AF-4C04-BD32-91EB15A8E791}" srcOrd="0" destOrd="0" presId="urn:microsoft.com/office/officeart/2005/8/layout/hierarchy1"/>
    <dgm:cxn modelId="{9A88823B-87EE-4600-B129-6CB2B371073A}" type="presParOf" srcId="{28CE5E5C-7375-47E9-A8B3-267E29CAF50F}" destId="{608CDB72-E9C8-4308-BDDF-B51E87534CB6}" srcOrd="1" destOrd="0" presId="urn:microsoft.com/office/officeart/2005/8/layout/hierarchy1"/>
    <dgm:cxn modelId="{9CA153D0-49FD-458A-B832-2FC5298C2C2E}" type="presParOf" srcId="{6BB0883F-9A15-403E-8678-3A5E97903207}" destId="{E4D85C32-EF79-40C0-9F26-D00461C07EC7}" srcOrd="1" destOrd="0" presId="urn:microsoft.com/office/officeart/2005/8/layout/hierarchy1"/>
    <dgm:cxn modelId="{290724BD-B845-4572-B52C-F57712DCC49C}" type="presParOf" srcId="{545B3739-5A7C-465D-90CF-224AAAE973D3}" destId="{72C2A770-DE55-438E-9325-2A315DD6343D}" srcOrd="1" destOrd="0" presId="urn:microsoft.com/office/officeart/2005/8/layout/hierarchy1"/>
    <dgm:cxn modelId="{56269738-62BE-405F-905A-03D2080CCDE7}" type="presParOf" srcId="{72C2A770-DE55-438E-9325-2A315DD6343D}" destId="{E96E3BC1-4050-45E8-9338-9BF0EC1E00ED}" srcOrd="0" destOrd="0" presId="urn:microsoft.com/office/officeart/2005/8/layout/hierarchy1"/>
    <dgm:cxn modelId="{BD5476EA-57D4-4A59-8BBD-80781CBDCD8A}" type="presParOf" srcId="{E96E3BC1-4050-45E8-9338-9BF0EC1E00ED}" destId="{EDD64369-D22D-4DEB-AE9D-45C324FF9DFE}" srcOrd="0" destOrd="0" presId="urn:microsoft.com/office/officeart/2005/8/layout/hierarchy1"/>
    <dgm:cxn modelId="{0E7DC961-2D71-43C3-901F-CACF953CF1B6}" type="presParOf" srcId="{E96E3BC1-4050-45E8-9338-9BF0EC1E00ED}" destId="{083E6D27-5DA2-4C50-8928-036580437EB8}" srcOrd="1" destOrd="0" presId="urn:microsoft.com/office/officeart/2005/8/layout/hierarchy1"/>
    <dgm:cxn modelId="{593883CF-6519-40D2-A9C2-EF8884D44C3D}" type="presParOf" srcId="{72C2A770-DE55-438E-9325-2A315DD6343D}" destId="{D1920D67-1C6B-41E6-B144-F2A58C6BB8D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E6EE4A-FDAC-43A5-9C47-3B5BF6E17A3C}">
      <dsp:nvSpPr>
        <dsp:cNvPr id="0" name=""/>
        <dsp:cNvSpPr/>
      </dsp:nvSpPr>
      <dsp:spPr>
        <a:xfrm>
          <a:off x="6878239" y="2826466"/>
          <a:ext cx="91440" cy="3485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52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370D67-C47A-417E-971D-8C81185C70DE}">
      <dsp:nvSpPr>
        <dsp:cNvPr id="0" name=""/>
        <dsp:cNvSpPr/>
      </dsp:nvSpPr>
      <dsp:spPr>
        <a:xfrm>
          <a:off x="4756152" y="1159834"/>
          <a:ext cx="2167806" cy="523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796"/>
              </a:lnTo>
              <a:lnTo>
                <a:pt x="2167806" y="356796"/>
              </a:lnTo>
              <a:lnTo>
                <a:pt x="2167806" y="5235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FF03BC-FA16-4CE2-BDDD-05ED62F1FA9E}">
      <dsp:nvSpPr>
        <dsp:cNvPr id="0" name=""/>
        <dsp:cNvSpPr/>
      </dsp:nvSpPr>
      <dsp:spPr>
        <a:xfrm>
          <a:off x="1819554" y="2826443"/>
          <a:ext cx="2723337" cy="6166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9922"/>
              </a:lnTo>
              <a:lnTo>
                <a:pt x="2723337" y="449922"/>
              </a:lnTo>
              <a:lnTo>
                <a:pt x="2723337" y="6166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C17207-71A7-4770-9B9A-78DD80DA37FF}">
      <dsp:nvSpPr>
        <dsp:cNvPr id="0" name=""/>
        <dsp:cNvSpPr/>
      </dsp:nvSpPr>
      <dsp:spPr>
        <a:xfrm>
          <a:off x="1819554" y="2826443"/>
          <a:ext cx="848492" cy="56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6609"/>
              </a:lnTo>
              <a:lnTo>
                <a:pt x="848492" y="396609"/>
              </a:lnTo>
              <a:lnTo>
                <a:pt x="848492" y="5633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5F5CB6-8C33-4EDC-AC0B-F066A54C9E07}">
      <dsp:nvSpPr>
        <dsp:cNvPr id="0" name=""/>
        <dsp:cNvSpPr/>
      </dsp:nvSpPr>
      <dsp:spPr>
        <a:xfrm>
          <a:off x="1819554" y="1159834"/>
          <a:ext cx="2936598" cy="523534"/>
        </a:xfrm>
        <a:custGeom>
          <a:avLst/>
          <a:gdLst/>
          <a:ahLst/>
          <a:cxnLst/>
          <a:rect l="0" t="0" r="0" b="0"/>
          <a:pathLst>
            <a:path>
              <a:moveTo>
                <a:pt x="2936598" y="0"/>
              </a:moveTo>
              <a:lnTo>
                <a:pt x="2936598" y="356773"/>
              </a:lnTo>
              <a:lnTo>
                <a:pt x="0" y="356773"/>
              </a:lnTo>
              <a:lnTo>
                <a:pt x="0" y="5235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FBE37C-4339-482D-A58A-DAC611520D07}">
      <dsp:nvSpPr>
        <dsp:cNvPr id="0" name=""/>
        <dsp:cNvSpPr/>
      </dsp:nvSpPr>
      <dsp:spPr>
        <a:xfrm>
          <a:off x="3856093" y="16760"/>
          <a:ext cx="1800117" cy="1143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DD2A5-9954-4C66-93E5-0E84AB65762D}">
      <dsp:nvSpPr>
        <dsp:cNvPr id="0" name=""/>
        <dsp:cNvSpPr/>
      </dsp:nvSpPr>
      <dsp:spPr>
        <a:xfrm>
          <a:off x="4056106" y="206772"/>
          <a:ext cx="1800117" cy="1143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/>
            <a:t>HALT</a:t>
          </a:r>
        </a:p>
      </dsp:txBody>
      <dsp:txXfrm>
        <a:off x="4089585" y="240251"/>
        <a:ext cx="1733159" cy="1076116"/>
      </dsp:txXfrm>
    </dsp:sp>
    <dsp:sp modelId="{696F6F1E-E364-4A50-9CED-ABF887DF04FB}">
      <dsp:nvSpPr>
        <dsp:cNvPr id="0" name=""/>
        <dsp:cNvSpPr/>
      </dsp:nvSpPr>
      <dsp:spPr>
        <a:xfrm>
          <a:off x="919495" y="1683369"/>
          <a:ext cx="1800117" cy="1143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8BC291-05CB-457D-8EAD-B0ACE8747F49}">
      <dsp:nvSpPr>
        <dsp:cNvPr id="0" name=""/>
        <dsp:cNvSpPr/>
      </dsp:nvSpPr>
      <dsp:spPr>
        <a:xfrm>
          <a:off x="1119508" y="1873381"/>
          <a:ext cx="1800117" cy="1143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/>
            <a:t>CALT</a:t>
          </a:r>
        </a:p>
      </dsp:txBody>
      <dsp:txXfrm>
        <a:off x="1152987" y="1906860"/>
        <a:ext cx="1733159" cy="1076116"/>
      </dsp:txXfrm>
    </dsp:sp>
    <dsp:sp modelId="{2B6002EB-6952-441E-A9C7-CB70CBAD5501}">
      <dsp:nvSpPr>
        <dsp:cNvPr id="0" name=""/>
        <dsp:cNvSpPr/>
      </dsp:nvSpPr>
      <dsp:spPr>
        <a:xfrm>
          <a:off x="1986063" y="3389814"/>
          <a:ext cx="1363967" cy="7181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83F582-4370-4D58-9CD8-1FC955D9DC2A}">
      <dsp:nvSpPr>
        <dsp:cNvPr id="0" name=""/>
        <dsp:cNvSpPr/>
      </dsp:nvSpPr>
      <dsp:spPr>
        <a:xfrm>
          <a:off x="2186076" y="3579826"/>
          <a:ext cx="1363967" cy="7181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/>
            <a:t>2. </a:t>
          </a:r>
          <a:r>
            <a:rPr lang="tr-TR" sz="1200" b="1" kern="1200" dirty="0" smtClean="0"/>
            <a:t>Profile </a:t>
          </a:r>
          <a:br>
            <a:rPr lang="tr-TR" sz="1200" b="1" kern="1200" dirty="0" smtClean="0"/>
          </a:br>
          <a:r>
            <a:rPr lang="tr-TR" sz="1200" b="1" kern="1200" dirty="0" smtClean="0"/>
            <a:t>(%10 Reduced of 1. Profile)</a:t>
          </a:r>
          <a:endParaRPr lang="tr-TR" sz="1200" b="1" kern="1200" dirty="0"/>
        </a:p>
      </dsp:txBody>
      <dsp:txXfrm>
        <a:off x="2207110" y="3600860"/>
        <a:ext cx="1321899" cy="676080"/>
      </dsp:txXfrm>
    </dsp:sp>
    <dsp:sp modelId="{E5C2362A-5C4E-4B2E-AB24-68C2FD9B4C3D}">
      <dsp:nvSpPr>
        <dsp:cNvPr id="0" name=""/>
        <dsp:cNvSpPr/>
      </dsp:nvSpPr>
      <dsp:spPr>
        <a:xfrm>
          <a:off x="3826183" y="3443127"/>
          <a:ext cx="1433415" cy="6526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3C0D87-39BF-4D26-B382-E9D99FA5FD3A}">
      <dsp:nvSpPr>
        <dsp:cNvPr id="0" name=""/>
        <dsp:cNvSpPr/>
      </dsp:nvSpPr>
      <dsp:spPr>
        <a:xfrm>
          <a:off x="4026196" y="3633139"/>
          <a:ext cx="1433415" cy="652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/>
            <a:t>3. </a:t>
          </a:r>
          <a:r>
            <a:rPr lang="tr-TR" sz="1200" b="1" kern="1200" dirty="0" smtClean="0"/>
            <a:t>Profile </a:t>
          </a:r>
          <a:br>
            <a:rPr lang="tr-TR" sz="1200" b="1" kern="1200" dirty="0" smtClean="0"/>
          </a:br>
          <a:r>
            <a:rPr lang="tr-TR" sz="1200" b="1" kern="1200" dirty="0" smtClean="0"/>
            <a:t>(%10 Reduced of 2. Profile)</a:t>
          </a:r>
          <a:endParaRPr lang="tr-TR" sz="1200" b="1" kern="1200" dirty="0"/>
        </a:p>
      </dsp:txBody>
      <dsp:txXfrm>
        <a:off x="4045310" y="3652253"/>
        <a:ext cx="1395187" cy="614376"/>
      </dsp:txXfrm>
    </dsp:sp>
    <dsp:sp modelId="{02DF06B3-962F-42F3-BD28-F09E20108CFF}">
      <dsp:nvSpPr>
        <dsp:cNvPr id="0" name=""/>
        <dsp:cNvSpPr/>
      </dsp:nvSpPr>
      <dsp:spPr>
        <a:xfrm>
          <a:off x="6023900" y="1683391"/>
          <a:ext cx="1800117" cy="1143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FFB4EC-CE4F-4160-B9DD-67133C4685BE}">
      <dsp:nvSpPr>
        <dsp:cNvPr id="0" name=""/>
        <dsp:cNvSpPr/>
      </dsp:nvSpPr>
      <dsp:spPr>
        <a:xfrm>
          <a:off x="6223913" y="1873404"/>
          <a:ext cx="1800117" cy="1143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/>
            <a:t>ALT</a:t>
          </a:r>
        </a:p>
      </dsp:txBody>
      <dsp:txXfrm>
        <a:off x="6257392" y="1906883"/>
        <a:ext cx="1733159" cy="1076116"/>
      </dsp:txXfrm>
    </dsp:sp>
    <dsp:sp modelId="{8CF1F589-73AF-4C04-BD32-91EB15A8E791}">
      <dsp:nvSpPr>
        <dsp:cNvPr id="0" name=""/>
        <dsp:cNvSpPr/>
      </dsp:nvSpPr>
      <dsp:spPr>
        <a:xfrm>
          <a:off x="6023900" y="3174996"/>
          <a:ext cx="1800117" cy="1143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8CDB72-E9C8-4308-BDDF-B51E87534CB6}">
      <dsp:nvSpPr>
        <dsp:cNvPr id="0" name=""/>
        <dsp:cNvSpPr/>
      </dsp:nvSpPr>
      <dsp:spPr>
        <a:xfrm>
          <a:off x="6223913" y="3365008"/>
          <a:ext cx="1800117" cy="1143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Analytical Calculations</a:t>
          </a:r>
          <a:endParaRPr lang="tr-TR" sz="2000" kern="1200" dirty="0"/>
        </a:p>
      </dsp:txBody>
      <dsp:txXfrm>
        <a:off x="6257392" y="3398487"/>
        <a:ext cx="1733159" cy="1076116"/>
      </dsp:txXfrm>
    </dsp:sp>
    <dsp:sp modelId="{EDD64369-D22D-4DEB-AE9D-45C324FF9DFE}">
      <dsp:nvSpPr>
        <dsp:cNvPr id="0" name=""/>
        <dsp:cNvSpPr/>
      </dsp:nvSpPr>
      <dsp:spPr>
        <a:xfrm>
          <a:off x="86902" y="3374427"/>
          <a:ext cx="1500938" cy="780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3E6D27-5DA2-4C50-8928-036580437EB8}">
      <dsp:nvSpPr>
        <dsp:cNvPr id="0" name=""/>
        <dsp:cNvSpPr/>
      </dsp:nvSpPr>
      <dsp:spPr>
        <a:xfrm>
          <a:off x="286915" y="3564440"/>
          <a:ext cx="1500938" cy="7806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/>
            <a:t>1. </a:t>
          </a:r>
          <a:r>
            <a:rPr lang="tr-TR" sz="1200" b="1" kern="1200" dirty="0" smtClean="0"/>
            <a:t>Profile </a:t>
          </a:r>
          <a:br>
            <a:rPr lang="tr-TR" sz="1200" b="1" kern="1200" dirty="0" smtClean="0"/>
          </a:br>
          <a:r>
            <a:rPr lang="tr-TR" sz="1200" b="1" kern="1200" dirty="0" smtClean="0"/>
            <a:t>(%10 Reduced of HALT)</a:t>
          </a:r>
          <a:endParaRPr lang="tr-TR" sz="1200" b="1" kern="1200" dirty="0"/>
        </a:p>
      </dsp:txBody>
      <dsp:txXfrm>
        <a:off x="309780" y="3587305"/>
        <a:ext cx="1455208" cy="7349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D230A-56EB-4439-8934-04D25D77D3BA}" type="datetimeFigureOut">
              <a:rPr lang="tr-TR" smtClean="0"/>
              <a:t>9.9.2015</a:t>
            </a:fld>
            <a:endParaRPr lang="tr-T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2FD24-8FF6-47C9-9BB9-4E39404910B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8451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2FD24-8FF6-47C9-9BB9-4E39404910BF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8479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1B87-CA65-4AA5-AE3F-CED2EA33D780}" type="datetimeFigureOut">
              <a:rPr lang="tr-TR" smtClean="0"/>
              <a:t>9.9.2015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86BA-8526-4763-ABEA-90866152AE1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452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1B87-CA65-4AA5-AE3F-CED2EA33D780}" type="datetimeFigureOut">
              <a:rPr lang="tr-TR" smtClean="0"/>
              <a:t>9.9.2015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86BA-8526-4763-ABEA-90866152AE1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0408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1B87-CA65-4AA5-AE3F-CED2EA33D780}" type="datetimeFigureOut">
              <a:rPr lang="tr-TR" smtClean="0"/>
              <a:t>9.9.2015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86BA-8526-4763-ABEA-90866152AE1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1463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1B87-CA65-4AA5-AE3F-CED2EA33D780}" type="datetimeFigureOut">
              <a:rPr lang="tr-TR" smtClean="0"/>
              <a:t>9.9.2015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86BA-8526-4763-ABEA-90866152AE1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4173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1B87-CA65-4AA5-AE3F-CED2EA33D780}" type="datetimeFigureOut">
              <a:rPr lang="tr-TR" smtClean="0"/>
              <a:t>9.9.2015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86BA-8526-4763-ABEA-90866152AE1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575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1B87-CA65-4AA5-AE3F-CED2EA33D780}" type="datetimeFigureOut">
              <a:rPr lang="tr-TR" smtClean="0"/>
              <a:t>9.9.2015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86BA-8526-4763-ABEA-90866152AE1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0569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1B87-CA65-4AA5-AE3F-CED2EA33D780}" type="datetimeFigureOut">
              <a:rPr lang="tr-TR" smtClean="0"/>
              <a:t>9.9.2015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86BA-8526-4763-ABEA-90866152AE1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0361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1B87-CA65-4AA5-AE3F-CED2EA33D780}" type="datetimeFigureOut">
              <a:rPr lang="tr-TR" smtClean="0"/>
              <a:t>9.9.2015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86BA-8526-4763-ABEA-90866152AE1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583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1B87-CA65-4AA5-AE3F-CED2EA33D780}" type="datetimeFigureOut">
              <a:rPr lang="tr-TR" smtClean="0"/>
              <a:t>9.9.2015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86BA-8526-4763-ABEA-90866152AE1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935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1B87-CA65-4AA5-AE3F-CED2EA33D780}" type="datetimeFigureOut">
              <a:rPr lang="tr-TR" smtClean="0"/>
              <a:t>9.9.2015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86BA-8526-4763-ABEA-90866152AE1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0344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1B87-CA65-4AA5-AE3F-CED2EA33D780}" type="datetimeFigureOut">
              <a:rPr lang="tr-TR" smtClean="0"/>
              <a:t>9.9.2015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86BA-8526-4763-ABEA-90866152AE1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7125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01B87-CA65-4AA5-AE3F-CED2EA33D780}" type="datetimeFigureOut">
              <a:rPr lang="tr-TR" smtClean="0"/>
              <a:t>9.9.2015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486BA-8526-4763-ABEA-90866152AE1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9773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9657" y="491918"/>
            <a:ext cx="7772400" cy="2387600"/>
          </a:xfrm>
        </p:spPr>
        <p:txBody>
          <a:bodyPr>
            <a:noAutofit/>
          </a:bodyPr>
          <a:lstStyle/>
          <a:p>
            <a:r>
              <a:rPr lang="en-US" sz="3000" b="1" dirty="0"/>
              <a:t>Extensive Investigation of Calibrated Accelerated Life Testing (CALT) in Comparison with Classical Accelerated Life Testing (ALT)</a:t>
            </a:r>
            <a:endParaRPr lang="tr-TR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6857" y="2929605"/>
            <a:ext cx="6858000" cy="1655762"/>
          </a:xfrm>
        </p:spPr>
        <p:txBody>
          <a:bodyPr/>
          <a:lstStyle/>
          <a:p>
            <a:r>
              <a:rPr lang="en-US" dirty="0" smtClean="0"/>
              <a:t>B</a:t>
            </a:r>
            <a:r>
              <a:rPr lang="tr-TR" dirty="0" smtClean="0"/>
              <a:t>urak</a:t>
            </a:r>
            <a:r>
              <a:rPr lang="en-US" dirty="0" smtClean="0"/>
              <a:t> Sal</a:t>
            </a:r>
            <a:r>
              <a:rPr lang="tr-TR" dirty="0" smtClean="0"/>
              <a:t> (Presenter)</a:t>
            </a:r>
            <a:r>
              <a:rPr lang="en-US" dirty="0" smtClean="0"/>
              <a:t>, </a:t>
            </a:r>
            <a:endParaRPr lang="tr-TR" dirty="0" smtClean="0"/>
          </a:p>
          <a:p>
            <a:r>
              <a:rPr lang="en-US" dirty="0" smtClean="0"/>
              <a:t>M. Altun</a:t>
            </a:r>
          </a:p>
          <a:p>
            <a:r>
              <a:rPr lang="en-US" dirty="0" smtClean="0"/>
              <a:t>Istanbul Technical University, Istanbul, Turkey</a:t>
            </a:r>
          </a:p>
          <a:p>
            <a:endParaRPr lang="tr-TR" dirty="0"/>
          </a:p>
        </p:txBody>
      </p:sp>
      <p:pic>
        <p:nvPicPr>
          <p:cNvPr id="4" name="Picture 6" descr="C:\Users\arda\Desktop\itu-logo-20121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315" r="-912" b="11691"/>
          <a:stretch>
            <a:fillRect/>
          </a:stretch>
        </p:blipFill>
        <p:spPr bwMode="auto">
          <a:xfrm>
            <a:off x="6045055" y="4585367"/>
            <a:ext cx="967406" cy="112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708" y="4482010"/>
            <a:ext cx="1364297" cy="123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ekonometre.net/wp-content/uploads/arcelik_logo-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526" y="4544598"/>
            <a:ext cx="1638133" cy="122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82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Calculation of Parameters - CALT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Sample </a:t>
            </a:r>
            <a:r>
              <a:rPr lang="en-US" sz="2400" b="1" dirty="0"/>
              <a:t>Size= </a:t>
            </a:r>
            <a:r>
              <a:rPr lang="en-US" sz="2400" b="1" dirty="0" smtClean="0"/>
              <a:t>6 </a:t>
            </a:r>
            <a:endParaRPr lang="tr-TR" sz="2400" b="1" dirty="0" smtClean="0"/>
          </a:p>
          <a:p>
            <a:pPr lvl="1"/>
            <a:r>
              <a:rPr lang="en-US" sz="2000" dirty="0" smtClean="0"/>
              <a:t>Recommended </a:t>
            </a:r>
            <a:r>
              <a:rPr lang="en-US" sz="2000" dirty="0"/>
              <a:t>sample size for CALT is 6, however, sample size can be increased in order to increase accuracy. </a:t>
            </a:r>
            <a:endParaRPr lang="tr-TR" sz="2000" dirty="0" smtClean="0"/>
          </a:p>
          <a:p>
            <a:r>
              <a:rPr lang="en-US" sz="2400" b="1" dirty="0" smtClean="0"/>
              <a:t>U</a:t>
            </a:r>
            <a:r>
              <a:rPr lang="tr-TR" sz="2400" b="1" dirty="0" err="1" smtClean="0"/>
              <a:t>nit</a:t>
            </a:r>
            <a:r>
              <a:rPr lang="tr-TR" sz="2400" b="1" dirty="0" smtClean="0"/>
              <a:t> Test Time</a:t>
            </a:r>
            <a:r>
              <a:rPr lang="en-US" sz="2400" b="1" dirty="0" smtClean="0"/>
              <a:t>= (</a:t>
            </a:r>
            <a:r>
              <a:rPr lang="tr-TR" sz="2400" b="1" dirty="0" smtClean="0"/>
              <a:t>Normal </a:t>
            </a:r>
            <a:r>
              <a:rPr lang="tr-TR" sz="2400" b="1" dirty="0" err="1" smtClean="0"/>
              <a:t>Yearly</a:t>
            </a:r>
            <a:r>
              <a:rPr lang="tr-TR" sz="2400" b="1" dirty="0" smtClean="0"/>
              <a:t> Time</a:t>
            </a:r>
            <a:r>
              <a:rPr lang="en-US" sz="2400" b="1" dirty="0" smtClean="0"/>
              <a:t>*MTTF</a:t>
            </a:r>
            <a:r>
              <a:rPr lang="en-US" sz="2400" b="1" dirty="0"/>
              <a:t>)/AF </a:t>
            </a:r>
            <a:endParaRPr lang="tr-TR" sz="2400" b="1" dirty="0" smtClean="0"/>
          </a:p>
          <a:p>
            <a:r>
              <a:rPr lang="en-US" sz="2400" b="1" dirty="0" smtClean="0"/>
              <a:t>T</a:t>
            </a:r>
            <a:r>
              <a:rPr lang="tr-TR" sz="2400" b="1" dirty="0" err="1" smtClean="0"/>
              <a:t>otal</a:t>
            </a:r>
            <a:r>
              <a:rPr lang="tr-TR" sz="2400" b="1" dirty="0" smtClean="0"/>
              <a:t> Test Time</a:t>
            </a:r>
            <a:r>
              <a:rPr lang="en-US" sz="2400" b="1" dirty="0" smtClean="0"/>
              <a:t>= S</a:t>
            </a:r>
            <a:r>
              <a:rPr lang="tr-TR" sz="2400" b="1" dirty="0" err="1" smtClean="0"/>
              <a:t>ample</a:t>
            </a:r>
            <a:r>
              <a:rPr lang="tr-TR" sz="2400" b="1" dirty="0" smtClean="0"/>
              <a:t> Size</a:t>
            </a:r>
            <a:r>
              <a:rPr lang="en-US" sz="2400" b="1" dirty="0" smtClean="0"/>
              <a:t> </a:t>
            </a:r>
            <a:r>
              <a:rPr lang="en-US" sz="2400" b="1" dirty="0"/>
              <a:t>× </a:t>
            </a:r>
            <a:r>
              <a:rPr lang="en-US" sz="2400" b="1" dirty="0" smtClean="0"/>
              <a:t>U</a:t>
            </a:r>
            <a:r>
              <a:rPr lang="tr-TR" sz="2400" b="1" dirty="0" err="1" smtClean="0"/>
              <a:t>nit</a:t>
            </a:r>
            <a:r>
              <a:rPr lang="tr-TR" sz="2400" b="1" dirty="0" smtClean="0"/>
              <a:t> Test Time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56006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Comparison of ALT and CALT – Failure Rate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We have compared FR (%10, %1, %0.1) and accuracy levels of ALT and CALT by the changing of WT and MTTF.</a:t>
            </a:r>
          </a:p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70" y="3046048"/>
            <a:ext cx="2985033" cy="20162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5852" y="3046049"/>
            <a:ext cx="3120101" cy="20162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82969" y="3915650"/>
            <a:ext cx="36580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350" dirty="0"/>
              <a:t>alt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158" y="3046049"/>
            <a:ext cx="2897237" cy="201620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58695" y="4054150"/>
            <a:ext cx="36580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350" dirty="0"/>
              <a:t>alt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81006" y="3963665"/>
            <a:ext cx="36580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350" dirty="0"/>
              <a:t>alt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42388" y="4350452"/>
            <a:ext cx="43813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350" dirty="0" smtClean="0"/>
              <a:t>calt</a:t>
            </a:r>
            <a:endParaRPr lang="tr-TR" sz="1350" dirty="0"/>
          </a:p>
        </p:txBody>
      </p:sp>
      <p:sp>
        <p:nvSpPr>
          <p:cNvPr id="11" name="TextBox 10"/>
          <p:cNvSpPr txBox="1"/>
          <p:nvPr/>
        </p:nvSpPr>
        <p:spPr>
          <a:xfrm>
            <a:off x="5219478" y="3686526"/>
            <a:ext cx="43813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350" dirty="0"/>
              <a:t>calt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58941" y="4269501"/>
            <a:ext cx="43813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350" dirty="0"/>
              <a:t>calt</a:t>
            </a:r>
          </a:p>
        </p:txBody>
      </p:sp>
    </p:spTree>
    <p:extLst>
      <p:ext uri="{BB962C8B-B14F-4D97-AF65-F5344CB8AC3E}">
        <p14:creationId xmlns:p14="http://schemas.microsoft.com/office/powerpoint/2010/main" val="317743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Accuracy </a:t>
            </a:r>
            <a:r>
              <a:rPr lang="tr-TR" sz="3200" dirty="0"/>
              <a:t>Comparison with </a:t>
            </a:r>
            <a:r>
              <a:rPr lang="tr-TR" sz="3200" dirty="0" smtClean="0"/>
              <a:t>Failure Rate </a:t>
            </a:r>
            <a:r>
              <a:rPr lang="tr-TR" sz="3200" dirty="0"/>
              <a:t>levels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96" y="1886504"/>
            <a:ext cx="2171313" cy="617934"/>
          </a:xfrm>
        </p:spPr>
        <p:txBody>
          <a:bodyPr>
            <a:normAutofit lnSpcReduction="10000"/>
          </a:bodyPr>
          <a:lstStyle/>
          <a:p>
            <a:r>
              <a:rPr lang="tr-TR" sz="1350" b="0" dirty="0"/>
              <a:t>Accuracy Comparison FR=%10, MTTF=30 years, WT=3 Years.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8637710"/>
              </p:ext>
            </p:extLst>
          </p:nvPr>
        </p:nvGraphicFramePr>
        <p:xfrm>
          <a:off x="629842" y="2504438"/>
          <a:ext cx="2242568" cy="593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284"/>
                <a:gridCol w="1121284"/>
              </a:tblGrid>
              <a:tr h="296868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CALT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</a:tr>
              <a:tr h="296868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%100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%97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4823" y="2265679"/>
            <a:ext cx="1999059" cy="265274"/>
          </a:xfrm>
        </p:spPr>
        <p:txBody>
          <a:bodyPr>
            <a:noAutofit/>
          </a:bodyPr>
          <a:lstStyle/>
          <a:p>
            <a:r>
              <a:rPr lang="tr-TR" sz="1350" b="0" dirty="0"/>
              <a:t>Accuracy Comparison FR=%1, MTTF=30 years, WT=3 Years.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687014163"/>
              </p:ext>
            </p:extLst>
          </p:nvPr>
        </p:nvGraphicFramePr>
        <p:xfrm>
          <a:off x="3275260" y="2530953"/>
          <a:ext cx="2257426" cy="569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713"/>
                <a:gridCol w="1128713"/>
              </a:tblGrid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CALT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</a:tr>
              <a:tr h="283612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%100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%50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14" name="Text Placeholder 4"/>
          <p:cNvSpPr txBox="1">
            <a:spLocks/>
          </p:cNvSpPr>
          <p:nvPr/>
        </p:nvSpPr>
        <p:spPr>
          <a:xfrm>
            <a:off x="5935536" y="1886504"/>
            <a:ext cx="2257828" cy="57684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350" dirty="0"/>
              <a:t>Accuracy Comparison FR=%0.1, MTTF=30 Years, WT=3 Years.</a:t>
            </a:r>
          </a:p>
        </p:txBody>
      </p:sp>
      <p:graphicFrame>
        <p:nvGraphicFramePr>
          <p:cNvPr id="15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3021103"/>
              </p:ext>
            </p:extLst>
          </p:nvPr>
        </p:nvGraphicFramePr>
        <p:xfrm>
          <a:off x="5935937" y="2504360"/>
          <a:ext cx="2257426" cy="579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713"/>
                <a:gridCol w="1128713"/>
              </a:tblGrid>
              <a:tr h="289541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CALT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</a:tr>
              <a:tr h="289541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%100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%14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16" name="Text Placeholder 4"/>
          <p:cNvSpPr txBox="1">
            <a:spLocks/>
          </p:cNvSpPr>
          <p:nvPr/>
        </p:nvSpPr>
        <p:spPr>
          <a:xfrm>
            <a:off x="614178" y="3494933"/>
            <a:ext cx="2257828" cy="59529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350" dirty="0"/>
              <a:t>Accuracy Comparison FR=%10, MTTF=30 Years, </a:t>
            </a:r>
            <a:r>
              <a:rPr lang="tr-TR" sz="1350" b="1" dirty="0"/>
              <a:t>WT= 1 year.</a:t>
            </a:r>
          </a:p>
        </p:txBody>
      </p:sp>
      <p:graphicFrame>
        <p:nvGraphicFramePr>
          <p:cNvPr id="17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0285543"/>
              </p:ext>
            </p:extLst>
          </p:nvPr>
        </p:nvGraphicFramePr>
        <p:xfrm>
          <a:off x="614580" y="4104903"/>
          <a:ext cx="2257426" cy="568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713"/>
                <a:gridCol w="1128713"/>
              </a:tblGrid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CALT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</a:tr>
              <a:tr h="283160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%100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</a:t>
                      </a:r>
                      <a:r>
                        <a:rPr lang="tr-TR" sz="1000" dirty="0" smtClean="0"/>
                        <a:t>98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18" name="Text Placeholder 4"/>
          <p:cNvSpPr txBox="1">
            <a:spLocks/>
          </p:cNvSpPr>
          <p:nvPr/>
        </p:nvSpPr>
        <p:spPr>
          <a:xfrm>
            <a:off x="3334823" y="3477034"/>
            <a:ext cx="2074665" cy="3970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350" dirty="0"/>
              <a:t>Accuracy Comparison FR=%1, MTTF=30 Years, </a:t>
            </a:r>
            <a:r>
              <a:rPr lang="tr-TR" sz="1350" b="1" dirty="0" smtClean="0"/>
              <a:t>WT</a:t>
            </a:r>
            <a:r>
              <a:rPr lang="tr-TR" sz="1350" b="1" dirty="0"/>
              <a:t>= 1 year.</a:t>
            </a:r>
          </a:p>
          <a:p>
            <a:pPr marL="0" indent="0">
              <a:buNone/>
            </a:pPr>
            <a:endParaRPr lang="tr-TR" sz="1350" dirty="0"/>
          </a:p>
        </p:txBody>
      </p:sp>
      <p:graphicFrame>
        <p:nvGraphicFramePr>
          <p:cNvPr id="19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3789266"/>
              </p:ext>
            </p:extLst>
          </p:nvPr>
        </p:nvGraphicFramePr>
        <p:xfrm>
          <a:off x="3334823" y="4085564"/>
          <a:ext cx="2257426" cy="554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713"/>
                <a:gridCol w="1128713"/>
              </a:tblGrid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CALT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</a:tr>
              <a:tr h="269181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%100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%70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20" name="Text Placeholder 4"/>
          <p:cNvSpPr txBox="1">
            <a:spLocks/>
          </p:cNvSpPr>
          <p:nvPr/>
        </p:nvSpPr>
        <p:spPr>
          <a:xfrm>
            <a:off x="5966813" y="3516291"/>
            <a:ext cx="2257828" cy="3970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350" dirty="0"/>
              <a:t>Accuracy Comparison FR=%0.1, MTTF=30 Years, </a:t>
            </a:r>
            <a:r>
              <a:rPr lang="tr-TR" sz="1350" b="1" dirty="0"/>
              <a:t>WT= 1 year.</a:t>
            </a:r>
          </a:p>
          <a:p>
            <a:pPr marL="0" indent="0">
              <a:buNone/>
            </a:pPr>
            <a:endParaRPr lang="tr-TR" sz="1350" b="1" dirty="0"/>
          </a:p>
        </p:txBody>
      </p:sp>
      <p:graphicFrame>
        <p:nvGraphicFramePr>
          <p:cNvPr id="21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5166956"/>
              </p:ext>
            </p:extLst>
          </p:nvPr>
        </p:nvGraphicFramePr>
        <p:xfrm>
          <a:off x="5967215" y="4118503"/>
          <a:ext cx="2257426" cy="508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713"/>
                <a:gridCol w="1128713"/>
              </a:tblGrid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CALT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</a:tr>
              <a:tr h="222885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%100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%45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24" name="Text Placeholder 4"/>
          <p:cNvSpPr txBox="1">
            <a:spLocks/>
          </p:cNvSpPr>
          <p:nvPr/>
        </p:nvSpPr>
        <p:spPr>
          <a:xfrm>
            <a:off x="582500" y="5063461"/>
            <a:ext cx="2257828" cy="41982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350" dirty="0"/>
              <a:t>Accuracy Comparison FR=%10, </a:t>
            </a:r>
            <a:r>
              <a:rPr lang="tr-TR" sz="1350" b="1" dirty="0"/>
              <a:t>MTTF=10 Years</a:t>
            </a:r>
            <a:r>
              <a:rPr lang="tr-TR" sz="1350" dirty="0"/>
              <a:t>, </a:t>
            </a:r>
            <a:r>
              <a:rPr lang="tr-TR" sz="1350" b="1" dirty="0"/>
              <a:t>WT= 1 year.</a:t>
            </a:r>
          </a:p>
          <a:p>
            <a:pPr marL="0" indent="0">
              <a:buNone/>
            </a:pPr>
            <a:endParaRPr lang="tr-TR" sz="1350" dirty="0"/>
          </a:p>
        </p:txBody>
      </p:sp>
      <p:graphicFrame>
        <p:nvGraphicFramePr>
          <p:cNvPr id="25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7051031"/>
              </p:ext>
            </p:extLst>
          </p:nvPr>
        </p:nvGraphicFramePr>
        <p:xfrm>
          <a:off x="645103" y="5683559"/>
          <a:ext cx="2257426" cy="579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713"/>
                <a:gridCol w="1128713"/>
              </a:tblGrid>
              <a:tr h="289541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CALT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</a:tr>
              <a:tr h="289541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%100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</a:t>
                      </a:r>
                      <a:r>
                        <a:rPr lang="tr-TR" sz="1000" dirty="0" smtClean="0"/>
                        <a:t>99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26" name="Text Placeholder 4"/>
          <p:cNvSpPr txBox="1">
            <a:spLocks/>
          </p:cNvSpPr>
          <p:nvPr/>
        </p:nvSpPr>
        <p:spPr>
          <a:xfrm>
            <a:off x="3274858" y="5063461"/>
            <a:ext cx="2134630" cy="41982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350" dirty="0"/>
              <a:t>Accuracy Comparison FR=%1, </a:t>
            </a:r>
            <a:r>
              <a:rPr lang="tr-TR" sz="1350" b="1" dirty="0"/>
              <a:t>MTTF=10 </a:t>
            </a:r>
            <a:r>
              <a:rPr lang="tr-TR" sz="1350" b="1" dirty="0" smtClean="0"/>
              <a:t>Years, WT</a:t>
            </a:r>
            <a:r>
              <a:rPr lang="tr-TR" sz="1350" b="1" dirty="0"/>
              <a:t>= 1 year.</a:t>
            </a:r>
          </a:p>
          <a:p>
            <a:pPr marL="0" indent="0">
              <a:buNone/>
            </a:pPr>
            <a:endParaRPr lang="tr-TR" sz="1350" dirty="0"/>
          </a:p>
        </p:txBody>
      </p:sp>
      <p:graphicFrame>
        <p:nvGraphicFramePr>
          <p:cNvPr id="27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8083257"/>
              </p:ext>
            </p:extLst>
          </p:nvPr>
        </p:nvGraphicFramePr>
        <p:xfrm>
          <a:off x="3275260" y="5669350"/>
          <a:ext cx="2257426" cy="579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713"/>
                <a:gridCol w="1128713"/>
              </a:tblGrid>
              <a:tr h="289541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CALT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</a:tr>
              <a:tr h="289541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%100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%84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28" name="Text Placeholder 4"/>
          <p:cNvSpPr txBox="1">
            <a:spLocks/>
          </p:cNvSpPr>
          <p:nvPr/>
        </p:nvSpPr>
        <p:spPr>
          <a:xfrm>
            <a:off x="5967216" y="5031134"/>
            <a:ext cx="2257828" cy="41982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350" dirty="0"/>
              <a:t>Accuracy Comparison FR=%0.1, </a:t>
            </a:r>
            <a:r>
              <a:rPr lang="tr-TR" sz="1350" b="1" dirty="0"/>
              <a:t>MTTF=10 Years, WT= 1 year.</a:t>
            </a:r>
          </a:p>
          <a:p>
            <a:pPr marL="0" indent="0">
              <a:buNone/>
            </a:pPr>
            <a:endParaRPr lang="tr-TR" sz="1350" dirty="0"/>
          </a:p>
        </p:txBody>
      </p:sp>
      <p:graphicFrame>
        <p:nvGraphicFramePr>
          <p:cNvPr id="29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2023051"/>
              </p:ext>
            </p:extLst>
          </p:nvPr>
        </p:nvGraphicFramePr>
        <p:xfrm>
          <a:off x="5967215" y="5669350"/>
          <a:ext cx="2257426" cy="579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713"/>
                <a:gridCol w="1128713"/>
              </a:tblGrid>
              <a:tr h="289541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CALT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</a:tr>
              <a:tr h="289541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%100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%62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782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14" grpId="0"/>
      <p:bldP spid="16" grpId="0"/>
      <p:bldP spid="18" grpId="0"/>
      <p:bldP spid="20" grpId="0"/>
      <p:bldP spid="24" grpId="0"/>
      <p:bldP spid="26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Comparison of ALT and CALT – 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>Acceleration Factor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We have compared </a:t>
            </a:r>
            <a:r>
              <a:rPr lang="tr-TR" sz="2000" dirty="0" smtClean="0"/>
              <a:t>AF (10, 20, 30) </a:t>
            </a:r>
            <a:r>
              <a:rPr lang="tr-TR" sz="2000" dirty="0"/>
              <a:t>and accuracy levels of ALT and </a:t>
            </a:r>
            <a:r>
              <a:rPr lang="tr-TR" sz="2000" dirty="0" smtClean="0"/>
              <a:t>CALT </a:t>
            </a:r>
            <a:r>
              <a:rPr lang="tr-TR" sz="2000" dirty="0"/>
              <a:t>by the changing of </a:t>
            </a:r>
            <a:r>
              <a:rPr lang="tr-TR" sz="2000" dirty="0" smtClean="0"/>
              <a:t>FR.</a:t>
            </a:r>
            <a:endParaRPr lang="tr-TR" sz="2000" dirty="0"/>
          </a:p>
          <a:p>
            <a:endParaRPr lang="tr-TR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93" y="3111699"/>
            <a:ext cx="3100670" cy="18893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9635" y="3111700"/>
            <a:ext cx="2910590" cy="18893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5690" y="3111698"/>
            <a:ext cx="3118313" cy="188933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97187" y="4452160"/>
            <a:ext cx="36580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350" dirty="0"/>
              <a:t>alt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83822" y="3737596"/>
            <a:ext cx="36580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350" dirty="0"/>
              <a:t>alt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29755" y="3803428"/>
            <a:ext cx="36580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350" dirty="0"/>
              <a:t>alt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23374" y="4189567"/>
            <a:ext cx="43813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350" dirty="0"/>
              <a:t>calt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73104" y="4114810"/>
            <a:ext cx="43813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350" dirty="0"/>
              <a:t>calt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19159" y="4135770"/>
            <a:ext cx="43813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350" dirty="0"/>
              <a:t>calt</a:t>
            </a:r>
          </a:p>
        </p:txBody>
      </p:sp>
    </p:spTree>
    <p:extLst>
      <p:ext uri="{BB962C8B-B14F-4D97-AF65-F5344CB8AC3E}">
        <p14:creationId xmlns:p14="http://schemas.microsoft.com/office/powerpoint/2010/main" val="131128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Accuracy </a:t>
            </a:r>
            <a:r>
              <a:rPr lang="tr-TR" sz="3200" dirty="0"/>
              <a:t>Comparison with 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>Acceleration Factor </a:t>
            </a:r>
            <a:r>
              <a:rPr lang="tr-TR" sz="3200" dirty="0"/>
              <a:t>levels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96" y="1886504"/>
            <a:ext cx="2171313" cy="617934"/>
          </a:xfrm>
        </p:spPr>
        <p:txBody>
          <a:bodyPr>
            <a:normAutofit lnSpcReduction="10000"/>
          </a:bodyPr>
          <a:lstStyle/>
          <a:p>
            <a:r>
              <a:rPr lang="tr-TR" sz="1350" b="0" dirty="0"/>
              <a:t>Accuracy Comparison FR=%10, MTTF=30 years, WT=3 Years, AF=10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629841" y="2504438"/>
          <a:ext cx="2242568" cy="593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284"/>
                <a:gridCol w="1121284"/>
              </a:tblGrid>
              <a:tr h="296868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CALT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</a:tr>
              <a:tr h="296868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%100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%97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4823" y="2265679"/>
            <a:ext cx="1999059" cy="265274"/>
          </a:xfrm>
        </p:spPr>
        <p:txBody>
          <a:bodyPr>
            <a:noAutofit/>
          </a:bodyPr>
          <a:lstStyle/>
          <a:p>
            <a:r>
              <a:rPr lang="tr-TR" sz="1350" b="0" dirty="0"/>
              <a:t>Accuracy Comparison FR=%1, MTTF=30 years, WT=3 Years. AF=10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4"/>
          </p:nvPr>
        </p:nvGraphicFramePr>
        <p:xfrm>
          <a:off x="3275260" y="2530953"/>
          <a:ext cx="2257426" cy="569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713"/>
                <a:gridCol w="1128713"/>
              </a:tblGrid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CALT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</a:tr>
              <a:tr h="283612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%100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%50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14" name="Text Placeholder 4"/>
          <p:cNvSpPr txBox="1">
            <a:spLocks/>
          </p:cNvSpPr>
          <p:nvPr/>
        </p:nvSpPr>
        <p:spPr>
          <a:xfrm>
            <a:off x="5796300" y="1915358"/>
            <a:ext cx="2257828" cy="57684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350" dirty="0"/>
              <a:t>Accuracy Comparison FR=%0.1, MTTF=30 Years, WT=3 Years. AF=10</a:t>
            </a:r>
          </a:p>
        </p:txBody>
      </p:sp>
      <p:graphicFrame>
        <p:nvGraphicFramePr>
          <p:cNvPr id="15" name="Content Placeholder 12"/>
          <p:cNvGraphicFramePr>
            <a:graphicFrameLocks/>
          </p:cNvGraphicFramePr>
          <p:nvPr/>
        </p:nvGraphicFramePr>
        <p:xfrm>
          <a:off x="5796701" y="2533214"/>
          <a:ext cx="2257426" cy="579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713"/>
                <a:gridCol w="1128713"/>
              </a:tblGrid>
              <a:tr h="289541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CALT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</a:tr>
              <a:tr h="289541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%100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%14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16" name="Text Placeholder 4"/>
          <p:cNvSpPr txBox="1">
            <a:spLocks/>
          </p:cNvSpPr>
          <p:nvPr/>
        </p:nvSpPr>
        <p:spPr>
          <a:xfrm>
            <a:off x="629842" y="3362064"/>
            <a:ext cx="2257828" cy="59529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350" dirty="0"/>
              <a:t>Accuracy Comparison FR=%10, MTTF=30 Years, WT= 1 year, </a:t>
            </a:r>
            <a:r>
              <a:rPr lang="tr-TR" sz="1350" b="1" dirty="0"/>
              <a:t>AF=20</a:t>
            </a:r>
          </a:p>
        </p:txBody>
      </p:sp>
      <p:graphicFrame>
        <p:nvGraphicFramePr>
          <p:cNvPr id="17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1766426"/>
              </p:ext>
            </p:extLst>
          </p:nvPr>
        </p:nvGraphicFramePr>
        <p:xfrm>
          <a:off x="629841" y="3984765"/>
          <a:ext cx="2257426" cy="568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713"/>
                <a:gridCol w="1128713"/>
              </a:tblGrid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CALT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</a:tr>
              <a:tr h="283160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%100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%100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18" name="Text Placeholder 4"/>
          <p:cNvSpPr txBox="1">
            <a:spLocks/>
          </p:cNvSpPr>
          <p:nvPr/>
        </p:nvSpPr>
        <p:spPr>
          <a:xfrm>
            <a:off x="3323355" y="3395583"/>
            <a:ext cx="2161236" cy="3970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350" dirty="0"/>
              <a:t>Accuracy </a:t>
            </a:r>
            <a:r>
              <a:rPr lang="tr-TR" sz="1350" dirty="0" smtClean="0"/>
              <a:t>Comparison </a:t>
            </a:r>
            <a:r>
              <a:rPr lang="tr-TR" sz="1350" dirty="0"/>
              <a:t>FR=%1, MTTF=30 Years, WT= 1 year,</a:t>
            </a:r>
            <a:r>
              <a:rPr lang="tr-TR" sz="1350" b="1" dirty="0"/>
              <a:t> </a:t>
            </a:r>
            <a:r>
              <a:rPr lang="tr-TR" sz="1350" b="1" dirty="0" smtClean="0"/>
              <a:t>AF=20</a:t>
            </a:r>
            <a:endParaRPr lang="tr-TR" sz="1350" b="1" dirty="0"/>
          </a:p>
          <a:p>
            <a:pPr marL="0" indent="0">
              <a:buNone/>
            </a:pPr>
            <a:endParaRPr lang="tr-TR" sz="1350" b="1" dirty="0"/>
          </a:p>
        </p:txBody>
      </p:sp>
      <p:graphicFrame>
        <p:nvGraphicFramePr>
          <p:cNvPr id="19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7468819"/>
              </p:ext>
            </p:extLst>
          </p:nvPr>
        </p:nvGraphicFramePr>
        <p:xfrm>
          <a:off x="3334823" y="4004500"/>
          <a:ext cx="2257426" cy="554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713"/>
                <a:gridCol w="1128713"/>
              </a:tblGrid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CALT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</a:tr>
              <a:tr h="269181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%100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%97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20" name="Text Placeholder 4"/>
          <p:cNvSpPr txBox="1">
            <a:spLocks/>
          </p:cNvSpPr>
          <p:nvPr/>
        </p:nvSpPr>
        <p:spPr>
          <a:xfrm>
            <a:off x="5795898" y="3420411"/>
            <a:ext cx="2257828" cy="3970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350" dirty="0"/>
              <a:t>Accuracy Comparison FR=%0.1, MTTF=30 Years, WT= 1 year, </a:t>
            </a:r>
            <a:r>
              <a:rPr lang="tr-TR" sz="1350" b="1" dirty="0" smtClean="0"/>
              <a:t>AF=20</a:t>
            </a:r>
            <a:endParaRPr lang="tr-TR" sz="1350" b="1" dirty="0"/>
          </a:p>
          <a:p>
            <a:pPr marL="0" indent="0">
              <a:buNone/>
            </a:pPr>
            <a:endParaRPr lang="tr-TR" sz="1350" dirty="0"/>
          </a:p>
        </p:txBody>
      </p:sp>
      <p:graphicFrame>
        <p:nvGraphicFramePr>
          <p:cNvPr id="21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9264201"/>
              </p:ext>
            </p:extLst>
          </p:nvPr>
        </p:nvGraphicFramePr>
        <p:xfrm>
          <a:off x="5796300" y="4045040"/>
          <a:ext cx="2257426" cy="508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713"/>
                <a:gridCol w="1128713"/>
              </a:tblGrid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CALT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</a:tr>
              <a:tr h="222885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%100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%50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24" name="Text Placeholder 4"/>
          <p:cNvSpPr txBox="1">
            <a:spLocks/>
          </p:cNvSpPr>
          <p:nvPr/>
        </p:nvSpPr>
        <p:spPr>
          <a:xfrm>
            <a:off x="614580" y="4835383"/>
            <a:ext cx="2259039" cy="63189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350" dirty="0"/>
              <a:t>Accuracy Comparison FR=%10, MTTF=10 Years, WT= 1 year, </a:t>
            </a:r>
            <a:r>
              <a:rPr lang="tr-TR" sz="1350" b="1" dirty="0" smtClean="0"/>
              <a:t>AF=30</a:t>
            </a:r>
            <a:endParaRPr lang="tr-TR" sz="1350" b="1" dirty="0"/>
          </a:p>
          <a:p>
            <a:pPr marL="0" indent="0">
              <a:buNone/>
            </a:pPr>
            <a:endParaRPr lang="tr-TR" sz="1350" dirty="0"/>
          </a:p>
        </p:txBody>
      </p:sp>
      <p:graphicFrame>
        <p:nvGraphicFramePr>
          <p:cNvPr id="25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3159313"/>
              </p:ext>
            </p:extLst>
          </p:nvPr>
        </p:nvGraphicFramePr>
        <p:xfrm>
          <a:off x="629841" y="5406665"/>
          <a:ext cx="2258638" cy="614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319"/>
                <a:gridCol w="1129319"/>
              </a:tblGrid>
              <a:tr h="307346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CALT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</a:tr>
              <a:tr h="307346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%100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%100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26" name="Text Placeholder 4"/>
          <p:cNvSpPr txBox="1">
            <a:spLocks/>
          </p:cNvSpPr>
          <p:nvPr/>
        </p:nvSpPr>
        <p:spPr>
          <a:xfrm>
            <a:off x="3274860" y="4881993"/>
            <a:ext cx="2161237" cy="41982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350" dirty="0"/>
              <a:t>Accuracy Comparison FR=%1, MTTF=100 Years, WT= 1 year, </a:t>
            </a:r>
            <a:r>
              <a:rPr lang="tr-TR" sz="1350" b="1" dirty="0" smtClean="0"/>
              <a:t>AF=30</a:t>
            </a:r>
            <a:endParaRPr lang="tr-TR" sz="1350" b="1" dirty="0"/>
          </a:p>
          <a:p>
            <a:pPr marL="0" indent="0">
              <a:buNone/>
            </a:pPr>
            <a:endParaRPr lang="tr-TR" sz="1350" dirty="0"/>
          </a:p>
        </p:txBody>
      </p:sp>
      <p:graphicFrame>
        <p:nvGraphicFramePr>
          <p:cNvPr id="27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5827564"/>
              </p:ext>
            </p:extLst>
          </p:nvPr>
        </p:nvGraphicFramePr>
        <p:xfrm>
          <a:off x="3275260" y="5467282"/>
          <a:ext cx="2257426" cy="579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713"/>
                <a:gridCol w="1128713"/>
              </a:tblGrid>
              <a:tr h="289541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CALT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</a:tr>
              <a:tr h="289541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%100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%98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28" name="Text Placeholder 4"/>
          <p:cNvSpPr txBox="1">
            <a:spLocks/>
          </p:cNvSpPr>
          <p:nvPr/>
        </p:nvSpPr>
        <p:spPr>
          <a:xfrm>
            <a:off x="5919469" y="4842018"/>
            <a:ext cx="2257828" cy="41982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350" dirty="0"/>
              <a:t>Accuracy Comparison FR=%0.1, MTTF=10 Years, WT= 1 year, </a:t>
            </a:r>
            <a:r>
              <a:rPr lang="tr-TR" sz="1350" b="1" dirty="0" smtClean="0"/>
              <a:t>AF=30</a:t>
            </a:r>
            <a:endParaRPr lang="tr-TR" sz="1350" dirty="0"/>
          </a:p>
          <a:p>
            <a:pPr marL="0" indent="0">
              <a:buNone/>
            </a:pPr>
            <a:endParaRPr lang="tr-TR" sz="1350" dirty="0"/>
          </a:p>
        </p:txBody>
      </p:sp>
      <p:graphicFrame>
        <p:nvGraphicFramePr>
          <p:cNvPr id="29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4839676"/>
              </p:ext>
            </p:extLst>
          </p:nvPr>
        </p:nvGraphicFramePr>
        <p:xfrm>
          <a:off x="5919467" y="5442275"/>
          <a:ext cx="2257426" cy="579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713"/>
                <a:gridCol w="1128713"/>
              </a:tblGrid>
              <a:tr h="289541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CALT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</a:tr>
              <a:tr h="289541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%100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%72</a:t>
                      </a:r>
                      <a:endParaRPr lang="tr-TR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59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14" grpId="0"/>
      <p:bldP spid="16" grpId="0"/>
      <p:bldP spid="18" grpId="0"/>
      <p:bldP spid="20" grpId="0"/>
      <p:bldP spid="24" grpId="0"/>
      <p:bldP spid="26" grpId="0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Threshold Values for ALT and CALT Usage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ALT and CALT can not be used under these values.</a:t>
            </a:r>
            <a:endParaRPr lang="tr-TR" sz="20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62548" y="2525988"/>
            <a:ext cx="6447501" cy="291058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350" dirty="0"/>
              <a:t>TfW=10 hours</a:t>
            </a:r>
          </a:p>
          <a:p>
            <a:endParaRPr lang="tr-TR" sz="1350" dirty="0"/>
          </a:p>
          <a:p>
            <a:endParaRPr lang="tr-TR" sz="1350" dirty="0"/>
          </a:p>
          <a:p>
            <a:endParaRPr lang="tr-TR" sz="1350" dirty="0"/>
          </a:p>
          <a:p>
            <a:endParaRPr lang="tr-TR" sz="1350" dirty="0"/>
          </a:p>
          <a:p>
            <a:r>
              <a:rPr lang="tr-TR" sz="1350" dirty="0"/>
              <a:t>TfW=30 hours</a:t>
            </a:r>
          </a:p>
          <a:p>
            <a:endParaRPr lang="tr-TR" sz="135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908182"/>
              </p:ext>
            </p:extLst>
          </p:nvPr>
        </p:nvGraphicFramePr>
        <p:xfrm>
          <a:off x="628651" y="2790534"/>
          <a:ext cx="7209561" cy="1268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2657"/>
                <a:gridCol w="2403452"/>
                <a:gridCol w="2403452"/>
              </a:tblGrid>
              <a:tr h="3170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AF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ALT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CALT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170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10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180 </a:t>
                      </a:r>
                      <a:r>
                        <a:rPr lang="tr-TR" sz="1200" dirty="0" smtClean="0">
                          <a:effectLst/>
                        </a:rPr>
                        <a:t>hours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1750 </a:t>
                      </a:r>
                      <a:r>
                        <a:rPr lang="tr-TR" sz="1200" dirty="0" smtClean="0">
                          <a:effectLst/>
                        </a:rPr>
                        <a:t>hours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170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20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90 </a:t>
                      </a:r>
                      <a:r>
                        <a:rPr lang="tr-TR" sz="1200" dirty="0" smtClean="0">
                          <a:effectLst/>
                        </a:rPr>
                        <a:t>hours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900 </a:t>
                      </a:r>
                      <a:r>
                        <a:rPr lang="tr-TR" sz="1200" dirty="0" smtClean="0">
                          <a:effectLst/>
                        </a:rPr>
                        <a:t>hours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170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30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70 </a:t>
                      </a:r>
                      <a:r>
                        <a:rPr lang="tr-TR" sz="1200" dirty="0" smtClean="0">
                          <a:effectLst/>
                        </a:rPr>
                        <a:t>hours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465 </a:t>
                      </a:r>
                      <a:r>
                        <a:rPr lang="tr-TR" sz="1200" dirty="0" smtClean="0">
                          <a:effectLst/>
                        </a:rPr>
                        <a:t>hours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473805"/>
              </p:ext>
            </p:extLst>
          </p:nvPr>
        </p:nvGraphicFramePr>
        <p:xfrm>
          <a:off x="662548" y="4452435"/>
          <a:ext cx="7209561" cy="13964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2657"/>
                <a:gridCol w="2403452"/>
                <a:gridCol w="2403452"/>
              </a:tblGrid>
              <a:tr h="3491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AF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ALT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CALT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491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10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54 </a:t>
                      </a:r>
                      <a:r>
                        <a:rPr lang="tr-TR" sz="1200" dirty="0" smtClean="0">
                          <a:effectLst/>
                        </a:rPr>
                        <a:t>hours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525 </a:t>
                      </a:r>
                      <a:r>
                        <a:rPr lang="tr-TR" sz="1200" dirty="0" smtClean="0">
                          <a:effectLst/>
                        </a:rPr>
                        <a:t>hours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491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20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27 </a:t>
                      </a:r>
                      <a:r>
                        <a:rPr lang="tr-TR" sz="1200" dirty="0" smtClean="0">
                          <a:effectLst/>
                        </a:rPr>
                        <a:t>hours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270 </a:t>
                      </a:r>
                      <a:r>
                        <a:rPr lang="tr-TR" sz="1200" dirty="0" smtClean="0">
                          <a:effectLst/>
                        </a:rPr>
                        <a:t>hours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491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30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21 </a:t>
                      </a:r>
                      <a:r>
                        <a:rPr lang="tr-TR" sz="1200" dirty="0" smtClean="0">
                          <a:effectLst/>
                        </a:rPr>
                        <a:t>hours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140 </a:t>
                      </a:r>
                      <a:r>
                        <a:rPr lang="tr-TR" sz="1200" dirty="0" smtClean="0">
                          <a:effectLst/>
                        </a:rPr>
                        <a:t>hours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84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Case Study - 1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We determined wanted input values and chose one of the test methods.</a:t>
            </a:r>
            <a:endParaRPr lang="tr-TR" sz="2000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0230757"/>
              </p:ext>
            </p:extLst>
          </p:nvPr>
        </p:nvGraphicFramePr>
        <p:xfrm>
          <a:off x="628650" y="2833575"/>
          <a:ext cx="7226859" cy="3037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8953"/>
                <a:gridCol w="2408953"/>
                <a:gridCol w="2408953"/>
              </a:tblGrid>
              <a:tr h="512076"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Input</a:t>
                      </a:r>
                      <a:r>
                        <a:rPr lang="tr-TR" sz="1600" baseline="0" dirty="0" smtClean="0"/>
                        <a:t> Values</a:t>
                      </a:r>
                      <a:endParaRPr lang="tr-TR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ALT</a:t>
                      </a:r>
                      <a:endParaRPr lang="tr-TR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CALT</a:t>
                      </a:r>
                      <a:endParaRPr lang="tr-TR" sz="1600" dirty="0"/>
                    </a:p>
                  </a:txBody>
                  <a:tcPr marL="68580" marR="68580" marT="34290" marB="34290"/>
                </a:tc>
              </a:tr>
              <a:tr h="252530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AF=10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MTTF=30 years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WT=3 years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BR= 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TT= 1000 hours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TfW= 10 </a:t>
                      </a:r>
                      <a:r>
                        <a:rPr lang="tr-T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</a:t>
                      </a:r>
                      <a:endParaRPr lang="tr-TR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FR=%9.5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SS=11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Accuracy=%9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TT=1000 hours</a:t>
                      </a:r>
                    </a:p>
                    <a:p>
                      <a:endParaRPr lang="tr-TR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dirty="0" smtClean="0"/>
                        <a:t>CAN</a:t>
                      </a:r>
                      <a:r>
                        <a:rPr lang="tr-TR" sz="1600" baseline="0" dirty="0" smtClean="0"/>
                        <a:t> NOT BE USED. (IT IS UNDER THE THRESHOLD VALUE)</a:t>
                      </a:r>
                      <a:endParaRPr lang="tr-TR" sz="1600" dirty="0"/>
                    </a:p>
                  </a:txBody>
                  <a:tcPr marL="68580" marR="68580" marT="34290" marB="34290"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3030071" y="2440025"/>
            <a:ext cx="2260242" cy="3736938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350" dirty="0"/>
          </a:p>
        </p:txBody>
      </p:sp>
    </p:spTree>
    <p:extLst>
      <p:ext uri="{BB962C8B-B14F-4D97-AF65-F5344CB8AC3E}">
        <p14:creationId xmlns:p14="http://schemas.microsoft.com/office/powerpoint/2010/main" val="2590728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Case Study - 2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We determined wanted input values and chose one of the test methods.</a:t>
            </a:r>
          </a:p>
          <a:p>
            <a:endParaRPr lang="tr-TR" sz="20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5421354"/>
              </p:ext>
            </p:extLst>
          </p:nvPr>
        </p:nvGraphicFramePr>
        <p:xfrm>
          <a:off x="628650" y="2855872"/>
          <a:ext cx="7224519" cy="2775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8173"/>
                <a:gridCol w="2408173"/>
                <a:gridCol w="2408173"/>
              </a:tblGrid>
              <a:tr h="467976"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Input</a:t>
                      </a:r>
                      <a:r>
                        <a:rPr lang="tr-TR" sz="1600" baseline="0" dirty="0" smtClean="0"/>
                        <a:t> Values</a:t>
                      </a:r>
                      <a:endParaRPr lang="tr-TR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ALT</a:t>
                      </a:r>
                      <a:endParaRPr lang="tr-TR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CALT</a:t>
                      </a:r>
                      <a:endParaRPr lang="tr-TR" sz="1600" dirty="0"/>
                    </a:p>
                  </a:txBody>
                  <a:tcPr marL="68580" marR="68580" marT="34290" marB="34290"/>
                </a:tc>
              </a:tr>
              <a:tr h="230782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AF=20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MTTF=30 years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WT=3 years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BR= 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TT= 1000 hours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TfW= 3 hours</a:t>
                      </a:r>
                      <a:endParaRPr lang="tr-TR" sz="16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FR=%9.5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SS=20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Accuracy=%100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TT=652 hours</a:t>
                      </a:r>
                    </a:p>
                    <a:p>
                      <a:endParaRPr lang="tr-TR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FR=%9.5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SS=5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Accuracy=%98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TT=1000 hours</a:t>
                      </a:r>
                    </a:p>
                    <a:p>
                      <a:endParaRPr lang="tr-TR" sz="16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5456832" y="2504629"/>
            <a:ext cx="2202287" cy="347829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 dirty="0"/>
          </a:p>
        </p:txBody>
      </p:sp>
    </p:spTree>
    <p:extLst>
      <p:ext uri="{BB962C8B-B14F-4D97-AF65-F5344CB8AC3E}">
        <p14:creationId xmlns:p14="http://schemas.microsoft.com/office/powerpoint/2010/main" val="207881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Case Study - 3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We determined wanted input values and chose one of the test methods.</a:t>
            </a:r>
          </a:p>
          <a:p>
            <a:endParaRPr lang="tr-TR" sz="20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0512851"/>
              </p:ext>
            </p:extLst>
          </p:nvPr>
        </p:nvGraphicFramePr>
        <p:xfrm>
          <a:off x="628650" y="2886521"/>
          <a:ext cx="7364925" cy="2785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4975"/>
                <a:gridCol w="2454975"/>
                <a:gridCol w="2454975"/>
              </a:tblGrid>
              <a:tr h="469674"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Input</a:t>
                      </a:r>
                      <a:r>
                        <a:rPr lang="tr-TR" sz="1600" baseline="0" dirty="0" smtClean="0"/>
                        <a:t> Values</a:t>
                      </a:r>
                      <a:endParaRPr lang="tr-TR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ALT</a:t>
                      </a:r>
                      <a:endParaRPr lang="tr-TR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CALT</a:t>
                      </a:r>
                      <a:endParaRPr lang="tr-TR" sz="1600" dirty="0"/>
                    </a:p>
                  </a:txBody>
                  <a:tcPr marL="68580" marR="68580" marT="34290" marB="34290"/>
                </a:tc>
              </a:tr>
              <a:tr h="231620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AF=20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MTTF=30 years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WT=3 years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BR= 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TT= 500 hours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TfW= 3 hours</a:t>
                      </a:r>
                      <a:endParaRPr lang="tr-TR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FR=%9.5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SS=15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Accuracy=%76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TT=500 hours</a:t>
                      </a:r>
                    </a:p>
                    <a:p>
                      <a:endParaRPr lang="tr-TR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FR=%9.5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SS=3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Accuracy=%41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TT=500 hours</a:t>
                      </a:r>
                    </a:p>
                    <a:p>
                      <a:endParaRPr lang="tr-TR" sz="16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3036965" y="2587066"/>
            <a:ext cx="2375452" cy="3412082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 dirty="0"/>
          </a:p>
        </p:txBody>
      </p:sp>
    </p:spTree>
    <p:extLst>
      <p:ext uri="{BB962C8B-B14F-4D97-AF65-F5344CB8AC3E}">
        <p14:creationId xmlns:p14="http://schemas.microsoft.com/office/powerpoint/2010/main" val="163386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Conclusion</a:t>
            </a:r>
            <a:endParaRPr lang="en-US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We show that even though CALT uses fewer sample size than ALT, its accuracy and total test time can not beat ALT in some levels.</a:t>
            </a:r>
          </a:p>
          <a:p>
            <a:r>
              <a:rPr lang="tr-TR" sz="2000" dirty="0" smtClean="0"/>
              <a:t>Also, we support that </a:t>
            </a:r>
            <a:r>
              <a:rPr lang="tr-TR" sz="2000" dirty="0" err="1" smtClean="0"/>
              <a:t>result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parameter</a:t>
            </a:r>
            <a:r>
              <a:rPr lang="tr-TR" sz="2000" dirty="0" smtClean="0"/>
              <a:t> </a:t>
            </a:r>
            <a:r>
              <a:rPr lang="tr-TR" sz="2000" dirty="0" err="1" smtClean="0"/>
              <a:t>calculations</a:t>
            </a:r>
            <a:r>
              <a:rPr lang="tr-TR" sz="2000" dirty="0" smtClean="0"/>
              <a:t>, </a:t>
            </a:r>
            <a:r>
              <a:rPr lang="tr-TR" sz="2000" dirty="0" smtClean="0"/>
              <a:t>graphs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case</a:t>
            </a:r>
            <a:r>
              <a:rPr lang="tr-TR" sz="2000" dirty="0" smtClean="0"/>
              <a:t> </a:t>
            </a:r>
            <a:r>
              <a:rPr lang="tr-TR" sz="2000" dirty="0" err="1" smtClean="0"/>
              <a:t>studies</a:t>
            </a:r>
            <a:r>
              <a:rPr lang="tr-TR" sz="2000" dirty="0" smtClean="0"/>
              <a:t>.</a:t>
            </a:r>
            <a:endParaRPr lang="tr-TR" sz="2000" dirty="0" smtClean="0"/>
          </a:p>
          <a:p>
            <a:r>
              <a:rPr lang="tr-TR" sz="2000" dirty="0" smtClean="0"/>
              <a:t>Our future </a:t>
            </a:r>
            <a:r>
              <a:rPr lang="tr-TR" sz="2000" dirty="0" err="1" smtClean="0"/>
              <a:t>work</a:t>
            </a:r>
            <a:r>
              <a:rPr lang="tr-TR" sz="2000" dirty="0" smtClean="0"/>
              <a:t> </a:t>
            </a:r>
            <a:r>
              <a:rPr lang="tr-TR" sz="2000" dirty="0" err="1" smtClean="0"/>
              <a:t>will</a:t>
            </a:r>
            <a:r>
              <a:rPr lang="tr-TR" sz="2000" dirty="0" smtClean="0"/>
              <a:t> </a:t>
            </a:r>
            <a:r>
              <a:rPr lang="tr-TR" sz="2000" dirty="0" smtClean="0"/>
              <a:t>be ‘Dynamic Test Method’ which can be used with one by one sample and performance parameter will change to arrange wanted test results.</a:t>
            </a:r>
            <a:endParaRPr lang="tr-TR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9075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Motivation</a:t>
            </a:r>
            <a:endParaRPr lang="en-US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00463" y="1839542"/>
            <a:ext cx="3886200" cy="729568"/>
          </a:xfrm>
        </p:spPr>
        <p:txBody>
          <a:bodyPr>
            <a:normAutofit/>
          </a:bodyPr>
          <a:lstStyle/>
          <a:p>
            <a:pPr algn="ctr"/>
            <a:r>
              <a:rPr lang="tr-TR" sz="2000" dirty="0" smtClean="0"/>
              <a:t>CALT uses 6 samples</a:t>
            </a:r>
            <a:endParaRPr lang="en-US" sz="200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35948" y="1839542"/>
            <a:ext cx="3886200" cy="729568"/>
          </a:xfrm>
        </p:spPr>
        <p:txBody>
          <a:bodyPr>
            <a:normAutofit/>
          </a:bodyPr>
          <a:lstStyle/>
          <a:p>
            <a:pPr algn="ctr"/>
            <a:r>
              <a:rPr lang="tr-TR" sz="2000" dirty="0" smtClean="0"/>
              <a:t>ALT uses 100 samples</a:t>
            </a:r>
            <a:endParaRPr lang="en-US" sz="20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848704" y="2569110"/>
            <a:ext cx="7075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WHICH ONE DO YOU CHOOSE ?</a:t>
            </a:r>
            <a:endParaRPr lang="en-US" dirty="0"/>
          </a:p>
        </p:txBody>
      </p:sp>
      <p:sp>
        <p:nvSpPr>
          <p:cNvPr id="8" name="Metin kutusu 7"/>
          <p:cNvSpPr txBox="1"/>
          <p:nvPr/>
        </p:nvSpPr>
        <p:spPr>
          <a:xfrm>
            <a:off x="925617" y="2938442"/>
            <a:ext cx="6999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dirty="0" smtClean="0"/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6 samples &lt; 100 samples </a:t>
            </a:r>
          </a:p>
          <a:p>
            <a:pPr algn="ctr"/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13" name="Çarpma 12"/>
          <p:cNvSpPr/>
          <p:nvPr/>
        </p:nvSpPr>
        <p:spPr>
          <a:xfrm>
            <a:off x="2221907" y="3674693"/>
            <a:ext cx="4418175" cy="1110410"/>
          </a:xfrm>
          <a:prstGeom prst="mathMultiply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Metin kutusu 13"/>
          <p:cNvSpPr txBox="1"/>
          <p:nvPr/>
        </p:nvSpPr>
        <p:spPr>
          <a:xfrm>
            <a:off x="914400" y="4879649"/>
            <a:ext cx="1384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Is it though?</a:t>
            </a:r>
            <a:endParaRPr lang="en-US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848704" y="3073422"/>
            <a:ext cx="1384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Is it though?</a:t>
            </a:r>
            <a:endParaRPr lang="en-US" dirty="0"/>
          </a:p>
        </p:txBody>
      </p:sp>
      <p:sp>
        <p:nvSpPr>
          <p:cNvPr id="16" name="Metin kutusu 15"/>
          <p:cNvSpPr txBox="1"/>
          <p:nvPr/>
        </p:nvSpPr>
        <p:spPr>
          <a:xfrm>
            <a:off x="6946306" y="3073422"/>
            <a:ext cx="1384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Is it though?</a:t>
            </a:r>
            <a:endParaRPr lang="en-US" dirty="0"/>
          </a:p>
        </p:txBody>
      </p:sp>
      <p:sp>
        <p:nvSpPr>
          <p:cNvPr id="17" name="Metin kutusu 16"/>
          <p:cNvSpPr txBox="1"/>
          <p:nvPr/>
        </p:nvSpPr>
        <p:spPr>
          <a:xfrm>
            <a:off x="6946306" y="4785102"/>
            <a:ext cx="1384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Is it though?</a:t>
            </a:r>
            <a:endParaRPr lang="en-US" dirty="0"/>
          </a:p>
        </p:txBody>
      </p:sp>
      <p:sp>
        <p:nvSpPr>
          <p:cNvPr id="18" name="Metin kutusu 17"/>
          <p:cNvSpPr txBox="1"/>
          <p:nvPr/>
        </p:nvSpPr>
        <p:spPr>
          <a:xfrm>
            <a:off x="848704" y="5521354"/>
            <a:ext cx="7573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What about the time that CALT has to run until the sample fails?</a:t>
            </a:r>
          </a:p>
          <a:p>
            <a:endParaRPr lang="tr-TR" dirty="0" smtClean="0"/>
          </a:p>
          <a:p>
            <a:endParaRPr lang="en-US" dirty="0"/>
          </a:p>
        </p:txBody>
      </p:sp>
      <p:sp>
        <p:nvSpPr>
          <p:cNvPr id="19" name="Metin kutusu 18"/>
          <p:cNvSpPr txBox="1"/>
          <p:nvPr/>
        </p:nvSpPr>
        <p:spPr>
          <a:xfrm>
            <a:off x="2081613" y="4026221"/>
            <a:ext cx="4980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So choosing CALT will be the best way ever!!!!</a:t>
            </a:r>
            <a:endParaRPr lang="en-US" dirty="0"/>
          </a:p>
        </p:txBody>
      </p:sp>
      <p:sp>
        <p:nvSpPr>
          <p:cNvPr id="20" name="Metin kutusu 19"/>
          <p:cNvSpPr txBox="1"/>
          <p:nvPr/>
        </p:nvSpPr>
        <p:spPr>
          <a:xfrm>
            <a:off x="848704" y="5832448"/>
            <a:ext cx="6671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What about the accuracy?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57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7" grpId="0"/>
      <p:bldP spid="8" grpId="0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Thank you for listening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Any Questions?</a:t>
            </a:r>
            <a:endParaRPr lang="en-US" sz="44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382138" y="6121441"/>
            <a:ext cx="8598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Info: salb@itu.edu.tr</a:t>
            </a:r>
            <a:endParaRPr lang="en-US" dirty="0"/>
          </a:p>
        </p:txBody>
      </p:sp>
      <p:pic>
        <p:nvPicPr>
          <p:cNvPr id="8" name="Picture 2" descr="http://www.ekonometre.net/wp-content/uploads/arcelik_logo-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462" y="5802105"/>
            <a:ext cx="1351152" cy="1008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Resim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079" y="5930780"/>
            <a:ext cx="830580" cy="750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Users\arda\Desktop\itu-logo-20121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315" r="-912" b="11691"/>
          <a:stretch>
            <a:fillRect/>
          </a:stretch>
        </p:blipFill>
        <p:spPr bwMode="auto">
          <a:xfrm>
            <a:off x="4915124" y="5980736"/>
            <a:ext cx="646681" cy="75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640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tr-TR" sz="3200" dirty="0" smtClean="0"/>
              <a:t>OUTLINE</a:t>
            </a:r>
            <a:endParaRPr lang="en-US" sz="3200" dirty="0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Introduction</a:t>
            </a:r>
            <a:r>
              <a:rPr lang="tr-TR" dirty="0" smtClean="0"/>
              <a:t> </a:t>
            </a:r>
          </a:p>
          <a:p>
            <a:r>
              <a:rPr lang="tr-TR" dirty="0" smtClean="0"/>
              <a:t>Definition of ALT and CALT</a:t>
            </a:r>
          </a:p>
          <a:p>
            <a:pPr lvl="1"/>
            <a:r>
              <a:rPr lang="tr-TR" dirty="0" smtClean="0"/>
              <a:t>General Test Mechanism</a:t>
            </a:r>
            <a:endParaRPr lang="en-US" dirty="0" smtClean="0"/>
          </a:p>
          <a:p>
            <a:pPr lvl="1"/>
            <a:r>
              <a:rPr lang="tr-TR" dirty="0" smtClean="0"/>
              <a:t>Life-Stress Plot of CALT</a:t>
            </a:r>
            <a:endParaRPr lang="en-US" dirty="0" smtClean="0"/>
          </a:p>
          <a:p>
            <a:r>
              <a:rPr lang="tr-TR" dirty="0" smtClean="0"/>
              <a:t>Performance Parameters</a:t>
            </a:r>
            <a:r>
              <a:rPr lang="en-US" dirty="0" smtClean="0"/>
              <a:t> </a:t>
            </a:r>
          </a:p>
          <a:p>
            <a:pPr lvl="1"/>
            <a:r>
              <a:rPr lang="tr-TR" dirty="0" smtClean="0"/>
              <a:t>Bounds Ratio</a:t>
            </a:r>
          </a:p>
          <a:p>
            <a:pPr lvl="1"/>
            <a:r>
              <a:rPr lang="tr-TR" dirty="0" smtClean="0"/>
              <a:t>Calculation of Performance Parameters</a:t>
            </a:r>
          </a:p>
          <a:p>
            <a:pPr lvl="1"/>
            <a:r>
              <a:rPr lang="tr-TR" dirty="0" smtClean="0"/>
              <a:t>Comparison of ALT and CALT with changing performance parameters</a:t>
            </a:r>
          </a:p>
          <a:p>
            <a:pPr lvl="2"/>
            <a:r>
              <a:rPr lang="tr-TR" dirty="0" smtClean="0"/>
              <a:t>Failure Rate Comparison</a:t>
            </a:r>
            <a:endParaRPr lang="en-US" dirty="0" smtClean="0"/>
          </a:p>
          <a:p>
            <a:pPr lvl="2"/>
            <a:r>
              <a:rPr lang="tr-TR" dirty="0" smtClean="0"/>
              <a:t>Acceleration Factor Comparison</a:t>
            </a:r>
          </a:p>
          <a:p>
            <a:r>
              <a:rPr lang="tr-TR" dirty="0" smtClean="0"/>
              <a:t>Case Studies</a:t>
            </a:r>
          </a:p>
          <a:p>
            <a:pPr lvl="1"/>
            <a:r>
              <a:rPr lang="tr-TR" dirty="0" smtClean="0"/>
              <a:t>Threshold Values of ALT and CALT</a:t>
            </a:r>
          </a:p>
          <a:p>
            <a:pPr lvl="1"/>
            <a:r>
              <a:rPr lang="tr-TR" dirty="0" smtClean="0"/>
              <a:t>Case Studies</a:t>
            </a:r>
            <a:endParaRPr lang="en-US" dirty="0" smtClean="0"/>
          </a:p>
          <a:p>
            <a:pPr lvl="2"/>
            <a:r>
              <a:rPr lang="tr-TR" dirty="0" smtClean="0"/>
              <a:t>Case Study - 1</a:t>
            </a:r>
            <a:endParaRPr lang="en-US" dirty="0" smtClean="0"/>
          </a:p>
          <a:p>
            <a:pPr lvl="2"/>
            <a:r>
              <a:rPr lang="tr-TR" dirty="0" smtClean="0"/>
              <a:t>Case Study</a:t>
            </a:r>
            <a:r>
              <a:rPr lang="tr-TR" dirty="0"/>
              <a:t> -</a:t>
            </a:r>
            <a:r>
              <a:rPr lang="tr-TR" dirty="0" smtClean="0"/>
              <a:t> 2</a:t>
            </a:r>
          </a:p>
          <a:p>
            <a:pPr lvl="2"/>
            <a:r>
              <a:rPr lang="tr-TR" dirty="0" smtClean="0"/>
              <a:t>Case Study - 3</a:t>
            </a:r>
          </a:p>
          <a:p>
            <a:r>
              <a:rPr lang="en-US" dirty="0" smtClean="0"/>
              <a:t>Conclusion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557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tr-TR" sz="3200" dirty="0" smtClean="0"/>
              <a:t>Definiton of ALT and CALT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/>
          </a:bodyPr>
          <a:lstStyle/>
          <a:p>
            <a:r>
              <a:rPr lang="en-US" sz="2000" dirty="0" smtClean="0"/>
              <a:t>Accelerated Life Testing (ALT) and Calibrated Accelerated Life Testing (CALT) are mainly used test methods</a:t>
            </a:r>
            <a:r>
              <a:rPr lang="tr-TR" sz="2000" dirty="0" smtClean="0"/>
              <a:t>.</a:t>
            </a:r>
          </a:p>
          <a:p>
            <a:r>
              <a:rPr lang="en-US" sz="2000" dirty="0" smtClean="0"/>
              <a:t>Also Highly Accelerated Life Testing (HALT) is used before these testing methods to determine absurd stress levels</a:t>
            </a:r>
            <a:r>
              <a:rPr lang="tr-TR" sz="2000" dirty="0" smtClean="0"/>
              <a:t>.</a:t>
            </a:r>
          </a:p>
          <a:p>
            <a:r>
              <a:rPr lang="tr-TR" sz="2000" dirty="0" smtClean="0"/>
              <a:t>ALT uses analytical equations to determine test stress level and sample size.</a:t>
            </a:r>
          </a:p>
          <a:p>
            <a:r>
              <a:rPr lang="tr-TR" sz="2000" dirty="0" smtClean="0"/>
              <a:t>CALT uses profile methods for stress levels and 2 sample size for each profile. Each profile is %10 reduced version of previous level.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94651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General Test Mechanism</a:t>
            </a:r>
            <a:endParaRPr lang="tr-TR" sz="3200" dirty="0"/>
          </a:p>
        </p:txBody>
      </p:sp>
      <p:graphicFrame>
        <p:nvGraphicFramePr>
          <p:cNvPr id="4" name="Diyagram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2415399"/>
              </p:ext>
            </p:extLst>
          </p:nvPr>
        </p:nvGraphicFramePr>
        <p:xfrm>
          <a:off x="491319" y="1690689"/>
          <a:ext cx="8024031" cy="4669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Düz Bağlayıcı 4"/>
          <p:cNvCxnSpPr/>
          <p:nvPr/>
        </p:nvCxnSpPr>
        <p:spPr>
          <a:xfrm flipH="1">
            <a:off x="1187355" y="4926842"/>
            <a:ext cx="1201004" cy="13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6"/>
          <p:cNvCxnSpPr/>
          <p:nvPr/>
        </p:nvCxnSpPr>
        <p:spPr>
          <a:xfrm>
            <a:off x="1187355" y="4940490"/>
            <a:ext cx="0" cy="177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706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Life-Stress Plot of CALT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CALT’s Life-Stress plot is controversial because of few stress points are determined.</a:t>
            </a:r>
          </a:p>
          <a:p>
            <a:endParaRPr lang="tr-T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37" y="2632105"/>
            <a:ext cx="7629526" cy="2965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63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Performance Parameters – Bounds Ratio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Bounds Ratio affects accuracy with failure rate and sample size.</a:t>
            </a:r>
          </a:p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739629"/>
            <a:ext cx="3762544" cy="29471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2936" y="2739630"/>
            <a:ext cx="4220286" cy="2947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830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tr-TR" sz="3200" dirty="0" smtClean="0"/>
              <a:t>Calculation of Parameters - ALT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/>
              <a:t>Reliability</a:t>
            </a:r>
            <a:r>
              <a:rPr lang="tr-TR" sz="2400" b="1" dirty="0"/>
              <a:t>, R(t)= exp(-WT/MTTF) </a:t>
            </a:r>
            <a:endParaRPr lang="tr-TR" sz="2400" b="1" dirty="0" smtClean="0"/>
          </a:p>
          <a:p>
            <a:pPr lvl="1"/>
            <a:r>
              <a:rPr lang="tr-TR" sz="2000" dirty="0" smtClean="0"/>
              <a:t>R(t</a:t>
            </a:r>
            <a:r>
              <a:rPr lang="tr-TR" sz="2000" dirty="0"/>
              <a:t>)= exp(-t/n </a:t>
            </a:r>
            <a:r>
              <a:rPr lang="tr-TR" sz="2000" dirty="0" smtClean="0"/>
              <a:t>)^</a:t>
            </a:r>
            <a:r>
              <a:rPr lang="el-GR" sz="2000" dirty="0" smtClean="0"/>
              <a:t>β </a:t>
            </a:r>
            <a:endParaRPr lang="tr-TR" sz="2000" dirty="0" smtClean="0"/>
          </a:p>
          <a:p>
            <a:pPr lvl="1"/>
            <a:r>
              <a:rPr lang="el-GR" sz="2000" dirty="0" smtClean="0"/>
              <a:t>β</a:t>
            </a:r>
            <a:r>
              <a:rPr lang="el-GR" sz="2000" dirty="0"/>
              <a:t>= </a:t>
            </a:r>
            <a:r>
              <a:rPr lang="tr-TR" sz="2000" dirty="0"/>
              <a:t>Beta, n= Eta, t= WT (hours</a:t>
            </a:r>
            <a:r>
              <a:rPr lang="tr-TR" sz="2000" dirty="0" smtClean="0"/>
              <a:t>) </a:t>
            </a:r>
          </a:p>
          <a:p>
            <a:r>
              <a:rPr lang="tr-TR" sz="2400" b="1" dirty="0" smtClean="0"/>
              <a:t>AF=exp[(Ea/k)*(1/Tfield-1/Ttest)] </a:t>
            </a:r>
          </a:p>
          <a:p>
            <a:pPr lvl="1"/>
            <a:r>
              <a:rPr lang="tr-TR" sz="2000" dirty="0" smtClean="0"/>
              <a:t>Ea= Activation Energy, Tfield= Field Temperature, Ttest= Test Temperature, </a:t>
            </a:r>
          </a:p>
          <a:p>
            <a:pPr lvl="1"/>
            <a:r>
              <a:rPr lang="tr-TR" sz="2000" dirty="0" smtClean="0"/>
              <a:t>n1 /AF= n2</a:t>
            </a:r>
          </a:p>
          <a:p>
            <a:pPr lvl="1"/>
            <a:r>
              <a:rPr lang="tr-TR" sz="2000" dirty="0" smtClean="0"/>
              <a:t>P1= 1-exp(-t/n1)^</a:t>
            </a:r>
            <a:r>
              <a:rPr lang="el-GR" sz="2000" dirty="0" smtClean="0"/>
              <a:t>β</a:t>
            </a:r>
            <a:r>
              <a:rPr lang="tr-TR" sz="2000" dirty="0" smtClean="0"/>
              <a:t>, P2= 1-exp(-t/n2)^</a:t>
            </a:r>
            <a:r>
              <a:rPr lang="el-GR" sz="2000" dirty="0" smtClean="0"/>
              <a:t>β</a:t>
            </a:r>
            <a:endParaRPr lang="tr-TR" sz="2000" dirty="0" smtClean="0"/>
          </a:p>
          <a:p>
            <a:pPr lvl="1"/>
            <a:r>
              <a:rPr lang="tr-TR" sz="2000" dirty="0" smtClean="0"/>
              <a:t>P1 and P2 Probability of Failure values, t= Estimated Time (hours), k= Boltzmann constant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02582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Calculation of Parameters - ALT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/>
              <a:t>Bounds </a:t>
            </a:r>
            <a:r>
              <a:rPr lang="tr-TR" sz="2400" b="1" dirty="0"/>
              <a:t>Ratio= Upper Limit/Lower Limit </a:t>
            </a:r>
            <a:endParaRPr lang="tr-TR" sz="2400" b="1" dirty="0" smtClean="0"/>
          </a:p>
          <a:p>
            <a:pPr lvl="1"/>
            <a:r>
              <a:rPr lang="tr-TR" sz="2000" dirty="0" smtClean="0"/>
              <a:t>lnTp</a:t>
            </a:r>
            <a:r>
              <a:rPr lang="tr-TR" sz="2000" dirty="0"/>
              <a:t>+ z*std(lnTp)= Upper Limit </a:t>
            </a:r>
            <a:endParaRPr lang="tr-TR" sz="2000" dirty="0" smtClean="0"/>
          </a:p>
          <a:p>
            <a:pPr lvl="1"/>
            <a:r>
              <a:rPr lang="tr-TR" sz="2000" dirty="0" smtClean="0"/>
              <a:t>lnTp- </a:t>
            </a:r>
            <a:r>
              <a:rPr lang="tr-TR" sz="2000" dirty="0"/>
              <a:t>z*std(lnTp)= Lower Limit </a:t>
            </a:r>
            <a:endParaRPr lang="tr-TR" sz="2000" dirty="0" smtClean="0"/>
          </a:p>
          <a:p>
            <a:pPr lvl="1"/>
            <a:r>
              <a:rPr lang="tr-TR" sz="2000" dirty="0" smtClean="0"/>
              <a:t>Tp</a:t>
            </a:r>
            <a:r>
              <a:rPr lang="tr-TR" sz="2000" dirty="0"/>
              <a:t>= Standard Deviation, z= Normal Distribution Parameter. </a:t>
            </a:r>
            <a:endParaRPr lang="tr-TR" sz="2000" dirty="0" smtClean="0"/>
          </a:p>
          <a:p>
            <a:r>
              <a:rPr lang="tr-TR" sz="2400" b="1" dirty="0" smtClean="0"/>
              <a:t>Sample </a:t>
            </a:r>
            <a:r>
              <a:rPr lang="tr-TR" sz="2400" b="1" dirty="0"/>
              <a:t>Size= (</a:t>
            </a:r>
            <a:r>
              <a:rPr lang="tr-TR" sz="2400" b="1" dirty="0" smtClean="0"/>
              <a:t>z*A*BR)^c </a:t>
            </a:r>
          </a:p>
          <a:p>
            <a:pPr lvl="1"/>
            <a:r>
              <a:rPr lang="tr-TR" sz="2000" dirty="0" smtClean="0"/>
              <a:t>A</a:t>
            </a:r>
            <a:r>
              <a:rPr lang="tr-TR" sz="2000" dirty="0"/>
              <a:t>= Average variance coefficient, </a:t>
            </a:r>
            <a:endParaRPr lang="tr-TR" sz="2000" dirty="0" smtClean="0"/>
          </a:p>
          <a:p>
            <a:pPr lvl="1"/>
            <a:r>
              <a:rPr lang="tr-TR" sz="2000" dirty="0" smtClean="0"/>
              <a:t>c</a:t>
            </a:r>
            <a:r>
              <a:rPr lang="tr-TR" sz="2000" dirty="0"/>
              <a:t>= Distribution Parameter</a:t>
            </a:r>
            <a:r>
              <a:rPr lang="tr-TR" sz="2000" dirty="0" smtClean="0"/>
              <a:t>.</a:t>
            </a:r>
          </a:p>
          <a:p>
            <a:r>
              <a:rPr lang="tr-TR" sz="2400" b="1" dirty="0" err="1" smtClean="0"/>
              <a:t>Unit</a:t>
            </a:r>
            <a:r>
              <a:rPr lang="tr-TR" sz="2400" b="1" dirty="0" smtClean="0"/>
              <a:t> Test Time= (Normal </a:t>
            </a:r>
            <a:r>
              <a:rPr lang="tr-TR" sz="2400" b="1" dirty="0" err="1" smtClean="0"/>
              <a:t>Year</a:t>
            </a:r>
            <a:r>
              <a:rPr lang="tr-TR" sz="2400" b="1" dirty="0" err="1" smtClean="0"/>
              <a:t>ly</a:t>
            </a:r>
            <a:r>
              <a:rPr lang="tr-TR" sz="2400" b="1" dirty="0" smtClean="0"/>
              <a:t> Time</a:t>
            </a:r>
            <a:r>
              <a:rPr lang="tr-TR" sz="2400" b="1" dirty="0" smtClean="0"/>
              <a:t>*</a:t>
            </a:r>
            <a:r>
              <a:rPr lang="tr-TR" sz="2400" b="1" dirty="0" err="1" smtClean="0"/>
              <a:t>Warranty</a:t>
            </a:r>
            <a:r>
              <a:rPr lang="tr-TR" sz="2400" b="1" dirty="0" smtClean="0"/>
              <a:t> Time)/</a:t>
            </a:r>
            <a:r>
              <a:rPr lang="tr-TR" sz="2400" b="1" dirty="0" smtClean="0"/>
              <a:t>AF</a:t>
            </a:r>
          </a:p>
          <a:p>
            <a:r>
              <a:rPr lang="tr-TR" sz="2400" b="1" dirty="0" smtClean="0"/>
              <a:t>Total Test Time= </a:t>
            </a:r>
            <a:r>
              <a:rPr lang="tr-TR" sz="2400" b="1" dirty="0" err="1" smtClean="0"/>
              <a:t>Sample</a:t>
            </a:r>
            <a:r>
              <a:rPr lang="tr-TR" sz="2400" b="1" dirty="0" smtClean="0"/>
              <a:t> Size </a:t>
            </a:r>
            <a:r>
              <a:rPr lang="tr-TR" sz="2400" b="1" dirty="0"/>
              <a:t>× </a:t>
            </a:r>
            <a:r>
              <a:rPr lang="tr-TR" sz="2400" b="1" dirty="0" err="1" smtClean="0"/>
              <a:t>Unit</a:t>
            </a:r>
            <a:r>
              <a:rPr lang="tr-TR" sz="2400" b="1" dirty="0" smtClean="0"/>
              <a:t> Test Time</a:t>
            </a:r>
          </a:p>
          <a:p>
            <a:pPr marL="0" indent="0">
              <a:buNone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09107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837</TotalTime>
  <Words>1272</Words>
  <Application>Microsoft Office PowerPoint</Application>
  <PresentationFormat>Ekran Gösterisi (4:3)</PresentationFormat>
  <Paragraphs>278</Paragraphs>
  <Slides>20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 3</vt:lpstr>
      <vt:lpstr>Office Teması</vt:lpstr>
      <vt:lpstr>Extensive Investigation of Calibrated Accelerated Life Testing (CALT) in Comparison with Classical Accelerated Life Testing (ALT)</vt:lpstr>
      <vt:lpstr>Motivation</vt:lpstr>
      <vt:lpstr>OUTLINE</vt:lpstr>
      <vt:lpstr>Definiton of ALT and CALT</vt:lpstr>
      <vt:lpstr>General Test Mechanism</vt:lpstr>
      <vt:lpstr>Life-Stress Plot of CALT</vt:lpstr>
      <vt:lpstr>Performance Parameters – Bounds Ratio</vt:lpstr>
      <vt:lpstr>Calculation of Parameters - ALT</vt:lpstr>
      <vt:lpstr>Calculation of Parameters - ALT</vt:lpstr>
      <vt:lpstr>Calculation of Parameters - CALT</vt:lpstr>
      <vt:lpstr>Comparison of ALT and CALT – Failure Rate</vt:lpstr>
      <vt:lpstr>Accuracy Comparison with Failure Rate levels</vt:lpstr>
      <vt:lpstr>Comparison of ALT and CALT –  Acceleration Factor</vt:lpstr>
      <vt:lpstr>Accuracy Comparison with  Acceleration Factor levels</vt:lpstr>
      <vt:lpstr>Threshold Values for ALT and CALT Usage</vt:lpstr>
      <vt:lpstr>Case Study - 1</vt:lpstr>
      <vt:lpstr>Case Study - 2</vt:lpstr>
      <vt:lpstr>Case Study - 3</vt:lpstr>
      <vt:lpstr>Conclusion</vt:lpstr>
      <vt:lpstr>Thank you for listening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Extensive Investigation of Calibrated Accelerated Life Testing (CALT) in Comparison with Classical Accelerated Life Testing (ALT)</dc:title>
  <dc:creator>burak sal</dc:creator>
  <cp:lastModifiedBy>ecc lab</cp:lastModifiedBy>
  <cp:revision>52</cp:revision>
  <dcterms:created xsi:type="dcterms:W3CDTF">2015-08-29T12:26:19Z</dcterms:created>
  <dcterms:modified xsi:type="dcterms:W3CDTF">2015-09-09T13:09:20Z</dcterms:modified>
</cp:coreProperties>
</file>