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9"/>
  </p:notesMasterIdLst>
  <p:sldIdLst>
    <p:sldId id="256" r:id="rId2"/>
    <p:sldId id="284" r:id="rId3"/>
    <p:sldId id="288" r:id="rId4"/>
    <p:sldId id="289" r:id="rId5"/>
    <p:sldId id="317" r:id="rId6"/>
    <p:sldId id="292" r:id="rId7"/>
    <p:sldId id="293" r:id="rId8"/>
    <p:sldId id="294" r:id="rId9"/>
    <p:sldId id="295" r:id="rId10"/>
    <p:sldId id="299" r:id="rId11"/>
    <p:sldId id="296" r:id="rId12"/>
    <p:sldId id="298" r:id="rId13"/>
    <p:sldId id="297" r:id="rId14"/>
    <p:sldId id="290" r:id="rId15"/>
    <p:sldId id="285" r:id="rId16"/>
    <p:sldId id="301" r:id="rId17"/>
    <p:sldId id="300" r:id="rId18"/>
    <p:sldId id="302" r:id="rId19"/>
    <p:sldId id="306" r:id="rId20"/>
    <p:sldId id="307" r:id="rId21"/>
    <p:sldId id="309" r:id="rId22"/>
    <p:sldId id="310" r:id="rId23"/>
    <p:sldId id="305" r:id="rId24"/>
    <p:sldId id="304" r:id="rId25"/>
    <p:sldId id="311" r:id="rId26"/>
    <p:sldId id="320" r:id="rId27"/>
    <p:sldId id="321" r:id="rId28"/>
    <p:sldId id="322" r:id="rId29"/>
    <p:sldId id="323" r:id="rId30"/>
    <p:sldId id="324" r:id="rId31"/>
    <p:sldId id="325" r:id="rId32"/>
    <p:sldId id="316" r:id="rId33"/>
    <p:sldId id="326" r:id="rId34"/>
    <p:sldId id="327" r:id="rId35"/>
    <p:sldId id="328" r:id="rId36"/>
    <p:sldId id="329" r:id="rId37"/>
    <p:sldId id="2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6.e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21548488" TargetMode="External"/><Relationship Id="rId2" Type="http://schemas.openxmlformats.org/officeDocument/2006/relationships/hyperlink" Target="http://www.youtube.com/watch?v=Yl3o236gdp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ectrum.ieee.org/semiconductors/devices/how-well-put-a-carbon-nanotube-computer-in-your-h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</a:t>
            </a:r>
            <a:r>
              <a:rPr lang="tr-TR" sz="2400" dirty="0" smtClean="0"/>
              <a:t>2: </a:t>
            </a:r>
            <a:r>
              <a:rPr lang="en-US" sz="2400" dirty="0" smtClean="0"/>
              <a:t>Emerging Computing, </a:t>
            </a:r>
            <a:r>
              <a:rPr lang="tr-TR" sz="2400" dirty="0" smtClean="0"/>
              <a:t>26/9/2016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 Devices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encrypted-tbn1.gstatic.com/images?q=tbn:ANd9GcR8jaffh0kPKRF4Dp4eJKVYG7bY9wcTzFdUlY1oONAfwQolN1ovP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Theoretically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quantum computers solve RSA-2048 problem in seconds compared to 10 billion years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Shor’s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algorithm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Cracking RSA keys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breakthrough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cryptology.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uantum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key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865602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Practically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3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here are we now</a:t>
            </a:r>
            <a:r>
              <a:rPr lang="tr-TR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pic>
        <p:nvPicPr>
          <p:cNvPr id="1026" name="Picture 2" descr="Four-qubit quantum device (E Lucer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5800"/>
            <a:ext cx="3276600" cy="1843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3246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Arial" pitchFamily="34" charset="0"/>
                <a:cs typeface="Arial" pitchFamily="34" charset="0"/>
              </a:rPr>
              <a:t>Erik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Lucero’s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circuit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factorize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15, 2012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https://upload.wikimedia.org/wikipedia/commons/thumb/1/17/DWave_128chip.jpg/1280px-DWave_128c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75202"/>
            <a:ext cx="2667000" cy="18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4876800" y="63246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Arial" pitchFamily="34" charset="0"/>
                <a:cs typeface="Arial" pitchFamily="34" charset="0"/>
              </a:rPr>
              <a:t>NASA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quantum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D-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Wave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, 2016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February 2012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 IBM scientists achieved several breakthroughs in quantum computing with superconducting integrated circuits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September 2012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The first working "quantum bit" based on a single atom in silicon suitable for the building blocks of modern computers. 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2012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 Nobel Prizes were presented to David J.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Wineland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and Serge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Haroche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for their basic work on understanding the quantum world - work which may eventually help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quantum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computing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possible.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 2013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Google launching the Quantum Artificial Intelligence Lab with 512-qubit quantum computer.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December 2015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NASA publicly displayed the world's first fully operational $15-million quantum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August 2016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cientists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at the University of Maryland successfully built the first reprogrammable quantum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169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tr-TR" sz="2600" b="1" dirty="0" err="1" smtClean="0">
                <a:latin typeface="Arial" pitchFamily="34" charset="0"/>
                <a:cs typeface="Arial" pitchFamily="34" charset="0"/>
              </a:rPr>
              <a:t>Bits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1 at a time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Deterministic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iscrete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stable states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State of a bit: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state 0 or 1 with a probability of 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7448" y="1600200"/>
            <a:ext cx="4111752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</a:t>
            </a:r>
            <a:r>
              <a:rPr kumimoji="0" lang="tr-TR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Qubits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1 at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time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Superposition of states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State of 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ubit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state 0 with a probability of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state 1 with a probability of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3962400"/>
            <a:ext cx="1857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213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74892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3725" y="6019800"/>
            <a:ext cx="523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3671" y="5257800"/>
            <a:ext cx="24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Qubits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upload.wikimedia.org/wikipedia/commons/thumb/5/53/Quantum_computer.svg/200px-Quantum_comput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603545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316" name="Picture 4" descr="https://encrypted-tbn1.gstatic.com/images?q=tbn:ANd9GcQ2gyT4pCC289vPI_Z5BAjW6gX6RXNv2bjroNch8U6SxIaZE4YR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403354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695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8768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51054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51054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52800" y="4191000"/>
            <a:ext cx="19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gate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6290846"/>
            <a:ext cx="1973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Quantum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gate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18288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288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2954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971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486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0"/>
            <a:ext cx="923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38100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495800"/>
            <a:ext cx="33253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76400" y="5846802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reversible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4648200"/>
            <a:ext cx="3019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638800"/>
            <a:ext cx="2390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1905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905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matrix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quantum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288" y="2590800"/>
            <a:ext cx="3019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690812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665412"/>
            <a:ext cx="2286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33400" y="3962400"/>
            <a:ext cx="8305800" cy="2590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038600"/>
            <a:ext cx="6781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Find the output of 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Hadamard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gate.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Proove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that it is reversible.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7244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charset="0"/>
              </a:rPr>
              <a:t>Can </a:t>
            </a:r>
            <a:r>
              <a:rPr lang="tr-TR" sz="2800" dirty="0" err="1" smtClean="0">
                <a:latin typeface="Arial" charset="0"/>
              </a:rPr>
              <a:t>the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following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matrix</a:t>
            </a:r>
            <a:r>
              <a:rPr lang="tr-TR" sz="2800" dirty="0" smtClean="0">
                <a:latin typeface="Arial" charset="0"/>
              </a:rPr>
              <a:t> be a Q-</a:t>
            </a:r>
            <a:r>
              <a:rPr lang="tr-TR" sz="2800" dirty="0" err="1" smtClean="0">
                <a:latin typeface="Arial" charset="0"/>
              </a:rPr>
              <a:t>gate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matrix</a:t>
            </a:r>
            <a:r>
              <a:rPr lang="tr-TR" sz="2800" dirty="0" smtClean="0">
                <a:latin typeface="Arial" charset="0"/>
              </a:rPr>
              <a:t>?</a:t>
            </a:r>
          </a:p>
          <a:p>
            <a:endParaRPr lang="tr-TR" sz="2800" dirty="0" smtClean="0">
              <a:latin typeface="Arial" charset="0"/>
            </a:endParaRPr>
          </a:p>
          <a:p>
            <a:endParaRPr lang="tr-TR" sz="2800" dirty="0" smtClean="0">
              <a:latin typeface="Arial" charset="0"/>
            </a:endParaRPr>
          </a:p>
          <a:p>
            <a:r>
              <a:rPr lang="tr-TR" sz="2800" dirty="0" err="1" smtClean="0">
                <a:latin typeface="Arial" charset="0"/>
              </a:rPr>
              <a:t>What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are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the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properties</a:t>
            </a:r>
            <a:r>
              <a:rPr lang="tr-TR" sz="2800" dirty="0" smtClean="0">
                <a:latin typeface="Arial" charset="0"/>
              </a:rPr>
              <a:t> of Q-</a:t>
            </a:r>
            <a:r>
              <a:rPr lang="tr-TR" sz="2800" dirty="0" err="1" smtClean="0">
                <a:latin typeface="Arial" charset="0"/>
              </a:rPr>
              <a:t>gate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matrices</a:t>
            </a:r>
            <a:r>
              <a:rPr lang="tr-TR" sz="2800" dirty="0" smtClean="0">
                <a:latin typeface="Arial" charset="0"/>
              </a:rPr>
              <a:t>? </a:t>
            </a:r>
          </a:p>
          <a:p>
            <a:r>
              <a:rPr lang="tr-TR" sz="2800" dirty="0" err="1" smtClean="0">
                <a:latin typeface="Arial" charset="0"/>
              </a:rPr>
              <a:t>What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are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the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other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gate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types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single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qubits</a:t>
            </a:r>
            <a:r>
              <a:rPr lang="tr-TR" sz="2800" dirty="0" smtClean="0">
                <a:latin typeface="Arial" charset="0"/>
              </a:rPr>
              <a:t>?</a:t>
            </a:r>
          </a:p>
          <a:p>
            <a:r>
              <a:rPr lang="tr-TR" sz="2800" dirty="0" err="1" smtClean="0">
                <a:latin typeface="Arial" charset="0"/>
              </a:rPr>
              <a:t>How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about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the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gates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multiple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qubits</a:t>
            </a:r>
            <a:r>
              <a:rPr lang="tr-TR" sz="2800" dirty="0" smtClean="0">
                <a:latin typeface="Arial" charset="0"/>
              </a:rPr>
              <a:t>.</a:t>
            </a:r>
          </a:p>
          <a:p>
            <a:r>
              <a:rPr lang="tr-TR" sz="2800" dirty="0" smtClean="0">
                <a:latin typeface="Arial" charset="0"/>
              </a:rPr>
              <a:t>Is </a:t>
            </a:r>
            <a:r>
              <a:rPr lang="tr-TR" sz="2800" dirty="0" err="1" smtClean="0">
                <a:latin typeface="Arial" charset="0"/>
              </a:rPr>
              <a:t>there</a:t>
            </a:r>
            <a:r>
              <a:rPr lang="tr-TR" sz="2800" dirty="0" smtClean="0">
                <a:latin typeface="Arial" charset="0"/>
              </a:rPr>
              <a:t> a </a:t>
            </a:r>
            <a:r>
              <a:rPr lang="tr-TR" sz="2800" dirty="0" err="1" smtClean="0">
                <a:latin typeface="Arial" charset="0"/>
              </a:rPr>
              <a:t>universal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quantum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gate</a:t>
            </a:r>
            <a:r>
              <a:rPr lang="tr-TR" sz="2800" dirty="0" smtClean="0">
                <a:latin typeface="Arial" charset="0"/>
              </a:rPr>
              <a:t>?</a:t>
            </a:r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82568"/>
            <a:ext cx="1447800" cy="12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arallel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computing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100" dirty="0" smtClean="0">
                <a:latin typeface="Arial" pitchFamily="34" charset="0"/>
                <a:cs typeface="Arial" pitchFamily="34" charset="0"/>
              </a:rPr>
              <a:t>For certain problems, DNA computers are faster and smaller than any other computer built so far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100" dirty="0" smtClean="0">
                <a:latin typeface="Arial" pitchFamily="34" charset="0"/>
                <a:cs typeface="Arial" pitchFamily="34" charset="0"/>
              </a:rPr>
              <a:t>A test tube of DNA can contain trillions of strands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DNA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strands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absence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presence of DNA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molecules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Strands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directions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strands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stick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  <a:p>
            <a:pPr lvl="1"/>
            <a:endParaRPr lang="en-US" sz="2500" dirty="0" smtClean="0">
              <a:latin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343" y="4953000"/>
            <a:ext cx="8109857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Overview of Boolean algebra</a:t>
            </a:r>
          </a:p>
          <a:p>
            <a:r>
              <a:rPr lang="en-US" sz="2800" dirty="0" smtClean="0">
                <a:latin typeface="Arial" charset="0"/>
              </a:rPr>
              <a:t>Overview of computational complexity</a:t>
            </a:r>
          </a:p>
          <a:p>
            <a:r>
              <a:rPr lang="tr-TR" sz="2800" dirty="0" err="1" smtClean="0">
                <a:latin typeface="Arial" charset="0"/>
              </a:rPr>
              <a:t>Reversible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>
                <a:latin typeface="Arial" charset="0"/>
              </a:rPr>
              <a:t>q</a:t>
            </a:r>
            <a:r>
              <a:rPr lang="en-US" sz="2800" dirty="0" err="1" smtClean="0">
                <a:latin typeface="Arial" charset="0"/>
              </a:rPr>
              <a:t>uantum</a:t>
            </a:r>
            <a:r>
              <a:rPr lang="en-US" sz="2800" dirty="0" smtClean="0">
                <a:latin typeface="Arial" charset="0"/>
              </a:rPr>
              <a:t> computing</a:t>
            </a:r>
          </a:p>
          <a:p>
            <a:r>
              <a:rPr lang="en-US" sz="2800" dirty="0" smtClean="0">
                <a:latin typeface="Arial" charset="0"/>
              </a:rPr>
              <a:t>DNA computing</a:t>
            </a:r>
          </a:p>
          <a:p>
            <a:r>
              <a:rPr lang="en-US" sz="2800" dirty="0" smtClean="0">
                <a:latin typeface="Arial" charset="0"/>
              </a:rPr>
              <a:t>Computing with </a:t>
            </a:r>
            <a:r>
              <a:rPr lang="en-US" sz="2800" dirty="0" err="1" smtClean="0">
                <a:latin typeface="Arial" charset="0"/>
              </a:rPr>
              <a:t>nano</a:t>
            </a:r>
            <a:r>
              <a:rPr lang="en-US" sz="2800" dirty="0" smtClean="0">
                <a:latin typeface="Arial" charset="0"/>
              </a:rPr>
              <a:t> arrays</a:t>
            </a:r>
          </a:p>
          <a:p>
            <a:r>
              <a:rPr lang="en-US" sz="2800" dirty="0" smtClean="0">
                <a:latin typeface="Arial" charset="0"/>
              </a:rPr>
              <a:t>Emerging transistors</a:t>
            </a:r>
          </a:p>
          <a:p>
            <a:r>
              <a:rPr lang="en-US" sz="2800" dirty="0" smtClean="0">
                <a:latin typeface="Arial" charset="0"/>
              </a:rPr>
              <a:t>Probabilistic/Stochastic computing</a:t>
            </a:r>
          </a:p>
          <a:p>
            <a:r>
              <a:rPr lang="en-US" sz="2800" dirty="0" smtClean="0">
                <a:latin typeface="Arial" charset="0"/>
              </a:rPr>
              <a:t>Approximate computing</a:t>
            </a: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TSP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6858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Adleman’s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motivating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,1994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27432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5791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err="1" smtClean="0">
                <a:latin typeface="Arial" pitchFamily="34" charset="0"/>
                <a:cs typeface="Arial" pitchFamily="34" charset="0"/>
              </a:rPr>
              <a:t>Modified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ravelling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alesman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roblem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(TSP):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is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visiting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exactly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once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TSP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15240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5048" y="4419600"/>
            <a:ext cx="8302752" cy="2286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Step-1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link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considering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directions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join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matching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Step-3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Eliminate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strands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0-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-6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ones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Step-4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Eliminate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strands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ones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having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strands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Step-5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baseline="0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2,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3,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smtClean="0">
                <a:latin typeface="Arial" pitchFamily="34" charset="0"/>
                <a:cs typeface="Arial" pitchFamily="34" charset="0"/>
              </a:rPr>
              <a:t>4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strands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TSP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15240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4780002"/>
            <a:ext cx="533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Image:Strand displac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5594"/>
            <a:ext cx="2209800" cy="4761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990" name="Picture 6" descr="http://elaineou.files.wordpress.com/2012/08/thresh.png?w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651248"/>
            <a:ext cx="4495800" cy="197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992" name="Picture 8" descr="http://elaineou.files.wordpress.com/2012/08/dn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3248"/>
            <a:ext cx="4495800" cy="2940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Main advantages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Parallel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Dense, small area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Can solve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untractable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Slow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Fragile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Unreliable, randomness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/>
          </a:p>
        </p:txBody>
      </p:sp>
      <p:pic>
        <p:nvPicPr>
          <p:cNvPr id="4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3352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4191000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assembled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arrays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302752" cy="1752600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arrays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5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500" dirty="0" smtClean="0">
                <a:latin typeface="Arial" pitchFamily="34" charset="0"/>
                <a:cs typeface="Arial" pitchFamily="34" charset="0"/>
              </a:rPr>
              <a:t>-terminal </a:t>
            </a:r>
            <a:r>
              <a:rPr lang="tr-TR" sz="25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5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Diode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based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sz="2200" dirty="0" smtClean="0">
                <a:latin typeface="Arial" pitchFamily="34" charset="0"/>
                <a:cs typeface="Arial" pitchFamily="34" charset="0"/>
              </a:rPr>
              <a:t>Transistor-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based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5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tr-TR" sz="2500" dirty="0" smtClean="0">
                <a:latin typeface="Arial" pitchFamily="34" charset="0"/>
                <a:cs typeface="Arial" pitchFamily="34" charset="0"/>
              </a:rPr>
              <a:t>-terminal </a:t>
            </a:r>
            <a:r>
              <a:rPr lang="tr-TR" sz="25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500" dirty="0" err="1" smtClean="0">
                <a:latin typeface="Arial" pitchFamily="34" charset="0"/>
                <a:cs typeface="Arial" pitchFamily="34" charset="0"/>
              </a:rPr>
              <a:t>based</a:t>
            </a:r>
            <a:endParaRPr lang="tr-TR" sz="25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60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2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3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50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CMOS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7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Boolean Algebra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1981200"/>
          <a:ext cx="7467599" cy="39624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687735"/>
                <a:gridCol w="2789376"/>
                <a:gridCol w="2990488"/>
              </a:tblGrid>
              <a:tr h="889951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Elementary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Algebra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Boolean Algebra</a:t>
                      </a: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56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Variables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s (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1, 3.2, </a:t>
                      </a:r>
                      <a:r>
                        <a:rPr lang="el-G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TRUE  and FALSE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899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Operators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ition (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Multiplication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AND (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˄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OR (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˅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NOT (</a:t>
                      </a:r>
                      <a:r>
                        <a:rPr lang="el-G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¬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69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y = 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f = 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˅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˅</a:t>
                      </a:r>
                      <a:r>
                        <a:rPr lang="tr-TR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9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Fundamental Math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Logic,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Computer Science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6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81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  <p:extLst>
      <p:ext uri="{BB962C8B-B14F-4D97-AF65-F5344CB8AC3E}">
        <p14:creationId xmlns:p14="http://schemas.microsoft.com/office/powerpoint/2010/main" val="229366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Separate Devices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478" y="1896816"/>
            <a:ext cx="4126522" cy="1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3962400" cy="14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3276776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Nanowire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23433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Single electron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3962400"/>
            <a:ext cx="8153400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Direct replacement of CMOS transistors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advantages over CMOS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Interconnection problems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Lack of integration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11175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Deterministic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91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Probabilistic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probabilistically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352800"/>
          <a:ext cx="359504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2" name="Visio" r:id="rId3" imgW="3112418" imgH="1910320" progId="Visio.Drawing.11">
                  <p:embed/>
                </p:oleObj>
              </mc:Choice>
              <mc:Fallback>
                <p:oleObj name="Visio" r:id="rId3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59504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014912" y="3352800"/>
          <a:ext cx="35956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3" name="Visio" r:id="rId5" imgW="3112418" imgH="1910320" progId="Visio.Drawing.11">
                  <p:embed/>
                </p:oleObj>
              </mc:Choice>
              <mc:Fallback>
                <p:oleObj name="Visio" r:id="rId5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352800"/>
                        <a:ext cx="359568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0194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2794" y="5712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6388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4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763588" y="3343275"/>
          <a:ext cx="373221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5" name="Visio" r:id="rId8" imgW="3217695" imgH="1910320" progId="Visio.Drawing.11">
                  <p:embed/>
                </p:oleObj>
              </mc:Choice>
              <mc:Fallback>
                <p:oleObj name="Visio" r:id="rId8" imgW="32176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343275"/>
                        <a:ext cx="3732212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991637" y="3352800"/>
          <a:ext cx="4038600" cy="22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6" name="Visio" r:id="rId10" imgW="3445795" imgH="1910320" progId="Visio.Drawing.11">
                  <p:embed/>
                </p:oleObj>
              </mc:Choice>
              <mc:Fallback>
                <p:oleObj name="Visio" r:id="rId10" imgW="34457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37" y="3352800"/>
                        <a:ext cx="4038600" cy="224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67056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7" name="Visio" r:id="rId12" imgW="120777" imgH="212217" progId="Visio.Drawing.11">
                  <p:embed/>
                </p:oleObj>
              </mc:Choice>
              <mc:Fallback>
                <p:oleObj name="Visio" r:id="rId12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99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4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Strengths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Easier to implement arithmetic operations.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Works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efficiently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encoding/decoding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High degree of transient error tolerance.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Exploit randomness that is a fact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Used in modeling probabilistic behavior of nanotechnologies.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Weaknesses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Accuracy problems.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Long computational times.</a:t>
            </a: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0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71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Stochastic computing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(SC)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probabili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computing that depends on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bit streams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447337" y="3563937"/>
            <a:ext cx="2053368" cy="527050"/>
            <a:chOff x="3443493" y="2828652"/>
            <a:chExt cx="2055445" cy="525732"/>
          </a:xfrm>
        </p:grpSpPr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2971800"/>
            <a:ext cx="30124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006600"/>
                </a:solidFill>
              </a:rPr>
              <a:t>Random</a:t>
            </a:r>
            <a:r>
              <a:rPr lang="en-US" sz="2800" b="0" i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Bit Streams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0" y="42672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x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20150" y="37861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447800" y="5257800"/>
            <a:ext cx="1976422" cy="527050"/>
            <a:chOff x="3443493" y="2828652"/>
            <a:chExt cx="1978421" cy="525732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465557" y="2828652"/>
              <a:ext cx="1956357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64538" y="60198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y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43054" y="548005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9538" y="2971800"/>
            <a:ext cx="3206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Stochastic </a:t>
            </a:r>
            <a:r>
              <a:rPr lang="tr-TR" sz="2800" b="0" i="0" dirty="0" err="1" smtClean="0">
                <a:solidFill>
                  <a:srgbClr val="006600"/>
                </a:solidFill>
                <a:latin typeface="+mn-lt"/>
              </a:rPr>
              <a:t>Computing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5441121" y="39624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21" y="39624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14530" y="4215825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436971" y="487680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229600" y="4572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8610600" y="4572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72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64667" y="452062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66260" y="5911108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>
                <a:latin typeface="Arial" pitchFamily="34" charset="0"/>
                <a:cs typeface="Arial" pitchFamily="34" charset="0"/>
              </a:rPr>
              <a:t> has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binomial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distribution</a:t>
            </a:r>
            <a:r>
              <a:rPr lang="tr-TR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1s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5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1" grpId="0"/>
      <p:bldP spid="29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1066800" y="1600200"/>
            <a:ext cx="716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not necessarily probabilistic that can results in deterministic errors.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16292"/>
            <a:ext cx="4883104" cy="2014744"/>
          </a:xfrm>
          <a:prstGeom prst="rect">
            <a:avLst/>
          </a:prstGeom>
        </p:spPr>
      </p:pic>
      <p:pic>
        <p:nvPicPr>
          <p:cNvPr id="9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01172"/>
            <a:ext cx="4343400" cy="1783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t="6242" r="75872" b="-1"/>
          <a:stretch/>
        </p:blipFill>
        <p:spPr>
          <a:xfrm>
            <a:off x="914400" y="2819400"/>
            <a:ext cx="2057400" cy="266872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4962144" y="2590800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Exact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(14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105400" y="4856528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App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(11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9904" y="5702104"/>
            <a:ext cx="29626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Used for applications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requiring high accuracy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(Image processing)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3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Videos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err="1">
                <a:latin typeface="Arial" pitchFamily="34" charset="0"/>
                <a:cs typeface="Arial" pitchFamily="34" charset="0"/>
              </a:rPr>
              <a:t>Haselman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M., &amp; Hauck, S. (2010). The future of integrated circuits: A survey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Proceedings of the IEEE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98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(1), 11-38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smtClean="0">
                <a:latin typeface="Arial" pitchFamily="34" charset="0"/>
                <a:cs typeface="Arial" pitchFamily="34" charset="0"/>
              </a:rPr>
              <a:t>Erik Lucero’ s quantum computing (2012):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http://www.youtube.com/watch?v=Yl3o236gdp8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smtClean="0">
                <a:latin typeface="Arial" pitchFamily="34" charset="0"/>
                <a:cs typeface="Arial" pitchFamily="34" charset="0"/>
              </a:rPr>
              <a:t>DNA computing: Computing with soup (2012), Article in The Economics,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http://www.economist.com/node/21548488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DeBenedictis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E. P. (2016). The Boolean Logic Tax. Computer, 49(4), 79-82.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We’ll Put a Carbon Nanotube Computer in Your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Hand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IEEE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Spectru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m, 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tr-TR" sz="2800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4"/>
              </a:rPr>
              <a:t>spectrum.ieee.org/semiconductors/devices/how-well-put-a-carbon-nanotube-computer-in-your-hand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err="1">
                <a:latin typeface="Arial" pitchFamily="34" charset="0"/>
                <a:cs typeface="Arial" pitchFamily="34" charset="0"/>
              </a:rPr>
              <a:t>Alaghi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A., &amp; Hayes, J. P. (2013). Survey of stochastic computing.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ACM Transactions on Embedded computing systems (TECS)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12(2s), 92.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tr-TR" sz="2800" dirty="0">
                <a:latin typeface="Arial" pitchFamily="34" charset="0"/>
                <a:cs typeface="Arial" pitchFamily="34" charset="0"/>
              </a:rPr>
              <a:t>Han, J., &amp;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Orshansky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M. (2013, May).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Approximate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: An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emerging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paradigm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energy-efficient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design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2013 </a:t>
            </a:r>
            <a:r>
              <a:rPr lang="tr-TR" sz="2800" i="1" dirty="0">
                <a:latin typeface="Arial" pitchFamily="34" charset="0"/>
                <a:cs typeface="Arial" pitchFamily="34" charset="0"/>
              </a:rPr>
              <a:t>18th IEEE </a:t>
            </a:r>
            <a:r>
              <a:rPr lang="tr-TR" sz="2800" i="1" dirty="0" err="1">
                <a:latin typeface="Arial" pitchFamily="34" charset="0"/>
                <a:cs typeface="Arial" pitchFamily="34" charset="0"/>
              </a:rPr>
              <a:t>European</a:t>
            </a:r>
            <a:r>
              <a:rPr lang="tr-TR" sz="2800" i="1" dirty="0">
                <a:latin typeface="Arial" pitchFamily="34" charset="0"/>
                <a:cs typeface="Arial" pitchFamily="34" charset="0"/>
              </a:rPr>
              <a:t> Test </a:t>
            </a:r>
            <a:r>
              <a:rPr lang="tr-TR" sz="2800" i="1" dirty="0" err="1">
                <a:latin typeface="Arial" pitchFamily="34" charset="0"/>
                <a:cs typeface="Arial" pitchFamily="34" charset="0"/>
              </a:rPr>
              <a:t>Symposium</a:t>
            </a:r>
            <a:r>
              <a:rPr lang="tr-TR" sz="2800" i="1" dirty="0">
                <a:latin typeface="Arial" pitchFamily="34" charset="0"/>
                <a:cs typeface="Arial" pitchFamily="34" charset="0"/>
              </a:rPr>
              <a:t> (ETS)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pp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1-6). IEEE.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Boolean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verticalhorizons.in/wp-content/uploads/2011/09/Logic_Gates_In_Digital_Electronic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199"/>
            <a:ext cx="3200400" cy="5167023"/>
          </a:xfrm>
          <a:prstGeom prst="rect">
            <a:avLst/>
          </a:prstGeom>
          <a:noFill/>
        </p:spPr>
      </p:pic>
      <p:pic>
        <p:nvPicPr>
          <p:cNvPr id="6" name="Picture 5" descr="http://www.toothpastefordinner.com/071310/boolean-hair-logi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56880" cy="370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962400" y="5537537"/>
            <a:ext cx="50292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extensively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given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Boolean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with emerging devices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568315"/>
            <a:ext cx="1524000" cy="9848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NAND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endParaRPr lang="tr-T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endParaRPr lang="tr-T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universal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62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Focus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on classifying computational problems according to their inherent difficulty.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Circuit size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processors</a:t>
            </a:r>
          </a:p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etermine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the practical limits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regarding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estrictions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on resources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algorithms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Reaching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optimal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solutions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562600"/>
            <a:ext cx="57912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devices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improve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computational complexity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228600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notation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pPr>
              <a:buNone/>
            </a:pP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is 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positive real number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133600"/>
            <a:ext cx="2076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2657475"/>
            <a:ext cx="3895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753" y="1600200"/>
            <a:ext cx="3292447" cy="32004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067837"/>
            <a:ext cx="6781800" cy="51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562600"/>
            <a:ext cx="1762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7200" y="5029200"/>
            <a:ext cx="8458200" cy="1371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57200" y="5042079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4005" y="4068330"/>
            <a:ext cx="41862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Complexity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usefull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long-term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infinity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/>
      <p:bldP spid="23" grpId="0" animBg="1"/>
      <p:bldP spid="2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752599"/>
            <a:ext cx="8305800" cy="1600201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90500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Counting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Both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Both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row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AutoNum type="alphaLcParenBoth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upper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bounded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B.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Both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0" y="3733800"/>
            <a:ext cx="8305800" cy="838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388620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intersection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elements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3400" y="4847271"/>
            <a:ext cx="8305800" cy="1524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9600" y="492347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499967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Travelling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salesman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Given a list of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cities and the distances between each pair of cities, what is the shortest possible route that visits each city exactly once and returns to the origin city?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dirty="0"/>
          </a:p>
        </p:txBody>
      </p:sp>
      <p:pic>
        <p:nvPicPr>
          <p:cNvPr id="4" name="Picture 3" descr="http://imgs.xkcd.com/comics/travelling_salesman_proble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95600" y="5791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Travelling Salesman Problem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Complexity Examples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124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8120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Factorizing semi-prime (RSA) numbers. For each RSA number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there exist prime numbers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and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such that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=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×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236695"/>
            <a:ext cx="54102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 is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polinomial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 NP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non-deterministic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1981200" y="31242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15 = 3 × 5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4633 = 41 × 113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prize for RSA-1024 is $100.000.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RSA-2048 takes approximately 10 billion years with the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known algorithm.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2906</TotalTime>
  <Words>1020</Words>
  <Application>Microsoft Office PowerPoint</Application>
  <PresentationFormat>Ekran Gösterisi (4:3)</PresentationFormat>
  <Paragraphs>246</Paragraphs>
  <Slides>37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Boolean Algebra</vt:lpstr>
      <vt:lpstr>Boolean Gates</vt:lpstr>
      <vt:lpstr>Computational Complexity</vt:lpstr>
      <vt:lpstr>Notations</vt:lpstr>
      <vt:lpstr>Time Complexity Examples</vt:lpstr>
      <vt:lpstr>Time Complexity Examples</vt:lpstr>
      <vt:lpstr>Time Complexity Examples</vt:lpstr>
      <vt:lpstr>Emerging Devices</vt:lpstr>
      <vt:lpstr>Quantum Computing</vt:lpstr>
      <vt:lpstr>Quantum Computing</vt:lpstr>
      <vt:lpstr>Bits vs. Qubits</vt:lpstr>
      <vt:lpstr>Bits vs. Qubits</vt:lpstr>
      <vt:lpstr>Reversible Quantum Gates</vt:lpstr>
      <vt:lpstr>Reversible Quantum Gates</vt:lpstr>
      <vt:lpstr>Reversible Quantum Gates</vt:lpstr>
      <vt:lpstr>Reversible Quantum Gates</vt:lpstr>
      <vt:lpstr>DNA Computing</vt:lpstr>
      <vt:lpstr>DNA Computing for TSP </vt:lpstr>
      <vt:lpstr>DNA Computing for TSP </vt:lpstr>
      <vt:lpstr>DNA Computing for TSP </vt:lpstr>
      <vt:lpstr>DNA Strand Displacement</vt:lpstr>
      <vt:lpstr>DNA Computing</vt:lpstr>
      <vt:lpstr>Computing with Nano Arrays</vt:lpstr>
      <vt:lpstr>Two-terminal Diode-based Model</vt:lpstr>
      <vt:lpstr>Two-terminal Diode-based Model</vt:lpstr>
      <vt:lpstr>Two-terminal FET-based Model</vt:lpstr>
      <vt:lpstr>Two-terminal FET-based Model</vt:lpstr>
      <vt:lpstr>Two-terminal vs. Four-terminal </vt:lpstr>
      <vt:lpstr>Two-terminal vs. Four-terminal </vt:lpstr>
      <vt:lpstr>Computing with Separate Devices</vt:lpstr>
      <vt:lpstr>Probabilistic Computing</vt:lpstr>
      <vt:lpstr>Why Probabilistic Computing?</vt:lpstr>
      <vt:lpstr>Probabilistic Computing</vt:lpstr>
      <vt:lpstr>Approximate Computing</vt:lpstr>
      <vt:lpstr>Suggested Readings/Videos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400</cp:revision>
  <dcterms:created xsi:type="dcterms:W3CDTF">2012-09-30T18:40:50Z</dcterms:created>
  <dcterms:modified xsi:type="dcterms:W3CDTF">2016-11-06T13:25:34Z</dcterms:modified>
</cp:coreProperties>
</file>